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0"/>
  </p:notes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9" autoAdjust="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>
              <a:highlight>
                <a:srgbClr val="FFFF00"/>
              </a:highlight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640dd9420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640dd9420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640dd942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640dd942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640dd942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640dd942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640dd9420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640dd9420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640dd942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640dd942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9fa937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9fa937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-7974" y="2592023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C234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13"/>
          <p:cNvGrpSpPr/>
          <p:nvPr/>
        </p:nvGrpSpPr>
        <p:grpSpPr>
          <a:xfrm>
            <a:off x="-7974" y="28"/>
            <a:ext cx="9151974" cy="3970480"/>
            <a:chOff x="-10632" y="-1223394"/>
            <a:chExt cx="12202632" cy="4738609"/>
          </a:xfrm>
        </p:grpSpPr>
        <p:sp>
          <p:nvSpPr>
            <p:cNvPr id="53" name="Google Shape;53;p13"/>
            <p:cNvSpPr/>
            <p:nvPr/>
          </p:nvSpPr>
          <p:spPr>
            <a:xfrm>
              <a:off x="0" y="-1223394"/>
              <a:ext cx="12192000" cy="473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" name="Google Shape;54;p13"/>
            <p:cNvCxnSpPr/>
            <p:nvPr/>
          </p:nvCxnSpPr>
          <p:spPr>
            <a:xfrm>
              <a:off x="-10632" y="3515215"/>
              <a:ext cx="12202500" cy="0"/>
            </a:xfrm>
            <a:prstGeom prst="straightConnector1">
              <a:avLst/>
            </a:prstGeom>
            <a:noFill/>
            <a:ln w="127000" cap="flat" cmpd="sng">
              <a:solidFill>
                <a:srgbClr val="D8A89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74" y="0"/>
            <a:ext cx="9151972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413" y="-1"/>
            <a:ext cx="600076" cy="71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-7974" y="2592023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C234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3" name="Google Shape;63;p15"/>
          <p:cNvGrpSpPr/>
          <p:nvPr/>
        </p:nvGrpSpPr>
        <p:grpSpPr>
          <a:xfrm>
            <a:off x="-7974" y="28"/>
            <a:ext cx="9151974" cy="3970480"/>
            <a:chOff x="-10632" y="-1223394"/>
            <a:chExt cx="12202632" cy="4738609"/>
          </a:xfrm>
        </p:grpSpPr>
        <p:sp>
          <p:nvSpPr>
            <p:cNvPr id="64" name="Google Shape;64;p15"/>
            <p:cNvSpPr/>
            <p:nvPr/>
          </p:nvSpPr>
          <p:spPr>
            <a:xfrm>
              <a:off x="0" y="-1223394"/>
              <a:ext cx="12192000" cy="473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" name="Google Shape;65;p15"/>
            <p:cNvCxnSpPr/>
            <p:nvPr/>
          </p:nvCxnSpPr>
          <p:spPr>
            <a:xfrm>
              <a:off x="-10632" y="3515215"/>
              <a:ext cx="12202500" cy="0"/>
            </a:xfrm>
            <a:prstGeom prst="straightConnector1">
              <a:avLst/>
            </a:prstGeom>
            <a:noFill/>
            <a:ln w="127000" cap="flat" cmpd="sng">
              <a:solidFill>
                <a:srgbClr val="D8A89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74" y="0"/>
            <a:ext cx="9151972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413" y="-1"/>
            <a:ext cx="600076" cy="71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3300"/>
              <a:buFont typeface="Times"/>
              <a:buNone/>
              <a:defRPr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1" name="Google Shape;71;p16"/>
          <p:cNvGrpSpPr/>
          <p:nvPr/>
        </p:nvGrpSpPr>
        <p:grpSpPr>
          <a:xfrm>
            <a:off x="6626519" y="4786312"/>
            <a:ext cx="2517565" cy="273826"/>
            <a:chOff x="8835359" y="6381749"/>
            <a:chExt cx="3356753" cy="365101"/>
          </a:xfrm>
        </p:grpSpPr>
        <p:sp>
          <p:nvSpPr>
            <p:cNvPr id="72" name="Google Shape;72;p16"/>
            <p:cNvSpPr/>
            <p:nvPr/>
          </p:nvSpPr>
          <p:spPr>
            <a:xfrm>
              <a:off x="8984512" y="6381750"/>
              <a:ext cx="3207600" cy="365100"/>
            </a:xfrm>
            <a:prstGeom prst="rect">
              <a:avLst/>
            </a:prstGeom>
            <a:solidFill>
              <a:srgbClr val="597F7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6"/>
            <p:cNvSpPr txBox="1"/>
            <p:nvPr/>
          </p:nvSpPr>
          <p:spPr>
            <a:xfrm>
              <a:off x="8835359" y="6381749"/>
              <a:ext cx="26580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Teaching Human Dignity</a:t>
              </a:r>
              <a:endParaRPr sz="1100"/>
            </a:p>
          </p:txBody>
        </p:sp>
      </p:grp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628650" y="4784873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 u="none" strike="noStrike" cap="none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l="48620"/>
          <a:stretch/>
        </p:blipFill>
        <p:spPr>
          <a:xfrm>
            <a:off x="-13716" y="273843"/>
            <a:ext cx="510802" cy="9941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 rot="10800000">
            <a:off x="704850" y="1019175"/>
            <a:ext cx="7810500" cy="0"/>
          </a:xfrm>
          <a:prstGeom prst="straightConnector1">
            <a:avLst/>
          </a:prstGeom>
          <a:noFill/>
          <a:ln w="28575" cap="flat" cmpd="sng">
            <a:solidFill>
              <a:srgbClr val="785F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Break Dark">
  <p:cSld name="2_Section Break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5207400"/>
          </a:xfrm>
          <a:prstGeom prst="rect">
            <a:avLst/>
          </a:prstGeom>
          <a:solidFill>
            <a:srgbClr val="785F50"/>
          </a:solidFill>
          <a:ln w="12700" cap="flat" cmpd="sng">
            <a:solidFill>
              <a:srgbClr val="785F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0" y="382772"/>
            <a:ext cx="9144000" cy="44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0050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 i="0" u="none" strike="noStrike" cap="none">
              <a:solidFill>
                <a:srgbClr val="001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171575" y="2048384"/>
            <a:ext cx="7548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4500"/>
              <a:buFont typeface="Times"/>
              <a:buNone/>
              <a:defRPr sz="4500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423742" y="2731386"/>
            <a:ext cx="82965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40"/>
              </a:buClr>
              <a:buSzPts val="1800"/>
              <a:buFont typeface="Georgia"/>
              <a:buNone/>
            </a:pPr>
            <a:endParaRPr sz="1800" b="0" i="1" u="none" strike="noStrike" cap="none">
              <a:solidFill>
                <a:srgbClr val="001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171575" y="2832572"/>
            <a:ext cx="7548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7F77"/>
              </a:buClr>
              <a:buSzPts val="2100"/>
              <a:buNone/>
              <a:defRPr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50000"/>
          <a:stretch/>
        </p:blipFill>
        <p:spPr>
          <a:xfrm>
            <a:off x="0" y="1619191"/>
            <a:ext cx="952559" cy="190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2400"/>
              <a:buFont typeface="Times"/>
              <a:buNone/>
              <a:defRPr sz="2400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400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 sz="2100">
                <a:latin typeface="Times"/>
                <a:ea typeface="Times"/>
                <a:cs typeface="Times"/>
                <a:sym typeface="Times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 sz="1800">
                <a:latin typeface="Times"/>
                <a:ea typeface="Times"/>
                <a:cs typeface="Times"/>
                <a:sym typeface="Times"/>
              </a:defRPr>
            </a:lvl3pPr>
            <a:lvl4pPr marL="182880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 sz="1500">
                <a:latin typeface="Times"/>
                <a:ea typeface="Times"/>
                <a:cs typeface="Times"/>
                <a:sym typeface="Times"/>
              </a:defRPr>
            </a:lvl4pPr>
            <a:lvl5pPr marL="228600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 sz="1500">
                <a:latin typeface="Times"/>
                <a:ea typeface="Times"/>
                <a:cs typeface="Times"/>
                <a:sym typeface="Times"/>
              </a:defRPr>
            </a:lvl5pPr>
            <a:lvl6pPr marL="2743200" lvl="5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B0A9"/>
              </a:buClr>
              <a:buSzPts val="1200"/>
              <a:buNone/>
              <a:defRPr sz="1200">
                <a:latin typeface="Times"/>
                <a:ea typeface="Times"/>
                <a:cs typeface="Times"/>
                <a:sym typeface="Time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629841" y="4791187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 l="49563"/>
          <a:stretch/>
        </p:blipFill>
        <p:spPr>
          <a:xfrm>
            <a:off x="-4340" y="273843"/>
            <a:ext cx="501427" cy="9941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3300"/>
              <a:buFont typeface="Times"/>
              <a:buNone/>
              <a:defRPr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628650" y="4791187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 l="49127"/>
          <a:stretch/>
        </p:blipFill>
        <p:spPr>
          <a:xfrm>
            <a:off x="-8681" y="273843"/>
            <a:ext cx="505767" cy="9941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Dark">
  <p:cSld name="Section Break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0" y="1174468"/>
            <a:ext cx="9144000" cy="279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0050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>
              <a:solidFill>
                <a:srgbClr val="001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171575" y="2048384"/>
            <a:ext cx="7548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4500"/>
              <a:buFont typeface="Times"/>
              <a:buNone/>
              <a:defRPr sz="4500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423742" y="2731386"/>
            <a:ext cx="82965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40"/>
              </a:buClr>
              <a:buSzPts val="1800"/>
              <a:buFont typeface="Georgia"/>
              <a:buNone/>
            </a:pPr>
            <a:endParaRPr sz="1800" b="0" i="1">
              <a:solidFill>
                <a:srgbClr val="001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1171575" y="2832572"/>
            <a:ext cx="7548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7F77"/>
              </a:buClr>
              <a:buSzPts val="2100"/>
              <a:buNone/>
              <a:defRPr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l="50000"/>
          <a:stretch/>
        </p:blipFill>
        <p:spPr>
          <a:xfrm>
            <a:off x="0" y="1619191"/>
            <a:ext cx="952559" cy="190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Break Dark">
  <p:cSld name="1_Section Break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0" y="1218861"/>
            <a:ext cx="9144000" cy="279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0050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>
              <a:solidFill>
                <a:srgbClr val="001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423742" y="2731386"/>
            <a:ext cx="82965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40"/>
              </a:buClr>
              <a:buSzPts val="1800"/>
              <a:buFont typeface="Georgia"/>
              <a:buNone/>
            </a:pPr>
            <a:endParaRPr sz="1800" b="0" i="1">
              <a:solidFill>
                <a:srgbClr val="001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23742" y="0"/>
            <a:ext cx="2795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A89F"/>
              </a:buClr>
              <a:buSzPts val="37500"/>
              <a:buNone/>
              <a:defRPr sz="37500" b="1" i="0">
                <a:solidFill>
                  <a:srgbClr val="D8A89F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2395417" y="1754858"/>
            <a:ext cx="63249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7F77"/>
              </a:buClr>
              <a:buSzPts val="2100"/>
              <a:buNone/>
              <a:defRPr i="0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016" y="832869"/>
            <a:ext cx="2002538" cy="155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3300"/>
              <a:buFont typeface="Times"/>
              <a:buNone/>
              <a:defRPr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628650" y="4791187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2">
            <a:alphaModFix/>
          </a:blip>
          <a:srcRect l="50000"/>
          <a:stretch/>
        </p:blipFill>
        <p:spPr>
          <a:xfrm>
            <a:off x="0" y="273843"/>
            <a:ext cx="497086" cy="9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3300"/>
              <a:buFont typeface="Times"/>
              <a:buNone/>
              <a:defRPr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B0A9"/>
              </a:buClr>
              <a:buSzPts val="1800"/>
              <a:buNone/>
              <a:defRPr sz="1800" b="1">
                <a:latin typeface="Times"/>
                <a:ea typeface="Times"/>
                <a:cs typeface="Times"/>
                <a:sym typeface="Time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B0A9"/>
              </a:buClr>
              <a:buSzPts val="1800"/>
              <a:buNone/>
              <a:defRPr sz="1800" b="1">
                <a:latin typeface="Times"/>
                <a:ea typeface="Times"/>
                <a:cs typeface="Times"/>
                <a:sym typeface="Time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629841" y="4791187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2">
            <a:alphaModFix/>
          </a:blip>
          <a:srcRect l="49563"/>
          <a:stretch/>
        </p:blipFill>
        <p:spPr>
          <a:xfrm>
            <a:off x="-4340" y="273843"/>
            <a:ext cx="501427" cy="99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2400"/>
              <a:buFont typeface="Times"/>
              <a:buNone/>
              <a:defRPr sz="2400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B0A9"/>
              </a:buClr>
              <a:buSzPts val="1200"/>
              <a:buNone/>
              <a:defRPr sz="1200">
                <a:latin typeface="Times"/>
                <a:ea typeface="Times"/>
                <a:cs typeface="Times"/>
                <a:sym typeface="Time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629841" y="4785233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3300"/>
              <a:buFont typeface="Times"/>
              <a:buNone/>
              <a:defRPr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628650" y="4791187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2">
            <a:alphaModFix/>
          </a:blip>
          <a:srcRect l="49127"/>
          <a:stretch/>
        </p:blipFill>
        <p:spPr>
          <a:xfrm>
            <a:off x="-8681" y="273843"/>
            <a:ext cx="505767" cy="99417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F77"/>
              </a:buClr>
              <a:buSzPts val="3300"/>
              <a:buFont typeface="Times"/>
              <a:buNone/>
              <a:defRPr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340"/>
              </a:buClr>
              <a:buSzPts val="21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8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5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1340"/>
              </a:buClr>
              <a:buSzPts val="1400"/>
              <a:buChar char="•"/>
              <a:defRPr>
                <a:latin typeface="Times"/>
                <a:ea typeface="Times"/>
                <a:cs typeface="Times"/>
                <a:sym typeface="Time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ftr" idx="11"/>
          </p:nvPr>
        </p:nvSpPr>
        <p:spPr>
          <a:xfrm>
            <a:off x="628650" y="4791187"/>
            <a:ext cx="573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1">
                <a:solidFill>
                  <a:srgbClr val="597F77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6738384" y="4786313"/>
            <a:ext cx="2405700" cy="273900"/>
          </a:xfrm>
          <a:prstGeom prst="rect">
            <a:avLst/>
          </a:prstGeom>
          <a:solidFill>
            <a:srgbClr val="597F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6626519" y="4786312"/>
            <a:ext cx="19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Teaching Human Dignity</a:t>
            </a:r>
            <a:endParaRPr sz="11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40"/>
              </a:buClr>
              <a:buSzPts val="3300"/>
              <a:buFont typeface="Georgia"/>
              <a:buNone/>
              <a:defRPr sz="3300" b="1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B0A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8DB0A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DB0A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8DB0A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8DB0A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B0A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8DB0A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23887" y="4767263"/>
            <a:ext cx="45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134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236519" y="1572270"/>
            <a:ext cx="8655075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7200"/>
            </a:pPr>
            <a:r>
              <a:rPr lang="en-US" sz="5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Unit Introduction</a:t>
            </a:r>
            <a:endParaRPr sz="36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25412" y="4180800"/>
            <a:ext cx="82773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25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Formed by Our Senses: The Impact of Pornography </a:t>
            </a:r>
            <a:endParaRPr sz="225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algn="ctr"/>
            <a:r>
              <a:rPr lang="en-US" sz="225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on the Individual, Relationships, and Society</a:t>
            </a:r>
            <a:endParaRPr sz="375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2AF55-9EDD-4252-95B4-AE6FAE883B97}"/>
              </a:ext>
            </a:extLst>
          </p:cNvPr>
          <p:cNvGrpSpPr/>
          <p:nvPr/>
        </p:nvGrpSpPr>
        <p:grpSpPr>
          <a:xfrm>
            <a:off x="2878100" y="592433"/>
            <a:ext cx="3600450" cy="634187"/>
            <a:chOff x="3570768" y="637511"/>
            <a:chExt cx="4800600" cy="8455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5F9DDE-5D06-40D2-885B-C0FDFFA5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0768" y="1178293"/>
              <a:ext cx="4800600" cy="304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DF9CA7-5A94-4AE3-B9E6-92F40DD6F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6968" y="637511"/>
              <a:ext cx="4648200" cy="342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Unit Goals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3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9402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Char char="●"/>
            </a:pPr>
            <a:r>
              <a:rPr lang="en" sz="7609">
                <a:solidFill>
                  <a:srgbClr val="000000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Recognize and experience how we receive information through our senses and how sense perception impacts the understanding of our world and ourselves.</a:t>
            </a:r>
            <a:endParaRPr sz="7609">
              <a:solidFill>
                <a:srgbClr val="000000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40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Char char="●"/>
            </a:pPr>
            <a:r>
              <a:rPr lang="en" sz="7609">
                <a:solidFill>
                  <a:srgbClr val="000000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Conduct research on how the use of pornography  affects the individual, relationships, and society.  </a:t>
            </a:r>
            <a:endParaRPr sz="7609">
              <a:solidFill>
                <a:srgbClr val="000000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40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Char char="●"/>
            </a:pPr>
            <a:r>
              <a:rPr lang="en" sz="7609">
                <a:solidFill>
                  <a:srgbClr val="000000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Describe the impacts of pornography </a:t>
            </a:r>
            <a:endParaRPr sz="7609">
              <a:solidFill>
                <a:srgbClr val="000000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40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Char char="●"/>
            </a:pPr>
            <a:r>
              <a:rPr lang="en" sz="7609">
                <a:solidFill>
                  <a:srgbClr val="000000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Explain why pornography is harmful using scientific research and insights from Catholic anthropology</a:t>
            </a:r>
            <a:endParaRPr sz="7609">
              <a:solidFill>
                <a:srgbClr val="000000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9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Lessons and Objectives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Lesson #1: Popular Understandings of Love</a:t>
            </a:r>
            <a:endParaRPr b="1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This lesson will give us a greater awareness about what we take in through the media at a subconscious level.  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will also identify dominant cultural ideas about human anthropology by studying the lyrics of popular songs.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824" y="121449"/>
            <a:ext cx="2479700" cy="16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Lessons and Objectives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Lesson #2: Formed by the Senses</a:t>
            </a:r>
            <a:endParaRPr b="1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 this lesson, we will learn about the role of our five senses in helping us perceive the world around us. 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will also discuss how our sense perception is ordered towards integration. When we experience something with our senses, it affects us on multiple levels.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500" y="26650"/>
            <a:ext cx="1849050" cy="18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Lessons and Objectives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C2340"/>
                </a:solidFill>
                <a:latin typeface="Garamond"/>
                <a:ea typeface="Garamond"/>
                <a:cs typeface="Garamond"/>
                <a:sym typeface="Garamond"/>
              </a:rPr>
              <a:t>Lesson #3: Understanding the Impact of Pornography</a:t>
            </a:r>
            <a:endParaRPr b="1">
              <a:solidFill>
                <a:srgbClr val="0C23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C23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C234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C2340"/>
                </a:solidFill>
                <a:latin typeface="Garamond"/>
                <a:ea typeface="Garamond"/>
                <a:cs typeface="Garamond"/>
                <a:sym typeface="Garamond"/>
              </a:rPr>
              <a:t>This lesson will provide an opportunity for us to study the negative impact pornography has on individuals, relationships, and society at large.</a:t>
            </a:r>
            <a:endParaRPr>
              <a:solidFill>
                <a:srgbClr val="0C23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C23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C234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C2340"/>
                </a:solidFill>
                <a:latin typeface="Garamond"/>
                <a:ea typeface="Garamond"/>
                <a:cs typeface="Garamond"/>
                <a:sym typeface="Garamond"/>
              </a:rPr>
              <a:t>We will also consider where hope might be found in the conversation surrounding pornography.</a:t>
            </a:r>
            <a:endParaRPr>
              <a:solidFill>
                <a:srgbClr val="0C23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575" y="157594"/>
            <a:ext cx="1981050" cy="19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Lessons and Objectives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Lessons #4: Pornography and Catholic Anthropology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 this lesson, we will explore the meaning of St. John Paul II’s statement: “The problem with pornography is not that it shows too much be that it shows to little.”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will also draw connections between science and theology to better understand the Church’s teaching on pornography.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900" y="220199"/>
            <a:ext cx="2043651" cy="152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Lessons and Objectives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Lessons #5: The Problems of Pornography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 this lesson, we will work in groups to identify the numerous problems related to pornography and whether they affect individuals, relationships, and/or society.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aramond"/>
              <a:buChar char="•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will also recognize that the Catholic Church affirms the these same problems with pornography and offers a holistic vision of the human person. 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900" y="220199"/>
            <a:ext cx="2043651" cy="152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HD Custom Theme">
      <a:dk1>
        <a:srgbClr val="597F77"/>
      </a:dk1>
      <a:lt1>
        <a:srgbClr val="FFFFFF"/>
      </a:lt1>
      <a:dk2>
        <a:srgbClr val="0C2340"/>
      </a:dk2>
      <a:lt2>
        <a:srgbClr val="D8A89F"/>
      </a:lt2>
      <a:accent1>
        <a:srgbClr val="AE8F40"/>
      </a:accent1>
      <a:accent2>
        <a:srgbClr val="785F50"/>
      </a:accent2>
      <a:accent3>
        <a:srgbClr val="1E589E"/>
      </a:accent3>
      <a:accent4>
        <a:srgbClr val="7FA59D"/>
      </a:accent4>
      <a:accent5>
        <a:srgbClr val="382626"/>
      </a:accent5>
      <a:accent6>
        <a:srgbClr val="E3C2B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Times</vt:lpstr>
      <vt:lpstr>Garamond</vt:lpstr>
      <vt:lpstr>Simple Light</vt:lpstr>
      <vt:lpstr>Office Theme</vt:lpstr>
      <vt:lpstr>PowerPoint Presentation</vt:lpstr>
      <vt:lpstr>Unit Goals</vt:lpstr>
      <vt:lpstr>Lessons and Objectives</vt:lpstr>
      <vt:lpstr>Lessons and Objectives</vt:lpstr>
      <vt:lpstr>Lessons and Objectives</vt:lpstr>
      <vt:lpstr>Lessons and Objectives</vt:lpstr>
      <vt:lpstr>Lessons and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Leblang</dc:creator>
  <cp:lastModifiedBy>Christina Leblang</cp:lastModifiedBy>
  <cp:revision>1</cp:revision>
  <dcterms:modified xsi:type="dcterms:W3CDTF">2023-07-18T14:11:21Z</dcterms:modified>
</cp:coreProperties>
</file>