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2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12192000" cy="6858000"/>
  <p:notesSz cx="6858000" cy="9144000"/>
  <p:embeddedFontLst>
    <p:embeddedFont>
      <p:font typeface="Calibri" panose="020F0502020204030204" pitchFamily="34" charset="0"/>
      <p:regular r:id="rId27"/>
      <p:bold r:id="rId28"/>
      <p:italic r:id="rId29"/>
      <p:boldItalic r:id="rId30"/>
    </p:embeddedFont>
    <p:embeddedFont>
      <p:font typeface="Garamond" panose="02020404030301010803" pitchFamily="18" charset="0"/>
      <p:regular r:id="rId31"/>
      <p:bold r:id="rId32"/>
      <p:italic r:id="rId33"/>
      <p:boldItalic r:id="rId34"/>
    </p:embeddedFont>
    <p:embeddedFont>
      <p:font typeface="Georgia" panose="02040502050405020303" pitchFamily="18" charset="0"/>
      <p:regular r:id="rId35"/>
      <p:bold r:id="rId36"/>
      <p:italic r:id="rId37"/>
      <p:boldItalic r:id="rId38"/>
    </p:embeddedFont>
    <p:embeddedFont>
      <p:font typeface="Times" panose="02020603050405020304" pitchFamily="18" charset="0"/>
      <p:regular r:id="rId39"/>
      <p:bold r:id="rId40"/>
      <p:italic r:id="rId41"/>
      <p:boldItalic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3" roundtripDataSignature="AMtx7mjQK99kl9A7TSWbHkqajdKQSTGjk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558" autoAdjust="0"/>
  </p:normalViewPr>
  <p:slideViewPr>
    <p:cSldViewPr snapToGrid="0">
      <p:cViewPr varScale="1">
        <p:scale>
          <a:sx n="64" d="100"/>
          <a:sy n="64" d="100"/>
        </p:scale>
        <p:origin x="724"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font" Target="fonts/font1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8.fntdata"/><Relationship Id="rId42" Type="http://schemas.openxmlformats.org/officeDocument/2006/relationships/font" Target="fonts/font16.fntdata"/><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font" Target="fonts/font12.fntdata"/><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41"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font" Target="fonts/font14.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health.harvard.edu/blog/gut-feelings-how-food-affects-your-mood-2018120715548#:~:text=Suggestions%20for%20a%20healthier%20gut%20and%20improved%20mood&amp;text=Eat%20enough%20fiber%20and%20include,to%20oatmeal%20or%20chia%20pudding."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youtube.com/watch?v=cJ4di4_U6Ks"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www.youtube.com/watch?v=A-8xJfKFKaE&amp;t=4s"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cdc.gov/tobacco/data_statistics/fact_sheets/secondhand_smoke/health_effects/index.htm"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unicef.org.uk/babyfriendly/baby-friendly-resources/implementing-standards-resources/skin-to-skin-contact/"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s://news.sanfordhealth.org/childrens/the-importance-of-skin-to-skin-after-delivery-you-should-know/" TargetMode="Externa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news.sanfordhealth.org/childrens/the-importance-of-skin-to-skin-after-delivery-you-should-know/"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ucf.edu/pegasus/your-brain-on-music/"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msutoday.msu.edu/news/2005/violent-video-games-lead-to-brain-activity-characteristic-of-aggression-msu-researcher-shows"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nami.org/Your-Journey/Kids-Teens-and-Young-Adults/Teens/Social-Media-and-Mental-Health"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s://www.brainandlife.org/articles/how-do-video-games-affect-the-developing-brains-of-children"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 name="Google Shape;103;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255faf49b6a_0_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255faf49b6a_0_1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i="1"/>
              <a:t>Depending on the amount of time available for this lesson, the teacher may consider breaking students up into pairs or groups of three based on the option they chose for homework. During the small group discussion students should reflect on the following questions on slides 2-10. </a:t>
            </a:r>
            <a:endParaRPr i="1"/>
          </a:p>
          <a:p>
            <a:pPr marL="0" lvl="0" indent="0" algn="l" rtl="0">
              <a:spcBef>
                <a:spcPts val="0"/>
              </a:spcBef>
              <a:spcAft>
                <a:spcPts val="0"/>
              </a:spcAft>
              <a:buNone/>
            </a:pPr>
            <a:endParaRPr i="1"/>
          </a:p>
          <a:p>
            <a:pPr marL="0" lvl="0" indent="0" algn="l" rtl="0">
              <a:spcBef>
                <a:spcPts val="0"/>
              </a:spcBef>
              <a:spcAft>
                <a:spcPts val="0"/>
              </a:spcAft>
              <a:buNone/>
            </a:pPr>
            <a:r>
              <a:rPr lang="en-US" i="1"/>
              <a:t>After students have had a generous amount of time (approximately 5-10 minutes)  to reflect on these questions, there should be a moment for them to share their insights with the class. This larger class discussion moment may be structured in any number of ways depending on the size of the class, their level of maturity, their rapport with one another and/or with the teacher, and/or their particular skills and needs. The teacher may simply ask each group to share an insight from each question or may choose to have groups visually display their insights. One possible way of doing this is to recreate the categories READ, LISTEN, WATCH, REFLECT on the whiteboard and ask students to jot down words/phrases/short sentences on sticky notes while they discuss the prompts. At the end of the small group discussion time, each group could post their impressions and insights on the board. </a:t>
            </a:r>
            <a:endParaRPr i="1"/>
          </a:p>
        </p:txBody>
      </p:sp>
      <p:sp>
        <p:nvSpPr>
          <p:cNvPr id="232" name="Google Shape;232;g255faf49b6a_0_1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11654ad82de_0_9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 name="Google Shape;244;g11654ad82de_0_9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i="1"/>
              <a:t>After completing the opening activity (see directions on Slide #2), the teacher will want to transition to the powerpoint content: ex. “We’ve talked a little bit about how things outside of our bodies make their way into the body. So let’s start with a pretty straightforward, simple example of something we think about a lot of the time: food. You’ve all probably heard this phrase before, “You are what you eat! What do you think the meaning of this aphorism is? What do people mean when they say it?” </a:t>
            </a:r>
            <a:endParaRPr i="1"/>
          </a:p>
          <a:p>
            <a:pPr marL="0" lvl="0" indent="0" algn="l" rtl="0">
              <a:spcBef>
                <a:spcPts val="0"/>
              </a:spcBef>
              <a:spcAft>
                <a:spcPts val="0"/>
              </a:spcAft>
              <a:buNone/>
            </a:pPr>
            <a:endParaRPr i="1"/>
          </a:p>
          <a:p>
            <a:pPr marL="0" lvl="0" indent="0" algn="l" rtl="0">
              <a:spcBef>
                <a:spcPts val="0"/>
              </a:spcBef>
              <a:spcAft>
                <a:spcPts val="0"/>
              </a:spcAft>
              <a:buNone/>
            </a:pPr>
            <a:r>
              <a:rPr lang="en-US" i="1"/>
              <a:t>Give students some time to respond, and then follow-up with the question, “Do you agree with this statement?” Hopefully students will readily see and articulate that what we eat affects our health, our energy, etc. But if they’re struggling with the question the teacher might ask them how their bodies feel if they eat junk food all day long as opposed to nourishing meals. There is also interesting research that suggests that what we eat affects more than our physical health; it affects our mental health, too. The teacher might mention some the research from Harvard University that suggests a connection between diet and depression: </a:t>
            </a:r>
            <a:r>
              <a:rPr lang="en-US" i="1" u="sng">
                <a:solidFill>
                  <a:schemeClr val="hlink"/>
                </a:solidFill>
                <a:hlinkClick r:id="rId3"/>
              </a:rPr>
              <a:t>Gut Feelings: How Food Affects Your Mood</a:t>
            </a:r>
            <a:r>
              <a:rPr lang="en-US" i="1"/>
              <a:t>. </a:t>
            </a:r>
            <a:endParaRPr i="1"/>
          </a:p>
          <a:p>
            <a:pPr marL="0" lvl="0" indent="0" algn="l" rtl="0">
              <a:spcBef>
                <a:spcPts val="0"/>
              </a:spcBef>
              <a:spcAft>
                <a:spcPts val="0"/>
              </a:spcAft>
              <a:buNone/>
            </a:pPr>
            <a:endParaRPr/>
          </a:p>
        </p:txBody>
      </p:sp>
      <p:sp>
        <p:nvSpPr>
          <p:cNvPr id="245" name="Google Shape;245;g11654ad82de_0_9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11654ad82de_0_10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11654ad82de_0_10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i="1"/>
              <a:t>What would happen if you only ate cheeseburgers? Play part or all of the video from TLC’s “Freaky Eaters” which tells the story of Victor, a man addicted to eating cheeseburgers. The video shows the number of cheeseburgers he’s consumed in a year. His addiction is leading to serious health concerns, including diabetes, but also to relationship issues, etc. </a:t>
            </a:r>
            <a:endParaRPr i="1"/>
          </a:p>
          <a:p>
            <a:pPr marL="0" lvl="0" indent="0" algn="l" rtl="0">
              <a:spcBef>
                <a:spcPts val="0"/>
              </a:spcBef>
              <a:spcAft>
                <a:spcPts val="0"/>
              </a:spcAft>
              <a:buNone/>
            </a:pPr>
            <a:endParaRPr i="1"/>
          </a:p>
          <a:p>
            <a:pPr marL="0" lvl="0" indent="0" algn="l" rtl="0">
              <a:spcBef>
                <a:spcPts val="0"/>
              </a:spcBef>
              <a:spcAft>
                <a:spcPts val="0"/>
              </a:spcAft>
              <a:buNone/>
            </a:pPr>
            <a:r>
              <a:rPr lang="en-US" i="1"/>
              <a:t>Short version: </a:t>
            </a:r>
            <a:r>
              <a:rPr lang="en-US" i="1" u="sng">
                <a:solidFill>
                  <a:schemeClr val="hlink"/>
                </a:solidFill>
                <a:hlinkClick r:id="rId3"/>
              </a:rPr>
              <a:t>https://www.youtube.com/watch?v=cJ4di4_U6Ks</a:t>
            </a:r>
            <a:endParaRPr i="1"/>
          </a:p>
          <a:p>
            <a:pPr marL="0" lvl="0" indent="0" algn="l" rtl="0">
              <a:spcBef>
                <a:spcPts val="0"/>
              </a:spcBef>
              <a:spcAft>
                <a:spcPts val="0"/>
              </a:spcAft>
              <a:buNone/>
            </a:pPr>
            <a:r>
              <a:rPr lang="en-US" i="1"/>
              <a:t>Longer version: </a:t>
            </a:r>
            <a:r>
              <a:rPr lang="en-US" i="1" u="sng">
                <a:solidFill>
                  <a:schemeClr val="hlink"/>
                </a:solidFill>
                <a:hlinkClick r:id="rId4"/>
              </a:rPr>
              <a:t>https://www.youtube.com/watch?v=A-8xJfKFKaE&amp;t=4s</a:t>
            </a:r>
            <a:endParaRPr i="1"/>
          </a:p>
          <a:p>
            <a:pPr marL="0" lvl="0" indent="0" algn="l" rtl="0">
              <a:spcBef>
                <a:spcPts val="0"/>
              </a:spcBef>
              <a:spcAft>
                <a:spcPts val="0"/>
              </a:spcAft>
              <a:buNone/>
            </a:pPr>
            <a:endParaRPr i="1"/>
          </a:p>
          <a:p>
            <a:pPr marL="0" lvl="0" indent="0" algn="l" rtl="0">
              <a:spcBef>
                <a:spcPts val="0"/>
              </a:spcBef>
              <a:spcAft>
                <a:spcPts val="0"/>
              </a:spcAft>
              <a:buNone/>
            </a:pPr>
            <a:r>
              <a:rPr lang="en-US" i="1"/>
              <a:t>While it’s not absolutely necessary to show the video, it is a good illustration of the extent to which what one eats affects not only one’s health but also one’s relationships. If pressed for time, the teacher could simply describe the video contents. The key point of this example is to expand students’ horizon of thinking from the individual consequences of one’s actions to their effect on other people in one’s life. In their initial responses to the aphorism, “You are what you eat!” students will likely focus on the health of the individual; now, the teacher has the opportunity to draw out the insight that what we do, in Victor’s case only eating cheeseburgers, actually impacts others. This example gives students the chance to think about how the individual person is not just his or her body, but also a person in relationship with others (to use theological terms, human beings are being in communion with others).</a:t>
            </a:r>
            <a:endParaRPr sz="1050" i="1">
              <a:solidFill>
                <a:srgbClr val="464646"/>
              </a:solidFill>
              <a:highlight>
                <a:srgbClr val="E5E5E5"/>
              </a:highlight>
              <a:latin typeface="Arial"/>
              <a:ea typeface="Arial"/>
              <a:cs typeface="Arial"/>
              <a:sym typeface="Arial"/>
            </a:endParaRPr>
          </a:p>
          <a:p>
            <a:pPr marL="0" lvl="0" indent="0" algn="l" rtl="0">
              <a:spcBef>
                <a:spcPts val="0"/>
              </a:spcBef>
              <a:spcAft>
                <a:spcPts val="0"/>
              </a:spcAft>
              <a:buNone/>
            </a:pPr>
            <a:endParaRPr i="1"/>
          </a:p>
          <a:p>
            <a:pPr marL="0" lvl="0" indent="0" algn="l" rtl="0">
              <a:spcBef>
                <a:spcPts val="0"/>
              </a:spcBef>
              <a:spcAft>
                <a:spcPts val="0"/>
              </a:spcAft>
              <a:buNone/>
            </a:pPr>
            <a:endParaRPr i="1"/>
          </a:p>
        </p:txBody>
      </p:sp>
      <p:sp>
        <p:nvSpPr>
          <p:cNvPr id="252" name="Google Shape;252;g11654ad82de_0_10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124568b494c_0_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124568b494c_0_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i="1"/>
              <a:t>Now, the teacher will want to broaden the conversation: “We’ve seen how Victor’s consumption of cheeseburgers affects not only his health, but also his relationship with his wife. When we talk about eating, we often use the word, ‘consuming.’ But we also use this word to describe other ways we take in the world around us. Other than eating, how else do you consume the world around you?” The following slides break open specific examples for each mode of sense perception, but it’s important to allow students begin to think and share about it before moving on.</a:t>
            </a:r>
            <a:endParaRPr/>
          </a:p>
        </p:txBody>
      </p:sp>
      <p:sp>
        <p:nvSpPr>
          <p:cNvPr id="260" name="Google Shape;260;g124568b494c_0_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11654ad82de_1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 name="Google Shape;267;g11654ad82de_1_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i="1"/>
              <a:t>The primary purpose of the next several slides is to illustrate how we “consume” (i.e. take in the world around us) using our other five senses. The teacher may expand the examples provided to note the distinction between active and passive forms of consumption. For example, in the discussion about secondhand smoke, the teacher might point out that the person who smokes is choosing (at some level) to take those toxins into his or her body, but a child, say, who is exposed to secondhand smoke isn’t making a choice to be exposed to smoke, but is still affected by it. </a:t>
            </a:r>
            <a:endParaRPr i="1"/>
          </a:p>
          <a:p>
            <a:pPr marL="0" lvl="0" indent="0" algn="l" rtl="0">
              <a:spcBef>
                <a:spcPts val="0"/>
              </a:spcBef>
              <a:spcAft>
                <a:spcPts val="0"/>
              </a:spcAft>
              <a:buNone/>
            </a:pPr>
            <a:endParaRPr/>
          </a:p>
          <a:p>
            <a:pPr marL="0" lvl="0" indent="0" algn="l" rtl="0">
              <a:spcBef>
                <a:spcPts val="0"/>
              </a:spcBef>
              <a:spcAft>
                <a:spcPts val="0"/>
              </a:spcAft>
              <a:buNone/>
            </a:pPr>
            <a:r>
              <a:rPr lang="en-US" i="1" u="sng">
                <a:solidFill>
                  <a:schemeClr val="hlink"/>
                </a:solidFill>
                <a:hlinkClick r:id="rId3"/>
              </a:rPr>
              <a:t>https://www.cdc.gov/tobacco/data_statistics/fact_sheets/secondhand_smoke/health_effects/index.htm</a:t>
            </a:r>
            <a:endParaRPr i="1"/>
          </a:p>
        </p:txBody>
      </p:sp>
      <p:sp>
        <p:nvSpPr>
          <p:cNvPr id="268" name="Google Shape;268;g11654ad82de_1_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11654ad82de_1_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4" name="Google Shape;274;g11654ad82de_1_5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i="1"/>
              <a:t>One example of physical touch the teacher might offer is the importance of </a:t>
            </a:r>
            <a:r>
              <a:rPr lang="en-US" i="1" u="sng">
                <a:solidFill>
                  <a:schemeClr val="hlink"/>
                </a:solidFill>
                <a:hlinkClick r:id="rId3"/>
              </a:rPr>
              <a:t>skin-to-skin</a:t>
            </a:r>
            <a:r>
              <a:rPr lang="en-US" i="1"/>
              <a:t> contact after birth. It’s really important for babies to have skin-to-skin contact with their mothers and fathers because this affects everything from the newborn’s heartbeat and breathing, to brain development, and bonding between the new parents and the child. Skin to skin contact doesn’t just affect us physically.</a:t>
            </a:r>
            <a:endParaRPr i="1"/>
          </a:p>
          <a:p>
            <a:pPr marL="0" lvl="0" indent="0" algn="l" rtl="0">
              <a:spcBef>
                <a:spcPts val="0"/>
              </a:spcBef>
              <a:spcAft>
                <a:spcPts val="0"/>
              </a:spcAft>
              <a:buClr>
                <a:schemeClr val="dk1"/>
              </a:buClr>
              <a:buSzPts val="1100"/>
              <a:buFont typeface="Arial"/>
              <a:buNone/>
            </a:pPr>
            <a:endParaRPr i="1"/>
          </a:p>
          <a:p>
            <a:pPr marL="0" lvl="0" indent="0" algn="l" rtl="0">
              <a:spcBef>
                <a:spcPts val="0"/>
              </a:spcBef>
              <a:spcAft>
                <a:spcPts val="0"/>
              </a:spcAft>
              <a:buClr>
                <a:schemeClr val="dk1"/>
              </a:buClr>
              <a:buSzPts val="1100"/>
              <a:buFont typeface="Arial"/>
              <a:buNone/>
            </a:pPr>
            <a:r>
              <a:rPr lang="en-US" i="1" u="sng">
                <a:solidFill>
                  <a:schemeClr val="hlink"/>
                </a:solidFill>
                <a:hlinkClick r:id="rId4"/>
              </a:rPr>
              <a:t>https://news.sanfordhealth.org/childrens/the-importance-of-skin-to-skin-after-delivery-you-should-know/</a:t>
            </a:r>
            <a:endParaRPr/>
          </a:p>
        </p:txBody>
      </p:sp>
      <p:sp>
        <p:nvSpPr>
          <p:cNvPr id="275" name="Google Shape;275;g11654ad82de_1_5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255faf49b6a_0_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 name="Google Shape;282;g255faf49b6a_0_2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i="1"/>
              <a:t>Some additional positive effects of skin-to-skin for mother and baby. </a:t>
            </a:r>
            <a:endParaRPr i="1"/>
          </a:p>
          <a:p>
            <a:pPr marL="0" lvl="0" indent="0" algn="l" rtl="0">
              <a:spcBef>
                <a:spcPts val="0"/>
              </a:spcBef>
              <a:spcAft>
                <a:spcPts val="0"/>
              </a:spcAft>
              <a:buClr>
                <a:schemeClr val="dk1"/>
              </a:buClr>
              <a:buSzPts val="1100"/>
              <a:buFont typeface="Arial"/>
              <a:buNone/>
            </a:pPr>
            <a:endParaRPr i="1"/>
          </a:p>
          <a:p>
            <a:pPr marL="0" lvl="0" indent="0" algn="l" rtl="0">
              <a:spcBef>
                <a:spcPts val="0"/>
              </a:spcBef>
              <a:spcAft>
                <a:spcPts val="0"/>
              </a:spcAft>
              <a:buClr>
                <a:schemeClr val="dk1"/>
              </a:buClr>
              <a:buSzPts val="1100"/>
              <a:buFont typeface="Arial"/>
              <a:buNone/>
            </a:pPr>
            <a:r>
              <a:rPr lang="en-US" i="1" u="sng">
                <a:solidFill>
                  <a:schemeClr val="hlink"/>
                </a:solidFill>
                <a:hlinkClick r:id="rId3"/>
              </a:rPr>
              <a:t>https://news.sanfordhealth.org/childrens/the-importance-of-skin-to-skin-after-delivery-you-should-know/</a:t>
            </a:r>
            <a:endParaRPr i="1"/>
          </a:p>
        </p:txBody>
      </p:sp>
      <p:sp>
        <p:nvSpPr>
          <p:cNvPr id="283" name="Google Shape;283;g255faf49b6a_0_2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124409babeb_0_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2" name="Google Shape;292;g124409babeb_0_3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i="1"/>
              <a:t>Colored area indicates music’s impact on the part of the brain called the </a:t>
            </a:r>
            <a:r>
              <a:rPr lang="en-US" b="1" i="1"/>
              <a:t>hypothalamus</a:t>
            </a:r>
            <a:r>
              <a:rPr lang="en-US" i="1"/>
              <a:t> which “produces and releases essential hormones and chemicals that regulate thirst, appetite, sleep, mood, heart rate, body temperature, metabolism, growth, and sex drive - to name just a few.”</a:t>
            </a:r>
            <a:endParaRPr i="1"/>
          </a:p>
          <a:p>
            <a:pPr marL="0" lvl="0" indent="0" algn="l" rtl="0">
              <a:spcBef>
                <a:spcPts val="0"/>
              </a:spcBef>
              <a:spcAft>
                <a:spcPts val="0"/>
              </a:spcAft>
              <a:buClr>
                <a:schemeClr val="dk1"/>
              </a:buClr>
              <a:buSzPts val="1100"/>
              <a:buFont typeface="Arial"/>
              <a:buNone/>
            </a:pPr>
            <a:r>
              <a:rPr lang="en-US" i="1"/>
              <a:t>“If you play Mozart, for example, ‘heart rate and blood pressure reduce,’ Sugaya says.”</a:t>
            </a:r>
            <a:endParaRPr i="1"/>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US" u="sng">
                <a:solidFill>
                  <a:schemeClr val="hlink"/>
                </a:solidFill>
                <a:hlinkClick r:id="rId3"/>
              </a:rPr>
              <a:t>https://www.ucf.edu/pegasus/your-brain-on-music/</a:t>
            </a:r>
            <a:endParaRPr/>
          </a:p>
        </p:txBody>
      </p:sp>
      <p:sp>
        <p:nvSpPr>
          <p:cNvPr id="293" name="Google Shape;293;g124409babeb_0_3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11654ad82de_1_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 name="Google Shape;300;g11654ad82de_1_2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i="1" u="sng">
                <a:solidFill>
                  <a:schemeClr val="hlink"/>
                </a:solidFill>
                <a:hlinkClick r:id="rId3"/>
              </a:rPr>
              <a:t>https://msutoday.msu.edu/news/2005/violent-video-games-lead-to-brain-activity-characteristic-of-aggression-msu-researcher-shows</a:t>
            </a:r>
            <a:endParaRPr i="1"/>
          </a:p>
        </p:txBody>
      </p:sp>
      <p:sp>
        <p:nvSpPr>
          <p:cNvPr id="301" name="Google Shape;301;g11654ad82de_1_2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11654ad82de_1_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8" name="Google Shape;308;g11654ad82de_1_1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i="1"/>
              <a:t>Since the text at the bottom of the slide is quite small, the teacher should be sure to explain to students what they’re looking at on this slide. The colored regions show the brain activity around areas that control behavior. In the control group on the top (people who did not play video games) there is a lot of color in the regions that control behavior, In the video game-playing group who there is much less color, indicating that those who played violent video games showed a decreased ability to control their behavior, impulses, which can lead to more erratic and aggressive behavior. The teacher could also mention the</a:t>
            </a:r>
            <a:r>
              <a:rPr lang="en-US" i="1" u="sng">
                <a:solidFill>
                  <a:schemeClr val="hlink"/>
                </a:solidFill>
                <a:hlinkClick r:id="rId3"/>
              </a:rPr>
              <a:t> effect of social media on mental health</a:t>
            </a:r>
            <a:r>
              <a:rPr lang="en-US" i="1"/>
              <a:t>. </a:t>
            </a:r>
            <a:endParaRPr sz="1050" i="1">
              <a:solidFill>
                <a:srgbClr val="464646"/>
              </a:solidFill>
              <a:highlight>
                <a:srgbClr val="E5E5E5"/>
              </a:highlight>
              <a:latin typeface="Arial"/>
              <a:ea typeface="Arial"/>
              <a:cs typeface="Arial"/>
              <a:sym typeface="Arial"/>
            </a:endParaRPr>
          </a:p>
          <a:p>
            <a:pPr marL="0" lvl="0" indent="0" algn="l" rtl="0">
              <a:spcBef>
                <a:spcPts val="0"/>
              </a:spcBef>
              <a:spcAft>
                <a:spcPts val="0"/>
              </a:spcAft>
              <a:buNone/>
            </a:pPr>
            <a:endParaRPr i="1">
              <a:solidFill>
                <a:srgbClr val="464646"/>
              </a:solidFill>
            </a:endParaRPr>
          </a:p>
          <a:p>
            <a:pPr marL="0" lvl="0" indent="0" algn="l" rtl="0">
              <a:spcBef>
                <a:spcPts val="0"/>
              </a:spcBef>
              <a:spcAft>
                <a:spcPts val="0"/>
              </a:spcAft>
              <a:buNone/>
            </a:pPr>
            <a:r>
              <a:rPr lang="en-US" i="1" u="sng">
                <a:solidFill>
                  <a:schemeClr val="hlink"/>
                </a:solidFill>
                <a:hlinkClick r:id="rId4"/>
              </a:rPr>
              <a:t>https://www.brainandlife.org/articles/how-do-video-games-affect-the-developing-brains-of-children</a:t>
            </a:r>
            <a:endParaRPr i="1"/>
          </a:p>
        </p:txBody>
      </p:sp>
      <p:sp>
        <p:nvSpPr>
          <p:cNvPr id="309" name="Google Shape;309;g11654ad82de_1_1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2538dcb823d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2538dcb823d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i="1"/>
              <a:t>Depending on the amount of time available for this lesson, the teacher may consider breaking students up into pairs or groups of three based on the option they chose for homework. During the small group discussion students should reflect on the following questions on slides 2-10. </a:t>
            </a:r>
            <a:endParaRPr i="1"/>
          </a:p>
          <a:p>
            <a:pPr marL="0" lvl="0" indent="0" algn="l" rtl="0">
              <a:spcBef>
                <a:spcPts val="0"/>
              </a:spcBef>
              <a:spcAft>
                <a:spcPts val="0"/>
              </a:spcAft>
              <a:buNone/>
            </a:pPr>
            <a:endParaRPr i="1"/>
          </a:p>
          <a:p>
            <a:pPr marL="0" lvl="0" indent="0" algn="l" rtl="0">
              <a:spcBef>
                <a:spcPts val="0"/>
              </a:spcBef>
              <a:spcAft>
                <a:spcPts val="0"/>
              </a:spcAft>
              <a:buNone/>
            </a:pPr>
            <a:r>
              <a:rPr lang="en-US" i="1"/>
              <a:t>After students have had a generous amount of time (approximately 5-10 minutes)  to reflect on these questions, there should be a moment for them to share their insights with the class. This larger class discussion moment may be structured in any number of ways depending on the size of the class, their level of maturity, their rapport with one another and/or with the teacher, and/or their particular skills and needs. The teacher may simply ask each group to share an insight from each question or may choose to have groups visually display their insights. One possible way of doing this is to recreate the categories READ, LISTEN, WATCH, REFLECT on the whiteboard and ask students to jot down words/phrases/short sentences on sticky notes while they discuss the prompts. At the end of the small group discussion time, each group could post their impressions and insights on the board. </a:t>
            </a:r>
            <a:endParaRPr i="1"/>
          </a:p>
        </p:txBody>
      </p:sp>
      <p:sp>
        <p:nvSpPr>
          <p:cNvPr id="114" name="Google Shape;114;g2538dcb823d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g11654ad82de_1_7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4" name="Google Shape;314;g11654ad82de_1_7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i="1"/>
              <a:t>The teacher will want to engage the students in discussing these studies. When possible, it will be helpful to emphasizes the effects that consumption has on the individual (in different ways- emphasizing the integrated nature of a human being across the physical, social, emotional, psychological, intellectual and spiritual dimensions) and also the potential effects on relationships with others.</a:t>
            </a:r>
            <a:endParaRPr i="1"/>
          </a:p>
        </p:txBody>
      </p:sp>
      <p:sp>
        <p:nvSpPr>
          <p:cNvPr id="315" name="Google Shape;315;g11654ad82de_1_7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12acebc4f34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0" name="Google Shape;320;g12acebc4f34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i="1"/>
              <a:t>In the Eucharist, we receive the Body of Jesus into our own bodies. THIS IS AN EXAMPLE OF THE PENTULTIMATE CONSUMPTION; WE EXPERIENCE WHAT WE CONSUME THROUGH ALL OF OUR HUMAN DIMENSIONS (PHYSICAL, SOCIAL, EMOTIONAL, PSYCHOLOGICAL, INTELLECTUAL, AND SPIRITUAL) Through this ACT OF CONSUMPTION, we become members of the Body of Christ, the Church. This identity has a tangible impact on the way we live. When we enter into communion with the Body of Christ, we are equipped, by God’s grace, to serve others as He did, and to draw others into deeper relationship with Him. In the words of St. Teresa of Avila, “Christ has no body but yours, no hands, no feet on earth but yours. Yours are the eyes with which He looks with compassion on this world. Yours are the feet with which He walks to do good. Yours are the hands with which He blesses all the world.” </a:t>
            </a:r>
            <a:endParaRPr i="1"/>
          </a:p>
          <a:p>
            <a:pPr marL="0" lvl="0" indent="0" algn="l" rtl="0">
              <a:spcBef>
                <a:spcPts val="0"/>
              </a:spcBef>
              <a:spcAft>
                <a:spcPts val="0"/>
              </a:spcAft>
              <a:buNone/>
            </a:pPr>
            <a:endParaRPr i="1"/>
          </a:p>
          <a:p>
            <a:pPr marL="0" lvl="0" indent="0" algn="l" rtl="0">
              <a:spcBef>
                <a:spcPts val="0"/>
              </a:spcBef>
              <a:spcAft>
                <a:spcPts val="0"/>
              </a:spcAft>
              <a:buNone/>
            </a:pPr>
            <a:endParaRPr i="1"/>
          </a:p>
          <a:p>
            <a:pPr marL="0" lvl="0" indent="0" algn="l" rtl="0">
              <a:spcBef>
                <a:spcPts val="0"/>
              </a:spcBef>
              <a:spcAft>
                <a:spcPts val="0"/>
              </a:spcAft>
              <a:buNone/>
            </a:pPr>
            <a:endParaRPr/>
          </a:p>
        </p:txBody>
      </p:sp>
      <p:sp>
        <p:nvSpPr>
          <p:cNvPr id="321" name="Google Shape;321;g12acebc4f34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g12acebc4f34_0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8" name="Google Shape;328;g12acebc4f34_0_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i="1"/>
              <a:t>In his homily for the 49th International Eucharistic Congress in 2008, Pope Benedict XVI explains that union with Christ through the Eucharist leads to union with “the whole of the Trinity.” When we receive the Eucharist, God makes His home in us and transforms us so that we can reflect the image of God more clearly.</a:t>
            </a:r>
            <a:endParaRPr i="1"/>
          </a:p>
        </p:txBody>
      </p:sp>
      <p:sp>
        <p:nvSpPr>
          <p:cNvPr id="329" name="Google Shape;329;g12acebc4f34_0_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g1403d5953f9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6" name="Google Shape;336;g1403d5953f9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i="1"/>
              <a:t>In commenting on a mystical experience of St. Augustine, Benedict XVI explains, “In the normal process of eating, the human is the stronger being. He takes things in, and they are assimilated into him, so that they become part of his own substance…But in the mutual relation with Christ it is the other way around…When we truly communicate [receive communion], this means that we are taken out of ourselves, that we are assimilated into him, that we become one with him” (God is Near Us).</a:t>
            </a:r>
            <a:endParaRPr i="1"/>
          </a:p>
          <a:p>
            <a:pPr marL="0" lvl="0" indent="0" algn="l" rtl="0">
              <a:spcBef>
                <a:spcPts val="0"/>
              </a:spcBef>
              <a:spcAft>
                <a:spcPts val="0"/>
              </a:spcAft>
              <a:buNone/>
            </a:pPr>
            <a:endParaRPr i="1"/>
          </a:p>
          <a:p>
            <a:pPr marL="0" lvl="0" indent="0" algn="l" rtl="0">
              <a:spcBef>
                <a:spcPts val="0"/>
              </a:spcBef>
              <a:spcAft>
                <a:spcPts val="0"/>
              </a:spcAft>
              <a:buNone/>
            </a:pPr>
            <a:r>
              <a:rPr lang="en-US" sz="1100" b="1">
                <a:solidFill>
                  <a:srgbClr val="222222"/>
                </a:solidFill>
              </a:rPr>
              <a:t>IMPORTANT NOTE:</a:t>
            </a:r>
            <a:r>
              <a:rPr lang="en-US" sz="1100">
                <a:solidFill>
                  <a:srgbClr val="222222"/>
                </a:solidFill>
              </a:rPr>
              <a:t> </a:t>
            </a:r>
            <a:r>
              <a:rPr lang="en-US" sz="1100" i="1">
                <a:solidFill>
                  <a:srgbClr val="222222"/>
                </a:solidFill>
              </a:rPr>
              <a:t>Students may naturally wonder how they are changed by receiving the Eucharist if they don't necessarily feel any different after receiving communion. They may not express this question out loud in class, so it will be beneficial for the teacher to broach the topic. The teacher might explain how reception of the Eucharist gradually transforms us to become more like Christ by way of analogy. After reading a book, we don't necessarily feel much smarter, but over time, the habit of reading strengthens the mind. Immediately after exercising, we might not feel much stronger, but over time, the habit of exercise strengthens the body. After a conversation with a friend, we may not feel significantly closer to them, but over time, frequent conversation draws friends closer to one another. Similarly, the more we receive the Eucharist, the more we will notice how we are being drawn into deeper intimacy with Christ.</a:t>
            </a:r>
            <a:endParaRPr i="1"/>
          </a:p>
        </p:txBody>
      </p:sp>
      <p:sp>
        <p:nvSpPr>
          <p:cNvPr id="337" name="Google Shape;337;g1403d5953f9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g1463e3526c8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4" name="Google Shape;344;g1463e3526c8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i="1"/>
              <a:t>Our senses help us to take in the world around us. Because we, as human beings, are both bodies and souls, what we consume will impact us on multiple levels. For example, the food we eat affects us physically, but it can also impact our relationships, as well as our emotional and psychological health. In a similar way, our consumption of the Eucharist impacts us on multiple levels, allowing God to transform us into Himself. </a:t>
            </a:r>
            <a:endParaRPr i="1"/>
          </a:p>
          <a:p>
            <a:pPr marL="0" lvl="0" indent="0" algn="l" rtl="0">
              <a:spcBef>
                <a:spcPts val="0"/>
              </a:spcBef>
              <a:spcAft>
                <a:spcPts val="0"/>
              </a:spcAft>
              <a:buClr>
                <a:schemeClr val="dk1"/>
              </a:buClr>
              <a:buSzPts val="1100"/>
              <a:buFont typeface="Arial"/>
              <a:buNone/>
            </a:pPr>
            <a:endParaRPr i="1"/>
          </a:p>
          <a:p>
            <a:pPr marL="0" lvl="0" indent="0" algn="l" rtl="0">
              <a:spcBef>
                <a:spcPts val="0"/>
              </a:spcBef>
              <a:spcAft>
                <a:spcPts val="0"/>
              </a:spcAft>
              <a:buClr>
                <a:schemeClr val="dk1"/>
              </a:buClr>
              <a:buSzPts val="1100"/>
              <a:buFont typeface="Arial"/>
              <a:buNone/>
            </a:pPr>
            <a:r>
              <a:rPr lang="en-US" i="1"/>
              <a:t>In the next lesson, we will consider the impact that pornography consumption has on its viewers, those within the porn industry, and on the world at large. </a:t>
            </a:r>
            <a:endParaRPr i="1"/>
          </a:p>
          <a:p>
            <a:pPr marL="0" lvl="0" indent="0" algn="l" rtl="0">
              <a:spcBef>
                <a:spcPts val="0"/>
              </a:spcBef>
              <a:spcAft>
                <a:spcPts val="0"/>
              </a:spcAft>
              <a:buNone/>
            </a:pPr>
            <a:endParaRPr/>
          </a:p>
        </p:txBody>
      </p:sp>
      <p:sp>
        <p:nvSpPr>
          <p:cNvPr id="345" name="Google Shape;345;g1463e3526c8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24</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2538dcb823d_0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2538dcb823d_0_1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i="1"/>
              <a:t>Depending on the amount of time available for this lesson, the teacher may consider breaking students up into pairs or groups of three based on the option they chose for homework. During the small group discussion students should reflect on the following questions on slides 2-10. </a:t>
            </a:r>
            <a:endParaRPr i="1"/>
          </a:p>
          <a:p>
            <a:pPr marL="0" lvl="0" indent="0" algn="l" rtl="0">
              <a:spcBef>
                <a:spcPts val="0"/>
              </a:spcBef>
              <a:spcAft>
                <a:spcPts val="0"/>
              </a:spcAft>
              <a:buNone/>
            </a:pPr>
            <a:endParaRPr i="1"/>
          </a:p>
          <a:p>
            <a:pPr marL="0" lvl="0" indent="0" algn="l" rtl="0">
              <a:spcBef>
                <a:spcPts val="0"/>
              </a:spcBef>
              <a:spcAft>
                <a:spcPts val="0"/>
              </a:spcAft>
              <a:buNone/>
            </a:pPr>
            <a:r>
              <a:rPr lang="en-US" i="1"/>
              <a:t>After students have had a generous amount of time (approximately 5-10 minutes)  to reflect on these questions, there should be a moment for them to share their insights with the class. This larger class discussion moment may be structured in any number of ways depending on the size of the class, their level of maturity, their rapport with one another and/or with the teacher, and/or their particular skills and needs. The teacher may simply ask each group to share an insight from each question or may choose to have groups visually display their insights. One possible way of doing this is to recreate the categories READ, LISTEN, WATCH, REFLECT on the whiteboard and ask students to jot down words/phrases/short sentences on sticky notes while they discuss the prompts. At the end of the small group discussion time, each group could post their impressions and insights on the board. </a:t>
            </a:r>
            <a:endParaRPr i="1"/>
          </a:p>
        </p:txBody>
      </p:sp>
      <p:sp>
        <p:nvSpPr>
          <p:cNvPr id="128" name="Google Shape;128;g2538dcb823d_0_1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2538dcb823d_0_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2538dcb823d_0_2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i="1"/>
              <a:t>Depending on the amount of time available for this lesson, the teacher may consider breaking students up into pairs or groups of three based on the option they chose for homework. During the small group discussion students should reflect on the following questions on slides 2-10. </a:t>
            </a:r>
            <a:endParaRPr i="1"/>
          </a:p>
          <a:p>
            <a:pPr marL="0" lvl="0" indent="0" algn="l" rtl="0">
              <a:spcBef>
                <a:spcPts val="0"/>
              </a:spcBef>
              <a:spcAft>
                <a:spcPts val="0"/>
              </a:spcAft>
              <a:buNone/>
            </a:pPr>
            <a:endParaRPr i="1"/>
          </a:p>
          <a:p>
            <a:pPr marL="0" lvl="0" indent="0" algn="l" rtl="0">
              <a:spcBef>
                <a:spcPts val="0"/>
              </a:spcBef>
              <a:spcAft>
                <a:spcPts val="0"/>
              </a:spcAft>
              <a:buNone/>
            </a:pPr>
            <a:r>
              <a:rPr lang="en-US" i="1"/>
              <a:t>After students have had a generous amount of time (approximately 5-10 minutes)  to reflect on these questions, there should be a moment for them to share their insights with the class. This larger class discussion moment may be structured in any number of ways depending on the size of the class, their level of maturity, their rapport with one another and/or with the teacher, and/or their particular skills and needs. The teacher may simply ask each group to share an insight from each question or may choose to have groups visually display their insights. One possible way of doing this is to recreate the categories READ, LISTEN, WATCH, REFLECT on the whiteboard and ask students to jot down words/phrases/short sentences on sticky notes while they discuss the prompts. At the end of the small group discussion time, each group could post their impressions and insights on the board. </a:t>
            </a:r>
            <a:endParaRPr i="1"/>
          </a:p>
        </p:txBody>
      </p:sp>
      <p:sp>
        <p:nvSpPr>
          <p:cNvPr id="143" name="Google Shape;143;g2538dcb823d_0_2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2538dcb823d_0_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2538dcb823d_0_3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i="1"/>
              <a:t>Depending on the amount of time available for this lesson, the teacher may consider breaking students up into pairs or groups of three based on the option they chose for homework. During the small group discussion students should reflect on the following questions on slides 2-10. </a:t>
            </a:r>
            <a:endParaRPr i="1"/>
          </a:p>
          <a:p>
            <a:pPr marL="0" lvl="0" indent="0" algn="l" rtl="0">
              <a:spcBef>
                <a:spcPts val="0"/>
              </a:spcBef>
              <a:spcAft>
                <a:spcPts val="0"/>
              </a:spcAft>
              <a:buNone/>
            </a:pPr>
            <a:endParaRPr i="1"/>
          </a:p>
          <a:p>
            <a:pPr marL="0" lvl="0" indent="0" algn="l" rtl="0">
              <a:spcBef>
                <a:spcPts val="0"/>
              </a:spcBef>
              <a:spcAft>
                <a:spcPts val="0"/>
              </a:spcAft>
              <a:buNone/>
            </a:pPr>
            <a:r>
              <a:rPr lang="en-US" i="1"/>
              <a:t>After students have had a generous amount of time (approximately 5-10 minutes)  to reflect on these questions, there should be a moment for them to share their insights with the class. This larger class discussion moment may be structured in any number of ways depending on the size of the class, their level of maturity, their rapport with one another and/or with the teacher, and/or their particular skills and needs. The teacher may simply ask each group to share an insight from each question or may choose to have groups visually display their insights. One possible way of doing this is to recreate the categories READ, LISTEN, WATCH, REFLECT on the whiteboard and ask students to jot down words/phrases/short sentences on sticky notes while they discuss the prompts. At the end of the small group discussion time, each group could post their impressions and insights on the board. </a:t>
            </a:r>
            <a:endParaRPr i="1"/>
          </a:p>
        </p:txBody>
      </p:sp>
      <p:sp>
        <p:nvSpPr>
          <p:cNvPr id="158" name="Google Shape;158;g2538dcb823d_0_3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2538dcb823d_0_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2538dcb823d_0_6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i="1"/>
              <a:t>Depending on the amount of time available for this lesson, the teacher may consider breaking students up into pairs or groups of three based on the option they chose for homework. During the small group discussion students should reflect on the following questions on slides 2-10. </a:t>
            </a:r>
            <a:endParaRPr i="1"/>
          </a:p>
          <a:p>
            <a:pPr marL="0" lvl="0" indent="0" algn="l" rtl="0">
              <a:spcBef>
                <a:spcPts val="0"/>
              </a:spcBef>
              <a:spcAft>
                <a:spcPts val="0"/>
              </a:spcAft>
              <a:buNone/>
            </a:pPr>
            <a:endParaRPr i="1"/>
          </a:p>
          <a:p>
            <a:pPr marL="0" lvl="0" indent="0" algn="l" rtl="0">
              <a:spcBef>
                <a:spcPts val="0"/>
              </a:spcBef>
              <a:spcAft>
                <a:spcPts val="0"/>
              </a:spcAft>
              <a:buNone/>
            </a:pPr>
            <a:r>
              <a:rPr lang="en-US" i="1"/>
              <a:t>After students have had a generous amount of time (approximately 5-10 minutes)  to reflect on these questions, there should be a moment for them to share their insights with the class. This larger class discussion moment may be structured in any number of ways depending on the size of the class, their level of maturity, their rapport with one another and/or with the teacher, and/or their particular skills and needs. The teacher may simply ask each group to share an insight from each question or may choose to have groups visually display their insights. One possible way of doing this is to recreate the categories READ, LISTEN, WATCH, REFLECT on the whiteboard and ask students to jot down words/phrases/short sentences on sticky notes while they discuss the prompts. At the end of the small group discussion time, each group could post their impressions and insights on the board. </a:t>
            </a:r>
            <a:endParaRPr i="1"/>
          </a:p>
        </p:txBody>
      </p:sp>
      <p:sp>
        <p:nvSpPr>
          <p:cNvPr id="173" name="Google Shape;173;g2538dcb823d_0_6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255faf49b6a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255faf49b6a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i="1"/>
              <a:t>Depending on the amount of time available for this lesson, the teacher may consider breaking students up into pairs or groups of three based on the option they chose for homework. During the small group discussion students should reflect on the following questions on slides 2-10. </a:t>
            </a:r>
            <a:endParaRPr i="1"/>
          </a:p>
          <a:p>
            <a:pPr marL="0" lvl="0" indent="0" algn="l" rtl="0">
              <a:spcBef>
                <a:spcPts val="0"/>
              </a:spcBef>
              <a:spcAft>
                <a:spcPts val="0"/>
              </a:spcAft>
              <a:buNone/>
            </a:pPr>
            <a:endParaRPr i="1"/>
          </a:p>
          <a:p>
            <a:pPr marL="0" lvl="0" indent="0" algn="l" rtl="0">
              <a:spcBef>
                <a:spcPts val="0"/>
              </a:spcBef>
              <a:spcAft>
                <a:spcPts val="0"/>
              </a:spcAft>
              <a:buNone/>
            </a:pPr>
            <a:r>
              <a:rPr lang="en-US" i="1"/>
              <a:t>After students have had a generous amount of time (approximately 5-10 minutes)  to reflect on these questions, there should be a moment for them to share their insights with the class. This larger class discussion moment may be structured in any number of ways depending on the size of the class, their level of maturity, their rapport with one another and/or with the teacher, and/or their particular skills and needs. The teacher may simply ask each group to share an insight from each question or may choose to have groups visually display their insights. One possible way of doing this is to recreate the categories READ, LISTEN, WATCH, REFLECT on the whiteboard and ask students to jot down words/phrases/short sentences on sticky notes while they discuss the prompts. At the end of the small group discussion time, each group could post their impressions and insights on the board. </a:t>
            </a:r>
            <a:endParaRPr i="1"/>
          </a:p>
        </p:txBody>
      </p:sp>
      <p:sp>
        <p:nvSpPr>
          <p:cNvPr id="188" name="Google Shape;188;g255faf49b6a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2538dcb823d_0_8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2538dcb823d_0_8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i="1"/>
              <a:t>Depending on the amount of time available for this lesson, the teacher may consider breaking students up into pairs or groups of three based on the option they chose for homework. During the small group discussion students should reflect on the following questions on slides 2-10. </a:t>
            </a:r>
            <a:endParaRPr i="1"/>
          </a:p>
          <a:p>
            <a:pPr marL="0" lvl="0" indent="0" algn="l" rtl="0">
              <a:spcBef>
                <a:spcPts val="0"/>
              </a:spcBef>
              <a:spcAft>
                <a:spcPts val="0"/>
              </a:spcAft>
              <a:buNone/>
            </a:pPr>
            <a:endParaRPr i="1"/>
          </a:p>
          <a:p>
            <a:pPr marL="0" lvl="0" indent="0" algn="l" rtl="0">
              <a:spcBef>
                <a:spcPts val="0"/>
              </a:spcBef>
              <a:spcAft>
                <a:spcPts val="0"/>
              </a:spcAft>
              <a:buNone/>
            </a:pPr>
            <a:r>
              <a:rPr lang="en-US" i="1"/>
              <a:t>After students have had a generous amount of time (approximately 5-10 minutes)  to reflect on these questions, there should be a moment for them to share their insights with the class. This larger class discussion moment may be structured in any number of ways depending on the size of the class, their level of maturity, their rapport with one another and/or with the teacher, and/or their particular skills and needs. The teacher may simply ask each group to share an insight from each question or may choose to have groups visually display their insights. One possible way of doing this is to recreate the categories READ, LISTEN, WATCH, REFLECT on the whiteboard and ask students to jot down words/phrases/short sentences on sticky notes while they discuss the prompts. At the end of the small group discussion time, each group could post their impressions and insights on the board. </a:t>
            </a:r>
            <a:endParaRPr i="1"/>
          </a:p>
        </p:txBody>
      </p:sp>
      <p:sp>
        <p:nvSpPr>
          <p:cNvPr id="203" name="Google Shape;203;g2538dcb823d_0_8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2538dcb823d_0_9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2538dcb823d_0_9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i="1"/>
              <a:t>Depending on the amount of time available for this lesson, the teacher may consider breaking students up into pairs or groups of three based on the option they chose for homework. During the small group discussion students should reflect on the following questions on slides 2-10. </a:t>
            </a:r>
            <a:endParaRPr i="1"/>
          </a:p>
          <a:p>
            <a:pPr marL="0" lvl="0" indent="0" algn="l" rtl="0">
              <a:spcBef>
                <a:spcPts val="0"/>
              </a:spcBef>
              <a:spcAft>
                <a:spcPts val="0"/>
              </a:spcAft>
              <a:buNone/>
            </a:pPr>
            <a:endParaRPr i="1"/>
          </a:p>
          <a:p>
            <a:pPr marL="0" lvl="0" indent="0" algn="l" rtl="0">
              <a:spcBef>
                <a:spcPts val="0"/>
              </a:spcBef>
              <a:spcAft>
                <a:spcPts val="0"/>
              </a:spcAft>
              <a:buNone/>
            </a:pPr>
            <a:r>
              <a:rPr lang="en-US" i="1"/>
              <a:t>After students have had a generous amount of time (approximately 5-10 minutes)  to reflect on these questions, there should be a moment for them to share their insights with the class. This larger class discussion moment may be structured in any number of ways depending on the size of the class, their level of maturity, their rapport with one another and/or with the teacher, and/or their particular skills and needs. The teacher may simply ask each group to share an insight from each question or may choose to have groups visually display their insights. One possible way of doing this is to recreate the categories READ, LISTEN, WATCH, REFLECT on the whiteboard and ask students to jot down words/phrases/short sentences on sticky notes while they discuss the prompts. At the end of the small group discussion time, each group could post their impressions and insights on the board. </a:t>
            </a:r>
            <a:endParaRPr i="1"/>
          </a:p>
        </p:txBody>
      </p:sp>
      <p:sp>
        <p:nvSpPr>
          <p:cNvPr id="218" name="Google Shape;218;g2538dcb823d_0_9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bg>
      <p:bgPr>
        <a:blipFill>
          <a:blip r:embed="rId2">
            <a:alphaModFix/>
          </a:blip>
          <a:stretch>
            <a:fillRect/>
          </a:stretch>
        </a:blipFill>
        <a:effectLst/>
      </p:bgPr>
    </p:bg>
    <p:spTree>
      <p:nvGrpSpPr>
        <p:cNvPr id="1" name="Shape 13"/>
        <p:cNvGrpSpPr/>
        <p:nvPr/>
      </p:nvGrpSpPr>
      <p:grpSpPr>
        <a:xfrm>
          <a:off x="0" y="0"/>
          <a:ext cx="0" cy="0"/>
          <a:chOff x="0" y="0"/>
          <a:chExt cx="0" cy="0"/>
        </a:xfrm>
      </p:grpSpPr>
      <p:cxnSp>
        <p:nvCxnSpPr>
          <p:cNvPr id="14" name="Google Shape;14;p24"/>
          <p:cNvCxnSpPr/>
          <p:nvPr/>
        </p:nvCxnSpPr>
        <p:spPr>
          <a:xfrm>
            <a:off x="-10632" y="3456031"/>
            <a:ext cx="12192000" cy="0"/>
          </a:xfrm>
          <a:prstGeom prst="straightConnector1">
            <a:avLst/>
          </a:prstGeom>
          <a:noFill/>
          <a:ln w="9525" cap="flat" cmpd="sng">
            <a:solidFill>
              <a:srgbClr val="0C2340"/>
            </a:solidFill>
            <a:prstDash val="solid"/>
            <a:miter lim="800000"/>
            <a:headEnd type="none" w="sm" len="sm"/>
            <a:tailEnd type="none" w="sm" len="sm"/>
          </a:ln>
        </p:spPr>
      </p:cxnSp>
      <p:grpSp>
        <p:nvGrpSpPr>
          <p:cNvPr id="15" name="Google Shape;15;p24"/>
          <p:cNvGrpSpPr/>
          <p:nvPr/>
        </p:nvGrpSpPr>
        <p:grpSpPr>
          <a:xfrm>
            <a:off x="-10632" y="0"/>
            <a:ext cx="12202632" cy="5294119"/>
            <a:chOff x="-10632" y="-1223394"/>
            <a:chExt cx="12202632" cy="4738609"/>
          </a:xfrm>
        </p:grpSpPr>
        <p:sp>
          <p:nvSpPr>
            <p:cNvPr id="16" name="Google Shape;16;p24"/>
            <p:cNvSpPr/>
            <p:nvPr/>
          </p:nvSpPr>
          <p:spPr>
            <a:xfrm>
              <a:off x="0" y="-1223394"/>
              <a:ext cx="12192000" cy="473860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cxnSp>
          <p:nvCxnSpPr>
            <p:cNvPr id="17" name="Google Shape;17;p24"/>
            <p:cNvCxnSpPr/>
            <p:nvPr/>
          </p:nvCxnSpPr>
          <p:spPr>
            <a:xfrm>
              <a:off x="-10632" y="3515215"/>
              <a:ext cx="12202632" cy="0"/>
            </a:xfrm>
            <a:prstGeom prst="straightConnector1">
              <a:avLst/>
            </a:prstGeom>
            <a:noFill/>
            <a:ln w="127000" cap="flat" cmpd="sng">
              <a:solidFill>
                <a:srgbClr val="D8A89F"/>
              </a:solidFill>
              <a:prstDash val="solid"/>
              <a:miter lim="800000"/>
              <a:headEnd type="none" w="sm" len="sm"/>
              <a:tailEnd type="none" w="sm" len="sm"/>
            </a:ln>
          </p:spPr>
        </p:cxnSp>
      </p:grpSp>
      <p:pic>
        <p:nvPicPr>
          <p:cNvPr id="18" name="Google Shape;18;p24"/>
          <p:cNvPicPr preferRelativeResize="0"/>
          <p:nvPr/>
        </p:nvPicPr>
        <p:blipFill rotWithShape="1">
          <a:blip r:embed="rId3">
            <a:alphaModFix/>
          </a:blip>
          <a:srcRect/>
          <a:stretch/>
        </p:blipFill>
        <p:spPr>
          <a:xfrm>
            <a:off x="-10632" y="0"/>
            <a:ext cx="12202632" cy="317500"/>
          </a:xfrm>
          <a:prstGeom prst="rect">
            <a:avLst/>
          </a:prstGeom>
          <a:noFill/>
          <a:ln>
            <a:noFill/>
          </a:ln>
        </p:spPr>
      </p:pic>
      <p:pic>
        <p:nvPicPr>
          <p:cNvPr id="19" name="Google Shape;19;p24"/>
          <p:cNvPicPr preferRelativeResize="0"/>
          <p:nvPr/>
        </p:nvPicPr>
        <p:blipFill rotWithShape="1">
          <a:blip r:embed="rId4">
            <a:alphaModFix/>
          </a:blip>
          <a:srcRect/>
          <a:stretch/>
        </p:blipFill>
        <p:spPr>
          <a:xfrm>
            <a:off x="11004550" y="-1"/>
            <a:ext cx="800100" cy="9525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80"/>
        <p:cNvGrpSpPr/>
        <p:nvPr/>
      </p:nvGrpSpPr>
      <p:grpSpPr>
        <a:xfrm>
          <a:off x="0" y="0"/>
          <a:ext cx="0" cy="0"/>
          <a:chOff x="0" y="0"/>
          <a:chExt cx="0" cy="0"/>
        </a:xfrm>
      </p:grpSpPr>
      <p:sp>
        <p:nvSpPr>
          <p:cNvPr id="81" name="Google Shape;81;p3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597F77"/>
              </a:buClr>
              <a:buSzPts val="3200"/>
              <a:buFont typeface="Times"/>
              <a:buNone/>
              <a:defRPr sz="3200">
                <a:solidFill>
                  <a:srgbClr val="597F77"/>
                </a:solidFill>
                <a:latin typeface="Times"/>
                <a:ea typeface="Times"/>
                <a:cs typeface="Times"/>
                <a:sym typeface="Time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33"/>
          <p:cNvSpPr>
            <a:spLocks noGrp="1"/>
          </p:cNvSpPr>
          <p:nvPr>
            <p:ph type="pic" idx="2"/>
          </p:nvPr>
        </p:nvSpPr>
        <p:spPr>
          <a:xfrm>
            <a:off x="5183188" y="987425"/>
            <a:ext cx="6172200" cy="4873625"/>
          </a:xfrm>
          <a:prstGeom prst="rect">
            <a:avLst/>
          </a:prstGeom>
          <a:noFill/>
          <a:ln>
            <a:noFill/>
          </a:ln>
        </p:spPr>
      </p:sp>
      <p:sp>
        <p:nvSpPr>
          <p:cNvPr id="83" name="Google Shape;83;p3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DB0A9"/>
              </a:buClr>
              <a:buSzPts val="1600"/>
              <a:buNone/>
              <a:defRPr sz="1600">
                <a:latin typeface="Times"/>
                <a:ea typeface="Times"/>
                <a:cs typeface="Times"/>
                <a:sym typeface="Times"/>
              </a:defRPr>
            </a:lvl1pPr>
            <a:lvl2pPr marL="914400" lvl="1" indent="-228600" algn="l">
              <a:lnSpc>
                <a:spcPct val="90000"/>
              </a:lnSpc>
              <a:spcBef>
                <a:spcPts val="500"/>
              </a:spcBef>
              <a:spcAft>
                <a:spcPts val="0"/>
              </a:spcAft>
              <a:buClr>
                <a:srgbClr val="8DB0A9"/>
              </a:buClr>
              <a:buSzPts val="1400"/>
              <a:buNone/>
              <a:defRPr sz="1400"/>
            </a:lvl2pPr>
            <a:lvl3pPr marL="1371600" lvl="2" indent="-228600" algn="l">
              <a:lnSpc>
                <a:spcPct val="90000"/>
              </a:lnSpc>
              <a:spcBef>
                <a:spcPts val="500"/>
              </a:spcBef>
              <a:spcAft>
                <a:spcPts val="0"/>
              </a:spcAft>
              <a:buClr>
                <a:srgbClr val="8DB0A9"/>
              </a:buClr>
              <a:buSzPts val="1200"/>
              <a:buNone/>
              <a:defRPr sz="1200"/>
            </a:lvl3pPr>
            <a:lvl4pPr marL="1828800" lvl="3" indent="-228600" algn="l">
              <a:lnSpc>
                <a:spcPct val="90000"/>
              </a:lnSpc>
              <a:spcBef>
                <a:spcPts val="500"/>
              </a:spcBef>
              <a:spcAft>
                <a:spcPts val="0"/>
              </a:spcAft>
              <a:buClr>
                <a:srgbClr val="8DB0A9"/>
              </a:buClr>
              <a:buSzPts val="1000"/>
              <a:buNone/>
              <a:defRPr sz="1000"/>
            </a:lvl4pPr>
            <a:lvl5pPr marL="2286000" lvl="4" indent="-228600" algn="l">
              <a:lnSpc>
                <a:spcPct val="90000"/>
              </a:lnSpc>
              <a:spcBef>
                <a:spcPts val="500"/>
              </a:spcBef>
              <a:spcAft>
                <a:spcPts val="0"/>
              </a:spcAft>
              <a:buClr>
                <a:srgbClr val="8DB0A9"/>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4" name="Google Shape;84;p33"/>
          <p:cNvSpPr txBox="1">
            <a:spLocks noGrp="1"/>
          </p:cNvSpPr>
          <p:nvPr>
            <p:ph type="ftr" idx="11"/>
          </p:nvPr>
        </p:nvSpPr>
        <p:spPr>
          <a:xfrm>
            <a:off x="839788" y="6380311"/>
            <a:ext cx="7646583"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400" b="0" i="1">
                <a:solidFill>
                  <a:srgbClr val="597F77"/>
                </a:solidFill>
                <a:latin typeface="Times"/>
                <a:ea typeface="Times"/>
                <a:cs typeface="Times"/>
                <a:sym typeface="Times"/>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5" name="Google Shape;85;p33"/>
          <p:cNvSpPr/>
          <p:nvPr/>
        </p:nvSpPr>
        <p:spPr>
          <a:xfrm>
            <a:off x="8984512" y="6381750"/>
            <a:ext cx="3207487" cy="365125"/>
          </a:xfrm>
          <a:prstGeom prst="rect">
            <a:avLst/>
          </a:prstGeom>
          <a:solidFill>
            <a:srgbClr val="597F7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6" name="Google Shape;86;p33"/>
          <p:cNvSpPr txBox="1"/>
          <p:nvPr/>
        </p:nvSpPr>
        <p:spPr>
          <a:xfrm>
            <a:off x="8835359" y="6381749"/>
            <a:ext cx="265814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1400" b="0" i="0">
                <a:solidFill>
                  <a:schemeClr val="lt1"/>
                </a:solidFill>
                <a:latin typeface="Times"/>
                <a:ea typeface="Times"/>
                <a:cs typeface="Times"/>
                <a:sym typeface="Times"/>
              </a:rPr>
              <a:t>Teaching Human Dignity</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7"/>
        <p:cNvGrpSpPr/>
        <p:nvPr/>
      </p:nvGrpSpPr>
      <p:grpSpPr>
        <a:xfrm>
          <a:off x="0" y="0"/>
          <a:ext cx="0" cy="0"/>
          <a:chOff x="0" y="0"/>
          <a:chExt cx="0" cy="0"/>
        </a:xfrm>
      </p:grpSpPr>
      <p:sp>
        <p:nvSpPr>
          <p:cNvPr id="88" name="Google Shape;88;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597F77"/>
              </a:buClr>
              <a:buSzPts val="4400"/>
              <a:buFont typeface="Times"/>
              <a:buNone/>
              <a:defRPr>
                <a:solidFill>
                  <a:srgbClr val="597F77"/>
                </a:solidFill>
                <a:latin typeface="Times"/>
                <a:ea typeface="Times"/>
                <a:cs typeface="Times"/>
                <a:sym typeface="Time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9" name="Google Shape;89;p3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rgbClr val="001340"/>
              </a:buClr>
              <a:buSzPts val="2800"/>
              <a:buChar char="•"/>
              <a:defRPr>
                <a:latin typeface="Times"/>
                <a:ea typeface="Times"/>
                <a:cs typeface="Times"/>
                <a:sym typeface="Times"/>
              </a:defRPr>
            </a:lvl1pPr>
            <a:lvl2pPr marL="914400" lvl="1" indent="-381000" algn="l">
              <a:lnSpc>
                <a:spcPct val="90000"/>
              </a:lnSpc>
              <a:spcBef>
                <a:spcPts val="1200"/>
              </a:spcBef>
              <a:spcAft>
                <a:spcPts val="0"/>
              </a:spcAft>
              <a:buClr>
                <a:srgbClr val="001340"/>
              </a:buClr>
              <a:buSzPts val="2400"/>
              <a:buChar char="•"/>
              <a:defRPr>
                <a:latin typeface="Times"/>
                <a:ea typeface="Times"/>
                <a:cs typeface="Times"/>
                <a:sym typeface="Times"/>
              </a:defRPr>
            </a:lvl2pPr>
            <a:lvl3pPr marL="1371600" lvl="2" indent="-355600" algn="l">
              <a:lnSpc>
                <a:spcPct val="90000"/>
              </a:lnSpc>
              <a:spcBef>
                <a:spcPts val="1200"/>
              </a:spcBef>
              <a:spcAft>
                <a:spcPts val="0"/>
              </a:spcAft>
              <a:buClr>
                <a:srgbClr val="001340"/>
              </a:buClr>
              <a:buSzPts val="2000"/>
              <a:buChar char="•"/>
              <a:defRPr>
                <a:latin typeface="Times"/>
                <a:ea typeface="Times"/>
                <a:cs typeface="Times"/>
                <a:sym typeface="Times"/>
              </a:defRPr>
            </a:lvl3pPr>
            <a:lvl4pPr marL="1828800" lvl="3" indent="-342900" algn="l">
              <a:lnSpc>
                <a:spcPct val="90000"/>
              </a:lnSpc>
              <a:spcBef>
                <a:spcPts val="1200"/>
              </a:spcBef>
              <a:spcAft>
                <a:spcPts val="0"/>
              </a:spcAft>
              <a:buClr>
                <a:srgbClr val="001340"/>
              </a:buClr>
              <a:buSzPts val="1800"/>
              <a:buChar char="•"/>
              <a:defRPr>
                <a:latin typeface="Times"/>
                <a:ea typeface="Times"/>
                <a:cs typeface="Times"/>
                <a:sym typeface="Times"/>
              </a:defRPr>
            </a:lvl4pPr>
            <a:lvl5pPr marL="2286000" lvl="4" indent="-342900" algn="l">
              <a:lnSpc>
                <a:spcPct val="90000"/>
              </a:lnSpc>
              <a:spcBef>
                <a:spcPts val="1200"/>
              </a:spcBef>
              <a:spcAft>
                <a:spcPts val="0"/>
              </a:spcAft>
              <a:buClr>
                <a:srgbClr val="001340"/>
              </a:buClr>
              <a:buSzPts val="1800"/>
              <a:buChar char="•"/>
              <a:defRPr>
                <a:latin typeface="Times"/>
                <a:ea typeface="Times"/>
                <a:cs typeface="Times"/>
                <a:sym typeface="Times"/>
              </a:defRPr>
            </a:lvl5pPr>
            <a:lvl6pPr marL="2743200" lvl="5" indent="-342900" algn="l">
              <a:lnSpc>
                <a:spcPct val="90000"/>
              </a:lnSpc>
              <a:spcBef>
                <a:spcPts val="12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0" name="Google Shape;90;p34"/>
          <p:cNvSpPr txBox="1">
            <a:spLocks noGrp="1"/>
          </p:cNvSpPr>
          <p:nvPr>
            <p:ph type="ftr" idx="11"/>
          </p:nvPr>
        </p:nvSpPr>
        <p:spPr>
          <a:xfrm>
            <a:off x="838200" y="6388249"/>
            <a:ext cx="7646583"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400" b="0" i="1">
                <a:solidFill>
                  <a:srgbClr val="597F77"/>
                </a:solidFill>
                <a:latin typeface="Times"/>
                <a:ea typeface="Times"/>
                <a:cs typeface="Times"/>
                <a:sym typeface="Times"/>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pic>
        <p:nvPicPr>
          <p:cNvPr id="91" name="Google Shape;91;p34"/>
          <p:cNvPicPr preferRelativeResize="0"/>
          <p:nvPr/>
        </p:nvPicPr>
        <p:blipFill rotWithShape="1">
          <a:blip r:embed="rId2">
            <a:alphaModFix/>
          </a:blip>
          <a:srcRect l="49127"/>
          <a:stretch/>
        </p:blipFill>
        <p:spPr>
          <a:xfrm>
            <a:off x="-11575" y="365124"/>
            <a:ext cx="674356" cy="1325563"/>
          </a:xfrm>
          <a:prstGeom prst="rect">
            <a:avLst/>
          </a:prstGeom>
          <a:noFill/>
          <a:ln>
            <a:noFill/>
          </a:ln>
        </p:spPr>
      </p:pic>
      <p:sp>
        <p:nvSpPr>
          <p:cNvPr id="92" name="Google Shape;92;p34"/>
          <p:cNvSpPr/>
          <p:nvPr/>
        </p:nvSpPr>
        <p:spPr>
          <a:xfrm>
            <a:off x="8984512" y="6381750"/>
            <a:ext cx="3207487" cy="365125"/>
          </a:xfrm>
          <a:prstGeom prst="rect">
            <a:avLst/>
          </a:prstGeom>
          <a:solidFill>
            <a:srgbClr val="597F7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3" name="Google Shape;93;p34"/>
          <p:cNvSpPr txBox="1"/>
          <p:nvPr/>
        </p:nvSpPr>
        <p:spPr>
          <a:xfrm>
            <a:off x="8835359" y="6381749"/>
            <a:ext cx="265814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1400" b="0" i="0">
                <a:solidFill>
                  <a:schemeClr val="lt1"/>
                </a:solidFill>
                <a:latin typeface="Times"/>
                <a:ea typeface="Times"/>
                <a:cs typeface="Times"/>
                <a:sym typeface="Times"/>
              </a:rPr>
              <a:t>Teaching Human Dignity</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4"/>
        <p:cNvGrpSpPr/>
        <p:nvPr/>
      </p:nvGrpSpPr>
      <p:grpSpPr>
        <a:xfrm>
          <a:off x="0" y="0"/>
          <a:ext cx="0" cy="0"/>
          <a:chOff x="0" y="0"/>
          <a:chExt cx="0" cy="0"/>
        </a:xfrm>
      </p:grpSpPr>
      <p:sp>
        <p:nvSpPr>
          <p:cNvPr id="95" name="Google Shape;95;p3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597F77"/>
              </a:buClr>
              <a:buSzPts val="4400"/>
              <a:buFont typeface="Times"/>
              <a:buNone/>
              <a:defRPr>
                <a:solidFill>
                  <a:srgbClr val="597F77"/>
                </a:solidFill>
                <a:latin typeface="Times"/>
                <a:ea typeface="Times"/>
                <a:cs typeface="Times"/>
                <a:sym typeface="Time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6" name="Google Shape;96;p3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rgbClr val="001340"/>
              </a:buClr>
              <a:buSzPts val="2800"/>
              <a:buChar char="•"/>
              <a:defRPr>
                <a:latin typeface="Times"/>
                <a:ea typeface="Times"/>
                <a:cs typeface="Times"/>
                <a:sym typeface="Times"/>
              </a:defRPr>
            </a:lvl1pPr>
            <a:lvl2pPr marL="914400" lvl="1" indent="-381000" algn="l">
              <a:lnSpc>
                <a:spcPct val="90000"/>
              </a:lnSpc>
              <a:spcBef>
                <a:spcPts val="1200"/>
              </a:spcBef>
              <a:spcAft>
                <a:spcPts val="0"/>
              </a:spcAft>
              <a:buClr>
                <a:srgbClr val="001340"/>
              </a:buClr>
              <a:buSzPts val="2400"/>
              <a:buChar char="•"/>
              <a:defRPr>
                <a:latin typeface="Times"/>
                <a:ea typeface="Times"/>
                <a:cs typeface="Times"/>
                <a:sym typeface="Times"/>
              </a:defRPr>
            </a:lvl2pPr>
            <a:lvl3pPr marL="1371600" lvl="2" indent="-355600" algn="l">
              <a:lnSpc>
                <a:spcPct val="90000"/>
              </a:lnSpc>
              <a:spcBef>
                <a:spcPts val="1200"/>
              </a:spcBef>
              <a:spcAft>
                <a:spcPts val="0"/>
              </a:spcAft>
              <a:buClr>
                <a:srgbClr val="001340"/>
              </a:buClr>
              <a:buSzPts val="2000"/>
              <a:buChar char="•"/>
              <a:defRPr>
                <a:latin typeface="Times"/>
                <a:ea typeface="Times"/>
                <a:cs typeface="Times"/>
                <a:sym typeface="Times"/>
              </a:defRPr>
            </a:lvl3pPr>
            <a:lvl4pPr marL="1828800" lvl="3" indent="-342900" algn="l">
              <a:lnSpc>
                <a:spcPct val="90000"/>
              </a:lnSpc>
              <a:spcBef>
                <a:spcPts val="1200"/>
              </a:spcBef>
              <a:spcAft>
                <a:spcPts val="0"/>
              </a:spcAft>
              <a:buClr>
                <a:srgbClr val="001340"/>
              </a:buClr>
              <a:buSzPts val="1800"/>
              <a:buChar char="•"/>
              <a:defRPr>
                <a:latin typeface="Times"/>
                <a:ea typeface="Times"/>
                <a:cs typeface="Times"/>
                <a:sym typeface="Times"/>
              </a:defRPr>
            </a:lvl4pPr>
            <a:lvl5pPr marL="2286000" lvl="4" indent="-342900" algn="l">
              <a:lnSpc>
                <a:spcPct val="90000"/>
              </a:lnSpc>
              <a:spcBef>
                <a:spcPts val="1200"/>
              </a:spcBef>
              <a:spcAft>
                <a:spcPts val="0"/>
              </a:spcAft>
              <a:buClr>
                <a:srgbClr val="001340"/>
              </a:buClr>
              <a:buSzPts val="1800"/>
              <a:buChar char="•"/>
              <a:defRPr>
                <a:latin typeface="Times"/>
                <a:ea typeface="Times"/>
                <a:cs typeface="Times"/>
                <a:sym typeface="Times"/>
              </a:defRPr>
            </a:lvl5pPr>
            <a:lvl6pPr marL="2743200" lvl="5" indent="-342900" algn="l">
              <a:lnSpc>
                <a:spcPct val="90000"/>
              </a:lnSpc>
              <a:spcBef>
                <a:spcPts val="12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7" name="Google Shape;97;p35"/>
          <p:cNvSpPr txBox="1">
            <a:spLocks noGrp="1"/>
          </p:cNvSpPr>
          <p:nvPr>
            <p:ph type="ftr" idx="11"/>
          </p:nvPr>
        </p:nvSpPr>
        <p:spPr>
          <a:xfrm>
            <a:off x="838200" y="6388249"/>
            <a:ext cx="7646583"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400" b="0" i="1">
                <a:solidFill>
                  <a:srgbClr val="597F77"/>
                </a:solidFill>
                <a:latin typeface="Times"/>
                <a:ea typeface="Times"/>
                <a:cs typeface="Times"/>
                <a:sym typeface="Times"/>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8" name="Google Shape;98;p35"/>
          <p:cNvSpPr/>
          <p:nvPr/>
        </p:nvSpPr>
        <p:spPr>
          <a:xfrm>
            <a:off x="8984512" y="6381750"/>
            <a:ext cx="3207487" cy="365125"/>
          </a:xfrm>
          <a:prstGeom prst="rect">
            <a:avLst/>
          </a:prstGeom>
          <a:solidFill>
            <a:srgbClr val="597F7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9" name="Google Shape;99;p35"/>
          <p:cNvSpPr txBox="1"/>
          <p:nvPr/>
        </p:nvSpPr>
        <p:spPr>
          <a:xfrm>
            <a:off x="8835359" y="6381749"/>
            <a:ext cx="265814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1400" b="0" i="0">
                <a:solidFill>
                  <a:schemeClr val="lt1"/>
                </a:solidFill>
                <a:latin typeface="Times"/>
                <a:ea typeface="Times"/>
                <a:cs typeface="Times"/>
                <a:sym typeface="Times"/>
              </a:rPr>
              <a:t>Teaching Human Dignity</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0"/>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0"/>
        <p:cNvGrpSpPr/>
        <p:nvPr/>
      </p:nvGrpSpPr>
      <p:grpSpPr>
        <a:xfrm>
          <a:off x="0" y="0"/>
          <a:ext cx="0" cy="0"/>
          <a:chOff x="0" y="0"/>
          <a:chExt cx="0" cy="0"/>
        </a:xfrm>
      </p:grpSpPr>
      <p:sp>
        <p:nvSpPr>
          <p:cNvPr id="21" name="Google Shape;21;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597F77"/>
              </a:buClr>
              <a:buSzPts val="4400"/>
              <a:buFont typeface="Times"/>
              <a:buNone/>
              <a:defRPr>
                <a:solidFill>
                  <a:srgbClr val="597F77"/>
                </a:solidFill>
                <a:latin typeface="Times"/>
                <a:ea typeface="Times"/>
                <a:cs typeface="Times"/>
                <a:sym typeface="Time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2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rgbClr val="001340"/>
              </a:buClr>
              <a:buSzPts val="2800"/>
              <a:buChar char="•"/>
              <a:defRPr>
                <a:latin typeface="Times"/>
                <a:ea typeface="Times"/>
                <a:cs typeface="Times"/>
                <a:sym typeface="Times"/>
              </a:defRPr>
            </a:lvl1pPr>
            <a:lvl2pPr marL="914400" lvl="1" indent="-381000" algn="l">
              <a:lnSpc>
                <a:spcPct val="90000"/>
              </a:lnSpc>
              <a:spcBef>
                <a:spcPts val="1200"/>
              </a:spcBef>
              <a:spcAft>
                <a:spcPts val="0"/>
              </a:spcAft>
              <a:buClr>
                <a:srgbClr val="001340"/>
              </a:buClr>
              <a:buSzPts val="2400"/>
              <a:buChar char="•"/>
              <a:defRPr>
                <a:latin typeface="Times"/>
                <a:ea typeface="Times"/>
                <a:cs typeface="Times"/>
                <a:sym typeface="Times"/>
              </a:defRPr>
            </a:lvl2pPr>
            <a:lvl3pPr marL="1371600" lvl="2" indent="-355600" algn="l">
              <a:lnSpc>
                <a:spcPct val="90000"/>
              </a:lnSpc>
              <a:spcBef>
                <a:spcPts val="1200"/>
              </a:spcBef>
              <a:spcAft>
                <a:spcPts val="0"/>
              </a:spcAft>
              <a:buClr>
                <a:srgbClr val="001340"/>
              </a:buClr>
              <a:buSzPts val="2000"/>
              <a:buChar char="•"/>
              <a:defRPr>
                <a:latin typeface="Times"/>
                <a:ea typeface="Times"/>
                <a:cs typeface="Times"/>
                <a:sym typeface="Times"/>
              </a:defRPr>
            </a:lvl3pPr>
            <a:lvl4pPr marL="1828800" lvl="3" indent="-342900" algn="l">
              <a:lnSpc>
                <a:spcPct val="90000"/>
              </a:lnSpc>
              <a:spcBef>
                <a:spcPts val="1200"/>
              </a:spcBef>
              <a:spcAft>
                <a:spcPts val="0"/>
              </a:spcAft>
              <a:buClr>
                <a:srgbClr val="001340"/>
              </a:buClr>
              <a:buSzPts val="1800"/>
              <a:buChar char="•"/>
              <a:defRPr>
                <a:latin typeface="Times"/>
                <a:ea typeface="Times"/>
                <a:cs typeface="Times"/>
                <a:sym typeface="Times"/>
              </a:defRPr>
            </a:lvl4pPr>
            <a:lvl5pPr marL="2286000" lvl="4" indent="-342900" algn="l">
              <a:lnSpc>
                <a:spcPct val="90000"/>
              </a:lnSpc>
              <a:spcBef>
                <a:spcPts val="1200"/>
              </a:spcBef>
              <a:spcAft>
                <a:spcPts val="0"/>
              </a:spcAft>
              <a:buClr>
                <a:srgbClr val="001340"/>
              </a:buClr>
              <a:buSzPts val="1800"/>
              <a:buChar char="•"/>
              <a:defRPr>
                <a:latin typeface="Times"/>
                <a:ea typeface="Times"/>
                <a:cs typeface="Times"/>
                <a:sym typeface="Times"/>
              </a:defRPr>
            </a:lvl5pPr>
            <a:lvl6pPr marL="2743200" lvl="5" indent="-342900" algn="l">
              <a:lnSpc>
                <a:spcPct val="90000"/>
              </a:lnSpc>
              <a:spcBef>
                <a:spcPts val="12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23" name="Google Shape;23;p25"/>
          <p:cNvGrpSpPr/>
          <p:nvPr/>
        </p:nvGrpSpPr>
        <p:grpSpPr>
          <a:xfrm>
            <a:off x="8835359" y="6381749"/>
            <a:ext cx="3356640" cy="365126"/>
            <a:chOff x="8835359" y="6381749"/>
            <a:chExt cx="3356640" cy="365126"/>
          </a:xfrm>
        </p:grpSpPr>
        <p:sp>
          <p:nvSpPr>
            <p:cNvPr id="24" name="Google Shape;24;p25"/>
            <p:cNvSpPr/>
            <p:nvPr/>
          </p:nvSpPr>
          <p:spPr>
            <a:xfrm>
              <a:off x="8984512" y="6381750"/>
              <a:ext cx="3207487" cy="365125"/>
            </a:xfrm>
            <a:prstGeom prst="rect">
              <a:avLst/>
            </a:prstGeom>
            <a:solidFill>
              <a:srgbClr val="597F7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5" name="Google Shape;25;p25"/>
            <p:cNvSpPr txBox="1"/>
            <p:nvPr/>
          </p:nvSpPr>
          <p:spPr>
            <a:xfrm>
              <a:off x="8835359" y="6381749"/>
              <a:ext cx="265814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1400" b="0" i="0" u="none" strike="noStrike" cap="none">
                  <a:solidFill>
                    <a:schemeClr val="lt1"/>
                  </a:solidFill>
                  <a:latin typeface="Times"/>
                  <a:ea typeface="Times"/>
                  <a:cs typeface="Times"/>
                  <a:sym typeface="Times"/>
                </a:rPr>
                <a:t>Teaching Human Dignity</a:t>
              </a:r>
              <a:endParaRPr/>
            </a:p>
          </p:txBody>
        </p:sp>
      </p:grpSp>
      <p:sp>
        <p:nvSpPr>
          <p:cNvPr id="26" name="Google Shape;26;p25"/>
          <p:cNvSpPr txBox="1">
            <a:spLocks noGrp="1"/>
          </p:cNvSpPr>
          <p:nvPr>
            <p:ph type="ftr" idx="11"/>
          </p:nvPr>
        </p:nvSpPr>
        <p:spPr>
          <a:xfrm>
            <a:off x="838200" y="6379831"/>
            <a:ext cx="7646583"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400" b="0" i="1" u="none" strike="noStrike" cap="none">
                <a:solidFill>
                  <a:srgbClr val="597F77"/>
                </a:solidFill>
                <a:latin typeface="Times"/>
                <a:ea typeface="Times"/>
                <a:cs typeface="Times"/>
                <a:sym typeface="Times"/>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pic>
        <p:nvPicPr>
          <p:cNvPr id="27" name="Google Shape;27;p25"/>
          <p:cNvPicPr preferRelativeResize="0"/>
          <p:nvPr/>
        </p:nvPicPr>
        <p:blipFill rotWithShape="1">
          <a:blip r:embed="rId2">
            <a:alphaModFix/>
          </a:blip>
          <a:srcRect l="48620"/>
          <a:stretch/>
        </p:blipFill>
        <p:spPr>
          <a:xfrm>
            <a:off x="-18288" y="365124"/>
            <a:ext cx="681069" cy="1325563"/>
          </a:xfrm>
          <a:prstGeom prst="rect">
            <a:avLst/>
          </a:prstGeom>
          <a:noFill/>
          <a:ln>
            <a:noFill/>
          </a:ln>
        </p:spPr>
      </p:pic>
      <p:cxnSp>
        <p:nvCxnSpPr>
          <p:cNvPr id="28" name="Google Shape;28;p25"/>
          <p:cNvCxnSpPr/>
          <p:nvPr/>
        </p:nvCxnSpPr>
        <p:spPr>
          <a:xfrm rot="10800000">
            <a:off x="939800" y="1358900"/>
            <a:ext cx="10414000" cy="0"/>
          </a:xfrm>
          <a:prstGeom prst="straightConnector1">
            <a:avLst/>
          </a:prstGeom>
          <a:noFill/>
          <a:ln w="28575" cap="flat" cmpd="sng">
            <a:solidFill>
              <a:srgbClr val="785F50"/>
            </a:solidFill>
            <a:prstDash val="solid"/>
            <a:miter lim="800000"/>
            <a:headEnd type="none" w="sm" len="sm"/>
            <a:tailEnd type="none" w="sm" len="sm"/>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_Section Break Dark">
  <p:cSld name="2_Section Break Dark">
    <p:bg>
      <p:bgPr>
        <a:blipFill>
          <a:blip r:embed="rId2">
            <a:alphaModFix/>
          </a:blip>
          <a:stretch>
            <a:fillRect/>
          </a:stretch>
        </a:blipFill>
        <a:effectLst/>
      </p:bgPr>
    </p:bg>
    <p:spTree>
      <p:nvGrpSpPr>
        <p:cNvPr id="1" name="Shape 29"/>
        <p:cNvGrpSpPr/>
        <p:nvPr/>
      </p:nvGrpSpPr>
      <p:grpSpPr>
        <a:xfrm>
          <a:off x="0" y="0"/>
          <a:ext cx="0" cy="0"/>
          <a:chOff x="0" y="0"/>
          <a:chExt cx="0" cy="0"/>
        </a:xfrm>
      </p:grpSpPr>
      <p:sp>
        <p:nvSpPr>
          <p:cNvPr id="30" name="Google Shape;30;p26"/>
          <p:cNvSpPr/>
          <p:nvPr/>
        </p:nvSpPr>
        <p:spPr>
          <a:xfrm>
            <a:off x="0" y="0"/>
            <a:ext cx="12192000" cy="6943060"/>
          </a:xfrm>
          <a:prstGeom prst="rect">
            <a:avLst/>
          </a:prstGeom>
          <a:solidFill>
            <a:srgbClr val="785F50"/>
          </a:solidFill>
          <a:ln w="12700" cap="flat" cmpd="sng">
            <a:solidFill>
              <a:srgbClr val="785F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1" name="Google Shape;31;p26"/>
          <p:cNvSpPr txBox="1"/>
          <p:nvPr/>
        </p:nvSpPr>
        <p:spPr>
          <a:xfrm>
            <a:off x="0" y="510362"/>
            <a:ext cx="12192000" cy="5922335"/>
          </a:xfrm>
          <a:prstGeom prst="rect">
            <a:avLst/>
          </a:prstGeom>
          <a:solidFill>
            <a:schemeClr val="lt1"/>
          </a:solidFill>
          <a:ln>
            <a:noFill/>
          </a:ln>
        </p:spPr>
        <p:txBody>
          <a:bodyPr spcFirstLastPara="1" wrap="square" lIns="640075" tIns="45700" rIns="91425" bIns="45700" anchor="ctr" anchorCtr="0">
            <a:normAutofit/>
          </a:bodyPr>
          <a:lstStyle/>
          <a:p>
            <a:pPr marL="0" marR="0" lvl="0" indent="0" algn="l" rtl="0">
              <a:lnSpc>
                <a:spcPct val="90000"/>
              </a:lnSpc>
              <a:spcBef>
                <a:spcPts val="0"/>
              </a:spcBef>
              <a:spcAft>
                <a:spcPts val="0"/>
              </a:spcAft>
              <a:buClr>
                <a:schemeClr val="dk1"/>
              </a:buClr>
              <a:buSzPts val="6000"/>
              <a:buFont typeface="Calibri"/>
              <a:buNone/>
            </a:pPr>
            <a:endParaRPr sz="6000" b="1" i="0" u="none" strike="noStrike" cap="none">
              <a:solidFill>
                <a:srgbClr val="001340"/>
              </a:solidFill>
              <a:latin typeface="Georgia"/>
              <a:ea typeface="Georgia"/>
              <a:cs typeface="Georgia"/>
              <a:sym typeface="Georgia"/>
            </a:endParaRPr>
          </a:p>
        </p:txBody>
      </p:sp>
      <p:sp>
        <p:nvSpPr>
          <p:cNvPr id="32" name="Google Shape;32;p26"/>
          <p:cNvSpPr txBox="1">
            <a:spLocks noGrp="1"/>
          </p:cNvSpPr>
          <p:nvPr>
            <p:ph type="title"/>
          </p:nvPr>
        </p:nvSpPr>
        <p:spPr>
          <a:xfrm>
            <a:off x="1562100" y="2731179"/>
            <a:ext cx="10064750" cy="100748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597F77"/>
              </a:buClr>
              <a:buSzPts val="6000"/>
              <a:buFont typeface="Times"/>
              <a:buNone/>
              <a:defRPr sz="6000">
                <a:solidFill>
                  <a:srgbClr val="597F77"/>
                </a:solidFill>
                <a:latin typeface="Times"/>
                <a:ea typeface="Times"/>
                <a:cs typeface="Times"/>
                <a:sym typeface="Time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26"/>
          <p:cNvSpPr txBox="1"/>
          <p:nvPr/>
        </p:nvSpPr>
        <p:spPr>
          <a:xfrm>
            <a:off x="564989" y="3641848"/>
            <a:ext cx="11062021" cy="815752"/>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01340"/>
              </a:buClr>
              <a:buSzPts val="2400"/>
              <a:buFont typeface="Georgia"/>
              <a:buNone/>
            </a:pPr>
            <a:endParaRPr sz="2400" b="0" i="1" u="none" strike="noStrike" cap="none">
              <a:solidFill>
                <a:srgbClr val="001340"/>
              </a:solidFill>
              <a:latin typeface="Georgia"/>
              <a:ea typeface="Georgia"/>
              <a:cs typeface="Georgia"/>
              <a:sym typeface="Georgia"/>
            </a:endParaRPr>
          </a:p>
        </p:txBody>
      </p:sp>
      <p:sp>
        <p:nvSpPr>
          <p:cNvPr id="34" name="Google Shape;34;p26"/>
          <p:cNvSpPr txBox="1">
            <a:spLocks noGrp="1"/>
          </p:cNvSpPr>
          <p:nvPr>
            <p:ph type="body" idx="1"/>
          </p:nvPr>
        </p:nvSpPr>
        <p:spPr>
          <a:xfrm>
            <a:off x="1562100" y="3776762"/>
            <a:ext cx="10064750" cy="58737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7F77"/>
              </a:buClr>
              <a:buSzPts val="2800"/>
              <a:buNone/>
              <a:defRPr i="1">
                <a:solidFill>
                  <a:srgbClr val="597F77"/>
                </a:solidFill>
                <a:latin typeface="Times"/>
                <a:ea typeface="Times"/>
                <a:cs typeface="Times"/>
                <a:sym typeface="Times"/>
              </a:defRPr>
            </a:lvl1pPr>
            <a:lvl2pPr marL="914400" lvl="1" indent="-342900" algn="l">
              <a:lnSpc>
                <a:spcPct val="90000"/>
              </a:lnSpc>
              <a:spcBef>
                <a:spcPts val="500"/>
              </a:spcBef>
              <a:spcAft>
                <a:spcPts val="0"/>
              </a:spcAft>
              <a:buClr>
                <a:srgbClr val="8DB0A9"/>
              </a:buClr>
              <a:buSzPts val="1800"/>
              <a:buChar char="•"/>
              <a:defRPr/>
            </a:lvl2pPr>
            <a:lvl3pPr marL="1371600" lvl="2" indent="-342900" algn="l">
              <a:lnSpc>
                <a:spcPct val="90000"/>
              </a:lnSpc>
              <a:spcBef>
                <a:spcPts val="500"/>
              </a:spcBef>
              <a:spcAft>
                <a:spcPts val="0"/>
              </a:spcAft>
              <a:buClr>
                <a:srgbClr val="8DB0A9"/>
              </a:buClr>
              <a:buSzPts val="1800"/>
              <a:buChar char="•"/>
              <a:defRPr/>
            </a:lvl3pPr>
            <a:lvl4pPr marL="1828800" lvl="3" indent="-342900" algn="l">
              <a:lnSpc>
                <a:spcPct val="90000"/>
              </a:lnSpc>
              <a:spcBef>
                <a:spcPts val="500"/>
              </a:spcBef>
              <a:spcAft>
                <a:spcPts val="0"/>
              </a:spcAft>
              <a:buClr>
                <a:srgbClr val="8DB0A9"/>
              </a:buClr>
              <a:buSzPts val="1800"/>
              <a:buChar char="•"/>
              <a:defRPr/>
            </a:lvl4pPr>
            <a:lvl5pPr marL="2286000" lvl="4" indent="-342900" algn="l">
              <a:lnSpc>
                <a:spcPct val="90000"/>
              </a:lnSpc>
              <a:spcBef>
                <a:spcPts val="500"/>
              </a:spcBef>
              <a:spcAft>
                <a:spcPts val="0"/>
              </a:spcAft>
              <a:buClr>
                <a:srgbClr val="8DB0A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5" name="Google Shape;35;p26"/>
          <p:cNvPicPr preferRelativeResize="0"/>
          <p:nvPr/>
        </p:nvPicPr>
        <p:blipFill rotWithShape="1">
          <a:blip r:embed="rId3">
            <a:alphaModFix/>
          </a:blip>
          <a:srcRect l="50000"/>
          <a:stretch/>
        </p:blipFill>
        <p:spPr>
          <a:xfrm>
            <a:off x="0" y="2158921"/>
            <a:ext cx="1270077" cy="2540157"/>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6"/>
        <p:cNvGrpSpPr/>
        <p:nvPr/>
      </p:nvGrpSpPr>
      <p:grpSpPr>
        <a:xfrm>
          <a:off x="0" y="0"/>
          <a:ext cx="0" cy="0"/>
          <a:chOff x="0" y="0"/>
          <a:chExt cx="0" cy="0"/>
        </a:xfrm>
      </p:grpSpPr>
      <p:sp>
        <p:nvSpPr>
          <p:cNvPr id="37" name="Google Shape;37;p2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597F77"/>
              </a:buClr>
              <a:buSzPts val="3200"/>
              <a:buFont typeface="Times"/>
              <a:buNone/>
              <a:defRPr sz="3200">
                <a:solidFill>
                  <a:srgbClr val="597F77"/>
                </a:solidFill>
                <a:latin typeface="Times"/>
                <a:ea typeface="Times"/>
                <a:cs typeface="Times"/>
                <a:sym typeface="Time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27"/>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rgbClr val="001340"/>
              </a:buClr>
              <a:buSzPts val="3200"/>
              <a:buChar char="•"/>
              <a:defRPr sz="3200">
                <a:latin typeface="Times"/>
                <a:ea typeface="Times"/>
                <a:cs typeface="Times"/>
                <a:sym typeface="Times"/>
              </a:defRPr>
            </a:lvl1pPr>
            <a:lvl2pPr marL="914400" lvl="1" indent="-406400" algn="l">
              <a:lnSpc>
                <a:spcPct val="90000"/>
              </a:lnSpc>
              <a:spcBef>
                <a:spcPts val="1200"/>
              </a:spcBef>
              <a:spcAft>
                <a:spcPts val="0"/>
              </a:spcAft>
              <a:buClr>
                <a:srgbClr val="001340"/>
              </a:buClr>
              <a:buSzPts val="2800"/>
              <a:buChar char="•"/>
              <a:defRPr sz="2800">
                <a:latin typeface="Times"/>
                <a:ea typeface="Times"/>
                <a:cs typeface="Times"/>
                <a:sym typeface="Times"/>
              </a:defRPr>
            </a:lvl2pPr>
            <a:lvl3pPr marL="1371600" lvl="2" indent="-381000" algn="l">
              <a:lnSpc>
                <a:spcPct val="90000"/>
              </a:lnSpc>
              <a:spcBef>
                <a:spcPts val="1200"/>
              </a:spcBef>
              <a:spcAft>
                <a:spcPts val="0"/>
              </a:spcAft>
              <a:buClr>
                <a:srgbClr val="001340"/>
              </a:buClr>
              <a:buSzPts val="2400"/>
              <a:buChar char="•"/>
              <a:defRPr sz="2400">
                <a:latin typeface="Times"/>
                <a:ea typeface="Times"/>
                <a:cs typeface="Times"/>
                <a:sym typeface="Times"/>
              </a:defRPr>
            </a:lvl3pPr>
            <a:lvl4pPr marL="1828800" lvl="3" indent="-355600" algn="l">
              <a:lnSpc>
                <a:spcPct val="90000"/>
              </a:lnSpc>
              <a:spcBef>
                <a:spcPts val="1200"/>
              </a:spcBef>
              <a:spcAft>
                <a:spcPts val="0"/>
              </a:spcAft>
              <a:buClr>
                <a:srgbClr val="001340"/>
              </a:buClr>
              <a:buSzPts val="2000"/>
              <a:buChar char="•"/>
              <a:defRPr sz="2000">
                <a:latin typeface="Times"/>
                <a:ea typeface="Times"/>
                <a:cs typeface="Times"/>
                <a:sym typeface="Times"/>
              </a:defRPr>
            </a:lvl4pPr>
            <a:lvl5pPr marL="2286000" lvl="4" indent="-355600" algn="l">
              <a:lnSpc>
                <a:spcPct val="90000"/>
              </a:lnSpc>
              <a:spcBef>
                <a:spcPts val="1200"/>
              </a:spcBef>
              <a:spcAft>
                <a:spcPts val="0"/>
              </a:spcAft>
              <a:buClr>
                <a:srgbClr val="001340"/>
              </a:buClr>
              <a:buSzPts val="2000"/>
              <a:buChar char="•"/>
              <a:defRPr sz="2000">
                <a:latin typeface="Times"/>
                <a:ea typeface="Times"/>
                <a:cs typeface="Times"/>
                <a:sym typeface="Times"/>
              </a:defRPr>
            </a:lvl5pPr>
            <a:lvl6pPr marL="2743200" lvl="5" indent="-355600" algn="l">
              <a:lnSpc>
                <a:spcPct val="90000"/>
              </a:lnSpc>
              <a:spcBef>
                <a:spcPts val="12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39" name="Google Shape;39;p27"/>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DB0A9"/>
              </a:buClr>
              <a:buSzPts val="1600"/>
              <a:buNone/>
              <a:defRPr sz="1600">
                <a:latin typeface="Times"/>
                <a:ea typeface="Times"/>
                <a:cs typeface="Times"/>
                <a:sym typeface="Times"/>
              </a:defRPr>
            </a:lvl1pPr>
            <a:lvl2pPr marL="914400" lvl="1" indent="-228600" algn="l">
              <a:lnSpc>
                <a:spcPct val="90000"/>
              </a:lnSpc>
              <a:spcBef>
                <a:spcPts val="500"/>
              </a:spcBef>
              <a:spcAft>
                <a:spcPts val="0"/>
              </a:spcAft>
              <a:buClr>
                <a:srgbClr val="8DB0A9"/>
              </a:buClr>
              <a:buSzPts val="1400"/>
              <a:buNone/>
              <a:defRPr sz="1400"/>
            </a:lvl2pPr>
            <a:lvl3pPr marL="1371600" lvl="2" indent="-228600" algn="l">
              <a:lnSpc>
                <a:spcPct val="90000"/>
              </a:lnSpc>
              <a:spcBef>
                <a:spcPts val="500"/>
              </a:spcBef>
              <a:spcAft>
                <a:spcPts val="0"/>
              </a:spcAft>
              <a:buClr>
                <a:srgbClr val="8DB0A9"/>
              </a:buClr>
              <a:buSzPts val="1200"/>
              <a:buNone/>
              <a:defRPr sz="1200"/>
            </a:lvl3pPr>
            <a:lvl4pPr marL="1828800" lvl="3" indent="-228600" algn="l">
              <a:lnSpc>
                <a:spcPct val="90000"/>
              </a:lnSpc>
              <a:spcBef>
                <a:spcPts val="500"/>
              </a:spcBef>
              <a:spcAft>
                <a:spcPts val="0"/>
              </a:spcAft>
              <a:buClr>
                <a:srgbClr val="8DB0A9"/>
              </a:buClr>
              <a:buSzPts val="1000"/>
              <a:buNone/>
              <a:defRPr sz="1000"/>
            </a:lvl4pPr>
            <a:lvl5pPr marL="2286000" lvl="4" indent="-228600" algn="l">
              <a:lnSpc>
                <a:spcPct val="90000"/>
              </a:lnSpc>
              <a:spcBef>
                <a:spcPts val="500"/>
              </a:spcBef>
              <a:spcAft>
                <a:spcPts val="0"/>
              </a:spcAft>
              <a:buClr>
                <a:srgbClr val="8DB0A9"/>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0" name="Google Shape;40;p27"/>
          <p:cNvSpPr txBox="1">
            <a:spLocks noGrp="1"/>
          </p:cNvSpPr>
          <p:nvPr>
            <p:ph type="ftr" idx="11"/>
          </p:nvPr>
        </p:nvSpPr>
        <p:spPr>
          <a:xfrm>
            <a:off x="839788" y="6388249"/>
            <a:ext cx="7646583"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400" b="0" i="1">
                <a:solidFill>
                  <a:srgbClr val="597F77"/>
                </a:solidFill>
                <a:latin typeface="Times"/>
                <a:ea typeface="Times"/>
                <a:cs typeface="Times"/>
                <a:sym typeface="Times"/>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pic>
        <p:nvPicPr>
          <p:cNvPr id="41" name="Google Shape;41;p27"/>
          <p:cNvPicPr preferRelativeResize="0"/>
          <p:nvPr/>
        </p:nvPicPr>
        <p:blipFill rotWithShape="1">
          <a:blip r:embed="rId2">
            <a:alphaModFix/>
          </a:blip>
          <a:srcRect l="49563"/>
          <a:stretch/>
        </p:blipFill>
        <p:spPr>
          <a:xfrm>
            <a:off x="-5787" y="365124"/>
            <a:ext cx="668568" cy="1325563"/>
          </a:xfrm>
          <a:prstGeom prst="rect">
            <a:avLst/>
          </a:prstGeom>
          <a:noFill/>
          <a:ln>
            <a:noFill/>
          </a:ln>
        </p:spPr>
      </p:pic>
      <p:sp>
        <p:nvSpPr>
          <p:cNvPr id="42" name="Google Shape;42;p27"/>
          <p:cNvSpPr/>
          <p:nvPr/>
        </p:nvSpPr>
        <p:spPr>
          <a:xfrm>
            <a:off x="8984512" y="6381750"/>
            <a:ext cx="3207487" cy="365125"/>
          </a:xfrm>
          <a:prstGeom prst="rect">
            <a:avLst/>
          </a:prstGeom>
          <a:solidFill>
            <a:srgbClr val="597F7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3" name="Google Shape;43;p27"/>
          <p:cNvSpPr txBox="1"/>
          <p:nvPr/>
        </p:nvSpPr>
        <p:spPr>
          <a:xfrm>
            <a:off x="8835359" y="6381749"/>
            <a:ext cx="265814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1400" b="0" i="0">
                <a:solidFill>
                  <a:schemeClr val="lt1"/>
                </a:solidFill>
                <a:latin typeface="Times"/>
                <a:ea typeface="Times"/>
                <a:cs typeface="Times"/>
                <a:sym typeface="Times"/>
              </a:rPr>
              <a:t>Teaching Human Dignity</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4"/>
        <p:cNvGrpSpPr/>
        <p:nvPr/>
      </p:nvGrpSpPr>
      <p:grpSpPr>
        <a:xfrm>
          <a:off x="0" y="0"/>
          <a:ext cx="0" cy="0"/>
          <a:chOff x="0" y="0"/>
          <a:chExt cx="0" cy="0"/>
        </a:xfrm>
      </p:grpSpPr>
      <p:sp>
        <p:nvSpPr>
          <p:cNvPr id="45" name="Google Shape;45;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597F77"/>
              </a:buClr>
              <a:buSzPts val="4400"/>
              <a:buFont typeface="Times"/>
              <a:buNone/>
              <a:defRPr>
                <a:solidFill>
                  <a:srgbClr val="597F77"/>
                </a:solidFill>
                <a:latin typeface="Times"/>
                <a:ea typeface="Times"/>
                <a:cs typeface="Times"/>
                <a:sym typeface="Time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28"/>
          <p:cNvSpPr txBox="1">
            <a:spLocks noGrp="1"/>
          </p:cNvSpPr>
          <p:nvPr>
            <p:ph type="ftr" idx="11"/>
          </p:nvPr>
        </p:nvSpPr>
        <p:spPr>
          <a:xfrm>
            <a:off x="838200" y="6388249"/>
            <a:ext cx="7646583"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400" b="0" i="1">
                <a:solidFill>
                  <a:srgbClr val="597F77"/>
                </a:solidFill>
                <a:latin typeface="Times"/>
                <a:ea typeface="Times"/>
                <a:cs typeface="Times"/>
                <a:sym typeface="Times"/>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pic>
        <p:nvPicPr>
          <p:cNvPr id="47" name="Google Shape;47;p28"/>
          <p:cNvPicPr preferRelativeResize="0"/>
          <p:nvPr/>
        </p:nvPicPr>
        <p:blipFill rotWithShape="1">
          <a:blip r:embed="rId2">
            <a:alphaModFix/>
          </a:blip>
          <a:srcRect l="49127"/>
          <a:stretch/>
        </p:blipFill>
        <p:spPr>
          <a:xfrm>
            <a:off x="-11575" y="365124"/>
            <a:ext cx="674356" cy="1325563"/>
          </a:xfrm>
          <a:prstGeom prst="rect">
            <a:avLst/>
          </a:prstGeom>
          <a:noFill/>
          <a:ln>
            <a:noFill/>
          </a:ln>
        </p:spPr>
      </p:pic>
      <p:sp>
        <p:nvSpPr>
          <p:cNvPr id="48" name="Google Shape;48;p28"/>
          <p:cNvSpPr/>
          <p:nvPr/>
        </p:nvSpPr>
        <p:spPr>
          <a:xfrm>
            <a:off x="8984512" y="6381750"/>
            <a:ext cx="3207487" cy="365125"/>
          </a:xfrm>
          <a:prstGeom prst="rect">
            <a:avLst/>
          </a:prstGeom>
          <a:solidFill>
            <a:srgbClr val="597F7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9" name="Google Shape;49;p28"/>
          <p:cNvSpPr txBox="1"/>
          <p:nvPr/>
        </p:nvSpPr>
        <p:spPr>
          <a:xfrm>
            <a:off x="8835359" y="6381749"/>
            <a:ext cx="265814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1400" b="0" i="0">
                <a:solidFill>
                  <a:schemeClr val="lt1"/>
                </a:solidFill>
                <a:latin typeface="Times"/>
                <a:ea typeface="Times"/>
                <a:cs typeface="Times"/>
                <a:sym typeface="Times"/>
              </a:rPr>
              <a:t>Teaching Human Dignity</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Break Dark">
  <p:cSld name="Section Break Dark">
    <p:bg>
      <p:bgPr>
        <a:blipFill>
          <a:blip r:embed="rId2">
            <a:alphaModFix/>
          </a:blip>
          <a:stretch>
            <a:fillRect/>
          </a:stretch>
        </a:blipFill>
        <a:effectLst/>
      </p:bgPr>
    </p:bg>
    <p:spTree>
      <p:nvGrpSpPr>
        <p:cNvPr id="1" name="Shape 50"/>
        <p:cNvGrpSpPr/>
        <p:nvPr/>
      </p:nvGrpSpPr>
      <p:grpSpPr>
        <a:xfrm>
          <a:off x="0" y="0"/>
          <a:ext cx="0" cy="0"/>
          <a:chOff x="0" y="0"/>
          <a:chExt cx="0" cy="0"/>
        </a:xfrm>
      </p:grpSpPr>
      <p:sp>
        <p:nvSpPr>
          <p:cNvPr id="51" name="Google Shape;51;p29"/>
          <p:cNvSpPr txBox="1"/>
          <p:nvPr/>
        </p:nvSpPr>
        <p:spPr>
          <a:xfrm>
            <a:off x="0" y="1565958"/>
            <a:ext cx="12192000" cy="3726084"/>
          </a:xfrm>
          <a:prstGeom prst="rect">
            <a:avLst/>
          </a:prstGeom>
          <a:solidFill>
            <a:schemeClr val="lt1"/>
          </a:solidFill>
          <a:ln>
            <a:noFill/>
          </a:ln>
        </p:spPr>
        <p:txBody>
          <a:bodyPr spcFirstLastPara="1" wrap="square" lIns="640075" tIns="45700" rIns="91425" bIns="45700" anchor="ctr" anchorCtr="0">
            <a:normAutofit/>
          </a:bodyPr>
          <a:lstStyle/>
          <a:p>
            <a:pPr marL="0" marR="0" lvl="0" indent="0" algn="l" rtl="0">
              <a:lnSpc>
                <a:spcPct val="90000"/>
              </a:lnSpc>
              <a:spcBef>
                <a:spcPts val="0"/>
              </a:spcBef>
              <a:spcAft>
                <a:spcPts val="0"/>
              </a:spcAft>
              <a:buClr>
                <a:schemeClr val="dk1"/>
              </a:buClr>
              <a:buSzPts val="6000"/>
              <a:buFont typeface="Calibri"/>
              <a:buNone/>
            </a:pPr>
            <a:endParaRPr sz="6000" b="1">
              <a:solidFill>
                <a:srgbClr val="001340"/>
              </a:solidFill>
              <a:latin typeface="Georgia"/>
              <a:ea typeface="Georgia"/>
              <a:cs typeface="Georgia"/>
              <a:sym typeface="Georgia"/>
            </a:endParaRPr>
          </a:p>
        </p:txBody>
      </p:sp>
      <p:sp>
        <p:nvSpPr>
          <p:cNvPr id="52" name="Google Shape;52;p29"/>
          <p:cNvSpPr txBox="1">
            <a:spLocks noGrp="1"/>
          </p:cNvSpPr>
          <p:nvPr>
            <p:ph type="title"/>
          </p:nvPr>
        </p:nvSpPr>
        <p:spPr>
          <a:xfrm>
            <a:off x="1562100" y="2731179"/>
            <a:ext cx="10064750" cy="100748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597F77"/>
              </a:buClr>
              <a:buSzPts val="6000"/>
              <a:buFont typeface="Times"/>
              <a:buNone/>
              <a:defRPr sz="6000">
                <a:solidFill>
                  <a:srgbClr val="597F77"/>
                </a:solidFill>
                <a:latin typeface="Times"/>
                <a:ea typeface="Times"/>
                <a:cs typeface="Times"/>
                <a:sym typeface="Time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 name="Google Shape;53;p29"/>
          <p:cNvSpPr txBox="1"/>
          <p:nvPr/>
        </p:nvSpPr>
        <p:spPr>
          <a:xfrm>
            <a:off x="564989" y="3641848"/>
            <a:ext cx="11062021" cy="815752"/>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01340"/>
              </a:buClr>
              <a:buSzPts val="2400"/>
              <a:buFont typeface="Georgia"/>
              <a:buNone/>
            </a:pPr>
            <a:endParaRPr sz="2400" b="0" i="1">
              <a:solidFill>
                <a:srgbClr val="001340"/>
              </a:solidFill>
              <a:latin typeface="Georgia"/>
              <a:ea typeface="Georgia"/>
              <a:cs typeface="Georgia"/>
              <a:sym typeface="Georgia"/>
            </a:endParaRPr>
          </a:p>
        </p:txBody>
      </p:sp>
      <p:sp>
        <p:nvSpPr>
          <p:cNvPr id="54" name="Google Shape;54;p29"/>
          <p:cNvSpPr txBox="1">
            <a:spLocks noGrp="1"/>
          </p:cNvSpPr>
          <p:nvPr>
            <p:ph type="body" idx="1"/>
          </p:nvPr>
        </p:nvSpPr>
        <p:spPr>
          <a:xfrm>
            <a:off x="1562100" y="3776762"/>
            <a:ext cx="10064750" cy="58737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7F77"/>
              </a:buClr>
              <a:buSzPts val="2800"/>
              <a:buNone/>
              <a:defRPr i="1">
                <a:solidFill>
                  <a:srgbClr val="597F77"/>
                </a:solidFill>
                <a:latin typeface="Times"/>
                <a:ea typeface="Times"/>
                <a:cs typeface="Times"/>
                <a:sym typeface="Times"/>
              </a:defRPr>
            </a:lvl1pPr>
            <a:lvl2pPr marL="914400" lvl="1" indent="-342900" algn="l">
              <a:lnSpc>
                <a:spcPct val="90000"/>
              </a:lnSpc>
              <a:spcBef>
                <a:spcPts val="500"/>
              </a:spcBef>
              <a:spcAft>
                <a:spcPts val="0"/>
              </a:spcAft>
              <a:buClr>
                <a:srgbClr val="8DB0A9"/>
              </a:buClr>
              <a:buSzPts val="1800"/>
              <a:buChar char="•"/>
              <a:defRPr/>
            </a:lvl2pPr>
            <a:lvl3pPr marL="1371600" lvl="2" indent="-342900" algn="l">
              <a:lnSpc>
                <a:spcPct val="90000"/>
              </a:lnSpc>
              <a:spcBef>
                <a:spcPts val="500"/>
              </a:spcBef>
              <a:spcAft>
                <a:spcPts val="0"/>
              </a:spcAft>
              <a:buClr>
                <a:srgbClr val="8DB0A9"/>
              </a:buClr>
              <a:buSzPts val="1800"/>
              <a:buChar char="•"/>
              <a:defRPr/>
            </a:lvl3pPr>
            <a:lvl4pPr marL="1828800" lvl="3" indent="-342900" algn="l">
              <a:lnSpc>
                <a:spcPct val="90000"/>
              </a:lnSpc>
              <a:spcBef>
                <a:spcPts val="500"/>
              </a:spcBef>
              <a:spcAft>
                <a:spcPts val="0"/>
              </a:spcAft>
              <a:buClr>
                <a:srgbClr val="8DB0A9"/>
              </a:buClr>
              <a:buSzPts val="1800"/>
              <a:buChar char="•"/>
              <a:defRPr/>
            </a:lvl4pPr>
            <a:lvl5pPr marL="2286000" lvl="4" indent="-342900" algn="l">
              <a:lnSpc>
                <a:spcPct val="90000"/>
              </a:lnSpc>
              <a:spcBef>
                <a:spcPts val="500"/>
              </a:spcBef>
              <a:spcAft>
                <a:spcPts val="0"/>
              </a:spcAft>
              <a:buClr>
                <a:srgbClr val="8DB0A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55" name="Google Shape;55;p29"/>
          <p:cNvPicPr preferRelativeResize="0"/>
          <p:nvPr/>
        </p:nvPicPr>
        <p:blipFill rotWithShape="1">
          <a:blip r:embed="rId3">
            <a:alphaModFix/>
          </a:blip>
          <a:srcRect l="50000"/>
          <a:stretch/>
        </p:blipFill>
        <p:spPr>
          <a:xfrm>
            <a:off x="0" y="2158921"/>
            <a:ext cx="1270077" cy="2540157"/>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Section Break Dark">
  <p:cSld name="1_Section Break Dark">
    <p:bg>
      <p:bgPr>
        <a:blipFill>
          <a:blip r:embed="rId2">
            <a:alphaModFix/>
          </a:blip>
          <a:stretch>
            <a:fillRect/>
          </a:stretch>
        </a:blipFill>
        <a:effectLst/>
      </p:bgPr>
    </p:bg>
    <p:spTree>
      <p:nvGrpSpPr>
        <p:cNvPr id="1" name="Shape 56"/>
        <p:cNvGrpSpPr/>
        <p:nvPr/>
      </p:nvGrpSpPr>
      <p:grpSpPr>
        <a:xfrm>
          <a:off x="0" y="0"/>
          <a:ext cx="0" cy="0"/>
          <a:chOff x="0" y="0"/>
          <a:chExt cx="0" cy="0"/>
        </a:xfrm>
      </p:grpSpPr>
      <p:sp>
        <p:nvSpPr>
          <p:cNvPr id="57" name="Google Shape;57;p30"/>
          <p:cNvSpPr txBox="1"/>
          <p:nvPr/>
        </p:nvSpPr>
        <p:spPr>
          <a:xfrm>
            <a:off x="0" y="1625148"/>
            <a:ext cx="12192000" cy="3726084"/>
          </a:xfrm>
          <a:prstGeom prst="rect">
            <a:avLst/>
          </a:prstGeom>
          <a:solidFill>
            <a:schemeClr val="lt1"/>
          </a:solidFill>
          <a:ln>
            <a:noFill/>
          </a:ln>
        </p:spPr>
        <p:txBody>
          <a:bodyPr spcFirstLastPara="1" wrap="square" lIns="640075" tIns="45700" rIns="91425" bIns="45700" anchor="ctr" anchorCtr="0">
            <a:normAutofit/>
          </a:bodyPr>
          <a:lstStyle/>
          <a:p>
            <a:pPr marL="0" marR="0" lvl="0" indent="0" algn="l" rtl="0">
              <a:lnSpc>
                <a:spcPct val="90000"/>
              </a:lnSpc>
              <a:spcBef>
                <a:spcPts val="0"/>
              </a:spcBef>
              <a:spcAft>
                <a:spcPts val="0"/>
              </a:spcAft>
              <a:buClr>
                <a:schemeClr val="dk1"/>
              </a:buClr>
              <a:buSzPts val="6000"/>
              <a:buFont typeface="Calibri"/>
              <a:buNone/>
            </a:pPr>
            <a:endParaRPr sz="6000" b="1">
              <a:solidFill>
                <a:srgbClr val="001340"/>
              </a:solidFill>
              <a:latin typeface="Georgia"/>
              <a:ea typeface="Georgia"/>
              <a:cs typeface="Georgia"/>
              <a:sym typeface="Georgia"/>
            </a:endParaRPr>
          </a:p>
        </p:txBody>
      </p:sp>
      <p:sp>
        <p:nvSpPr>
          <p:cNvPr id="58" name="Google Shape;58;p30"/>
          <p:cNvSpPr txBox="1"/>
          <p:nvPr/>
        </p:nvSpPr>
        <p:spPr>
          <a:xfrm>
            <a:off x="564989" y="3641848"/>
            <a:ext cx="11062021" cy="815752"/>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01340"/>
              </a:buClr>
              <a:buSzPts val="2400"/>
              <a:buFont typeface="Georgia"/>
              <a:buNone/>
            </a:pPr>
            <a:endParaRPr sz="2400" b="0" i="1">
              <a:solidFill>
                <a:srgbClr val="001340"/>
              </a:solidFill>
              <a:latin typeface="Georgia"/>
              <a:ea typeface="Georgia"/>
              <a:cs typeface="Georgia"/>
              <a:sym typeface="Georgia"/>
            </a:endParaRPr>
          </a:p>
        </p:txBody>
      </p:sp>
      <p:sp>
        <p:nvSpPr>
          <p:cNvPr id="59" name="Google Shape;59;p30"/>
          <p:cNvSpPr txBox="1">
            <a:spLocks noGrp="1"/>
          </p:cNvSpPr>
          <p:nvPr>
            <p:ph type="body" idx="1"/>
          </p:nvPr>
        </p:nvSpPr>
        <p:spPr>
          <a:xfrm>
            <a:off x="564989" y="0"/>
            <a:ext cx="3727611" cy="311933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D8A89F"/>
              </a:buClr>
              <a:buSzPts val="50000"/>
              <a:buNone/>
              <a:defRPr sz="50000" b="1" i="0">
                <a:solidFill>
                  <a:srgbClr val="D8A89F"/>
                </a:solidFill>
                <a:latin typeface="Times"/>
                <a:ea typeface="Times"/>
                <a:cs typeface="Times"/>
                <a:sym typeface="Times"/>
              </a:defRPr>
            </a:lvl1pPr>
            <a:lvl2pPr marL="914400" lvl="1" indent="-342900" algn="l">
              <a:lnSpc>
                <a:spcPct val="90000"/>
              </a:lnSpc>
              <a:spcBef>
                <a:spcPts val="500"/>
              </a:spcBef>
              <a:spcAft>
                <a:spcPts val="0"/>
              </a:spcAft>
              <a:buClr>
                <a:srgbClr val="8DB0A9"/>
              </a:buClr>
              <a:buSzPts val="1800"/>
              <a:buChar char="•"/>
              <a:defRPr/>
            </a:lvl2pPr>
            <a:lvl3pPr marL="1371600" lvl="2" indent="-342900" algn="l">
              <a:lnSpc>
                <a:spcPct val="90000"/>
              </a:lnSpc>
              <a:spcBef>
                <a:spcPts val="500"/>
              </a:spcBef>
              <a:spcAft>
                <a:spcPts val="0"/>
              </a:spcAft>
              <a:buClr>
                <a:srgbClr val="8DB0A9"/>
              </a:buClr>
              <a:buSzPts val="1800"/>
              <a:buChar char="•"/>
              <a:defRPr/>
            </a:lvl3pPr>
            <a:lvl4pPr marL="1828800" lvl="3" indent="-342900" algn="l">
              <a:lnSpc>
                <a:spcPct val="90000"/>
              </a:lnSpc>
              <a:spcBef>
                <a:spcPts val="500"/>
              </a:spcBef>
              <a:spcAft>
                <a:spcPts val="0"/>
              </a:spcAft>
              <a:buClr>
                <a:srgbClr val="8DB0A9"/>
              </a:buClr>
              <a:buSzPts val="1800"/>
              <a:buChar char="•"/>
              <a:defRPr/>
            </a:lvl4pPr>
            <a:lvl5pPr marL="2286000" lvl="4" indent="-342900" algn="l">
              <a:lnSpc>
                <a:spcPct val="90000"/>
              </a:lnSpc>
              <a:spcBef>
                <a:spcPts val="500"/>
              </a:spcBef>
              <a:spcAft>
                <a:spcPts val="0"/>
              </a:spcAft>
              <a:buClr>
                <a:srgbClr val="8DB0A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30"/>
          <p:cNvSpPr txBox="1">
            <a:spLocks noGrp="1"/>
          </p:cNvSpPr>
          <p:nvPr>
            <p:ph type="body" idx="2"/>
          </p:nvPr>
        </p:nvSpPr>
        <p:spPr>
          <a:xfrm>
            <a:off x="3193889" y="2339811"/>
            <a:ext cx="8433121" cy="211778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7F77"/>
              </a:buClr>
              <a:buSzPts val="2800"/>
              <a:buNone/>
              <a:defRPr i="0">
                <a:solidFill>
                  <a:srgbClr val="597F77"/>
                </a:solidFill>
                <a:latin typeface="Times"/>
                <a:ea typeface="Times"/>
                <a:cs typeface="Times"/>
                <a:sym typeface="Times"/>
              </a:defRPr>
            </a:lvl1pPr>
            <a:lvl2pPr marL="914400" lvl="1" indent="-342900" algn="l">
              <a:lnSpc>
                <a:spcPct val="90000"/>
              </a:lnSpc>
              <a:spcBef>
                <a:spcPts val="500"/>
              </a:spcBef>
              <a:spcAft>
                <a:spcPts val="0"/>
              </a:spcAft>
              <a:buClr>
                <a:srgbClr val="8DB0A9"/>
              </a:buClr>
              <a:buSzPts val="1800"/>
              <a:buChar char="•"/>
              <a:defRPr/>
            </a:lvl2pPr>
            <a:lvl3pPr marL="1371600" lvl="2" indent="-342900" algn="l">
              <a:lnSpc>
                <a:spcPct val="90000"/>
              </a:lnSpc>
              <a:spcBef>
                <a:spcPts val="500"/>
              </a:spcBef>
              <a:spcAft>
                <a:spcPts val="0"/>
              </a:spcAft>
              <a:buClr>
                <a:srgbClr val="8DB0A9"/>
              </a:buClr>
              <a:buSzPts val="1800"/>
              <a:buChar char="•"/>
              <a:defRPr/>
            </a:lvl3pPr>
            <a:lvl4pPr marL="1828800" lvl="3" indent="-342900" algn="l">
              <a:lnSpc>
                <a:spcPct val="90000"/>
              </a:lnSpc>
              <a:spcBef>
                <a:spcPts val="500"/>
              </a:spcBef>
              <a:spcAft>
                <a:spcPts val="0"/>
              </a:spcAft>
              <a:buClr>
                <a:srgbClr val="8DB0A9"/>
              </a:buClr>
              <a:buSzPts val="1800"/>
              <a:buChar char="•"/>
              <a:defRPr/>
            </a:lvl4pPr>
            <a:lvl5pPr marL="2286000" lvl="4" indent="-342900" algn="l">
              <a:lnSpc>
                <a:spcPct val="90000"/>
              </a:lnSpc>
              <a:spcBef>
                <a:spcPts val="500"/>
              </a:spcBef>
              <a:spcAft>
                <a:spcPts val="0"/>
              </a:spcAft>
              <a:buClr>
                <a:srgbClr val="8DB0A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61" name="Google Shape;61;p30"/>
          <p:cNvPicPr preferRelativeResize="0"/>
          <p:nvPr/>
        </p:nvPicPr>
        <p:blipFill rotWithShape="1">
          <a:blip r:embed="rId3">
            <a:alphaModFix/>
          </a:blip>
          <a:srcRect/>
          <a:stretch/>
        </p:blipFill>
        <p:spPr>
          <a:xfrm>
            <a:off x="901355" y="1110492"/>
            <a:ext cx="2670053" cy="2072644"/>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62"/>
        <p:cNvGrpSpPr/>
        <p:nvPr/>
      </p:nvGrpSpPr>
      <p:grpSpPr>
        <a:xfrm>
          <a:off x="0" y="0"/>
          <a:ext cx="0" cy="0"/>
          <a:chOff x="0" y="0"/>
          <a:chExt cx="0" cy="0"/>
        </a:xfrm>
      </p:grpSpPr>
      <p:sp>
        <p:nvSpPr>
          <p:cNvPr id="63" name="Google Shape;63;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597F77"/>
              </a:buClr>
              <a:buSzPts val="4400"/>
              <a:buFont typeface="Times"/>
              <a:buNone/>
              <a:defRPr>
                <a:solidFill>
                  <a:srgbClr val="597F77"/>
                </a:solidFill>
                <a:latin typeface="Times"/>
                <a:ea typeface="Times"/>
                <a:cs typeface="Times"/>
                <a:sym typeface="Time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 name="Google Shape;64;p3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rgbClr val="001340"/>
              </a:buClr>
              <a:buSzPts val="2800"/>
              <a:buChar char="•"/>
              <a:defRPr>
                <a:latin typeface="Times"/>
                <a:ea typeface="Times"/>
                <a:cs typeface="Times"/>
                <a:sym typeface="Times"/>
              </a:defRPr>
            </a:lvl1pPr>
            <a:lvl2pPr marL="914400" lvl="1" indent="-381000" algn="l">
              <a:lnSpc>
                <a:spcPct val="90000"/>
              </a:lnSpc>
              <a:spcBef>
                <a:spcPts val="1200"/>
              </a:spcBef>
              <a:spcAft>
                <a:spcPts val="0"/>
              </a:spcAft>
              <a:buClr>
                <a:srgbClr val="001340"/>
              </a:buClr>
              <a:buSzPts val="2400"/>
              <a:buChar char="•"/>
              <a:defRPr>
                <a:latin typeface="Times"/>
                <a:ea typeface="Times"/>
                <a:cs typeface="Times"/>
                <a:sym typeface="Times"/>
              </a:defRPr>
            </a:lvl2pPr>
            <a:lvl3pPr marL="1371600" lvl="2" indent="-355600" algn="l">
              <a:lnSpc>
                <a:spcPct val="90000"/>
              </a:lnSpc>
              <a:spcBef>
                <a:spcPts val="1200"/>
              </a:spcBef>
              <a:spcAft>
                <a:spcPts val="0"/>
              </a:spcAft>
              <a:buClr>
                <a:srgbClr val="001340"/>
              </a:buClr>
              <a:buSzPts val="2000"/>
              <a:buChar char="•"/>
              <a:defRPr>
                <a:latin typeface="Times"/>
                <a:ea typeface="Times"/>
                <a:cs typeface="Times"/>
                <a:sym typeface="Times"/>
              </a:defRPr>
            </a:lvl3pPr>
            <a:lvl4pPr marL="1828800" lvl="3" indent="-342900" algn="l">
              <a:lnSpc>
                <a:spcPct val="90000"/>
              </a:lnSpc>
              <a:spcBef>
                <a:spcPts val="1200"/>
              </a:spcBef>
              <a:spcAft>
                <a:spcPts val="0"/>
              </a:spcAft>
              <a:buClr>
                <a:srgbClr val="001340"/>
              </a:buClr>
              <a:buSzPts val="1800"/>
              <a:buChar char="•"/>
              <a:defRPr>
                <a:latin typeface="Times"/>
                <a:ea typeface="Times"/>
                <a:cs typeface="Times"/>
                <a:sym typeface="Times"/>
              </a:defRPr>
            </a:lvl4pPr>
            <a:lvl5pPr marL="2286000" lvl="4" indent="-342900" algn="l">
              <a:lnSpc>
                <a:spcPct val="90000"/>
              </a:lnSpc>
              <a:spcBef>
                <a:spcPts val="1200"/>
              </a:spcBef>
              <a:spcAft>
                <a:spcPts val="0"/>
              </a:spcAft>
              <a:buClr>
                <a:srgbClr val="001340"/>
              </a:buClr>
              <a:buSzPts val="1800"/>
              <a:buChar char="•"/>
              <a:defRPr>
                <a:latin typeface="Times"/>
                <a:ea typeface="Times"/>
                <a:cs typeface="Times"/>
                <a:sym typeface="Times"/>
              </a:defRPr>
            </a:lvl5pPr>
            <a:lvl6pPr marL="2743200" lvl="5" indent="-342900" algn="l">
              <a:lnSpc>
                <a:spcPct val="90000"/>
              </a:lnSpc>
              <a:spcBef>
                <a:spcPts val="12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5" name="Google Shape;65;p3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rgbClr val="001340"/>
              </a:buClr>
              <a:buSzPts val="2800"/>
              <a:buChar char="•"/>
              <a:defRPr>
                <a:latin typeface="Times"/>
                <a:ea typeface="Times"/>
                <a:cs typeface="Times"/>
                <a:sym typeface="Times"/>
              </a:defRPr>
            </a:lvl1pPr>
            <a:lvl2pPr marL="914400" lvl="1" indent="-381000" algn="l">
              <a:lnSpc>
                <a:spcPct val="90000"/>
              </a:lnSpc>
              <a:spcBef>
                <a:spcPts val="1200"/>
              </a:spcBef>
              <a:spcAft>
                <a:spcPts val="0"/>
              </a:spcAft>
              <a:buClr>
                <a:srgbClr val="001340"/>
              </a:buClr>
              <a:buSzPts val="2400"/>
              <a:buChar char="•"/>
              <a:defRPr>
                <a:latin typeface="Times"/>
                <a:ea typeface="Times"/>
                <a:cs typeface="Times"/>
                <a:sym typeface="Times"/>
              </a:defRPr>
            </a:lvl2pPr>
            <a:lvl3pPr marL="1371600" lvl="2" indent="-355600" algn="l">
              <a:lnSpc>
                <a:spcPct val="90000"/>
              </a:lnSpc>
              <a:spcBef>
                <a:spcPts val="1200"/>
              </a:spcBef>
              <a:spcAft>
                <a:spcPts val="0"/>
              </a:spcAft>
              <a:buClr>
                <a:srgbClr val="001340"/>
              </a:buClr>
              <a:buSzPts val="2000"/>
              <a:buChar char="•"/>
              <a:defRPr>
                <a:latin typeface="Times"/>
                <a:ea typeface="Times"/>
                <a:cs typeface="Times"/>
                <a:sym typeface="Times"/>
              </a:defRPr>
            </a:lvl3pPr>
            <a:lvl4pPr marL="1828800" lvl="3" indent="-342900" algn="l">
              <a:lnSpc>
                <a:spcPct val="90000"/>
              </a:lnSpc>
              <a:spcBef>
                <a:spcPts val="1200"/>
              </a:spcBef>
              <a:spcAft>
                <a:spcPts val="0"/>
              </a:spcAft>
              <a:buClr>
                <a:srgbClr val="001340"/>
              </a:buClr>
              <a:buSzPts val="1800"/>
              <a:buChar char="•"/>
              <a:defRPr>
                <a:latin typeface="Times"/>
                <a:ea typeface="Times"/>
                <a:cs typeface="Times"/>
                <a:sym typeface="Times"/>
              </a:defRPr>
            </a:lvl4pPr>
            <a:lvl5pPr marL="2286000" lvl="4" indent="-342900" algn="l">
              <a:lnSpc>
                <a:spcPct val="90000"/>
              </a:lnSpc>
              <a:spcBef>
                <a:spcPts val="1200"/>
              </a:spcBef>
              <a:spcAft>
                <a:spcPts val="0"/>
              </a:spcAft>
              <a:buClr>
                <a:srgbClr val="001340"/>
              </a:buClr>
              <a:buSzPts val="1800"/>
              <a:buChar char="•"/>
              <a:defRPr>
                <a:latin typeface="Times"/>
                <a:ea typeface="Times"/>
                <a:cs typeface="Times"/>
                <a:sym typeface="Times"/>
              </a:defRPr>
            </a:lvl5pPr>
            <a:lvl6pPr marL="2743200" lvl="5" indent="-342900" algn="l">
              <a:lnSpc>
                <a:spcPct val="90000"/>
              </a:lnSpc>
              <a:spcBef>
                <a:spcPts val="12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6" name="Google Shape;66;p31"/>
          <p:cNvSpPr txBox="1">
            <a:spLocks noGrp="1"/>
          </p:cNvSpPr>
          <p:nvPr>
            <p:ph type="ftr" idx="11"/>
          </p:nvPr>
        </p:nvSpPr>
        <p:spPr>
          <a:xfrm>
            <a:off x="838200" y="6388249"/>
            <a:ext cx="7646583"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400" b="0" i="1">
                <a:solidFill>
                  <a:srgbClr val="597F77"/>
                </a:solidFill>
                <a:latin typeface="Times"/>
                <a:ea typeface="Times"/>
                <a:cs typeface="Times"/>
                <a:sym typeface="Times"/>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pic>
        <p:nvPicPr>
          <p:cNvPr id="67" name="Google Shape;67;p31"/>
          <p:cNvPicPr preferRelativeResize="0"/>
          <p:nvPr/>
        </p:nvPicPr>
        <p:blipFill rotWithShape="1">
          <a:blip r:embed="rId2">
            <a:alphaModFix/>
          </a:blip>
          <a:srcRect l="50001"/>
          <a:stretch/>
        </p:blipFill>
        <p:spPr>
          <a:xfrm>
            <a:off x="0" y="365124"/>
            <a:ext cx="662781" cy="1325563"/>
          </a:xfrm>
          <a:prstGeom prst="rect">
            <a:avLst/>
          </a:prstGeom>
          <a:noFill/>
          <a:ln>
            <a:noFill/>
          </a:ln>
        </p:spPr>
      </p:pic>
      <p:sp>
        <p:nvSpPr>
          <p:cNvPr id="68" name="Google Shape;68;p31"/>
          <p:cNvSpPr/>
          <p:nvPr/>
        </p:nvSpPr>
        <p:spPr>
          <a:xfrm>
            <a:off x="8984512" y="6381750"/>
            <a:ext cx="3207487" cy="365125"/>
          </a:xfrm>
          <a:prstGeom prst="rect">
            <a:avLst/>
          </a:prstGeom>
          <a:solidFill>
            <a:srgbClr val="597F7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9" name="Google Shape;69;p31"/>
          <p:cNvSpPr txBox="1"/>
          <p:nvPr/>
        </p:nvSpPr>
        <p:spPr>
          <a:xfrm>
            <a:off x="8835359" y="6381749"/>
            <a:ext cx="265814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1400" b="0" i="0">
                <a:solidFill>
                  <a:schemeClr val="lt1"/>
                </a:solidFill>
                <a:latin typeface="Times"/>
                <a:ea typeface="Times"/>
                <a:cs typeface="Times"/>
                <a:sym typeface="Times"/>
              </a:rPr>
              <a:t>Teaching Human Dignity</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70"/>
        <p:cNvGrpSpPr/>
        <p:nvPr/>
      </p:nvGrpSpPr>
      <p:grpSpPr>
        <a:xfrm>
          <a:off x="0" y="0"/>
          <a:ext cx="0" cy="0"/>
          <a:chOff x="0" y="0"/>
          <a:chExt cx="0" cy="0"/>
        </a:xfrm>
      </p:grpSpPr>
      <p:sp>
        <p:nvSpPr>
          <p:cNvPr id="71" name="Google Shape;71;p32"/>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597F77"/>
              </a:buClr>
              <a:buSzPts val="4400"/>
              <a:buFont typeface="Times"/>
              <a:buNone/>
              <a:defRPr>
                <a:solidFill>
                  <a:srgbClr val="597F77"/>
                </a:solidFill>
                <a:latin typeface="Times"/>
                <a:ea typeface="Times"/>
                <a:cs typeface="Times"/>
                <a:sym typeface="Time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2" name="Google Shape;72;p32"/>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rgbClr val="8DB0A9"/>
              </a:buClr>
              <a:buSzPts val="2400"/>
              <a:buNone/>
              <a:defRPr sz="2400" b="1">
                <a:latin typeface="Times"/>
                <a:ea typeface="Times"/>
                <a:cs typeface="Times"/>
                <a:sym typeface="Times"/>
              </a:defRPr>
            </a:lvl1pPr>
            <a:lvl2pPr marL="914400" lvl="1" indent="-228600" algn="l">
              <a:lnSpc>
                <a:spcPct val="90000"/>
              </a:lnSpc>
              <a:spcBef>
                <a:spcPts val="500"/>
              </a:spcBef>
              <a:spcAft>
                <a:spcPts val="0"/>
              </a:spcAft>
              <a:buClr>
                <a:srgbClr val="8DB0A9"/>
              </a:buClr>
              <a:buSzPts val="2000"/>
              <a:buNone/>
              <a:defRPr sz="2000" b="1"/>
            </a:lvl2pPr>
            <a:lvl3pPr marL="1371600" lvl="2" indent="-228600" algn="l">
              <a:lnSpc>
                <a:spcPct val="90000"/>
              </a:lnSpc>
              <a:spcBef>
                <a:spcPts val="500"/>
              </a:spcBef>
              <a:spcAft>
                <a:spcPts val="0"/>
              </a:spcAft>
              <a:buClr>
                <a:srgbClr val="8DB0A9"/>
              </a:buClr>
              <a:buSzPts val="1800"/>
              <a:buNone/>
              <a:defRPr sz="1800" b="1"/>
            </a:lvl3pPr>
            <a:lvl4pPr marL="1828800" lvl="3" indent="-228600" algn="l">
              <a:lnSpc>
                <a:spcPct val="90000"/>
              </a:lnSpc>
              <a:spcBef>
                <a:spcPts val="500"/>
              </a:spcBef>
              <a:spcAft>
                <a:spcPts val="0"/>
              </a:spcAft>
              <a:buClr>
                <a:srgbClr val="8DB0A9"/>
              </a:buClr>
              <a:buSzPts val="1600"/>
              <a:buNone/>
              <a:defRPr sz="1600" b="1"/>
            </a:lvl4pPr>
            <a:lvl5pPr marL="2286000" lvl="4" indent="-228600" algn="l">
              <a:lnSpc>
                <a:spcPct val="90000"/>
              </a:lnSpc>
              <a:spcBef>
                <a:spcPts val="500"/>
              </a:spcBef>
              <a:spcAft>
                <a:spcPts val="0"/>
              </a:spcAft>
              <a:buClr>
                <a:srgbClr val="8DB0A9"/>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73" name="Google Shape;73;p32"/>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rgbClr val="001340"/>
              </a:buClr>
              <a:buSzPts val="2800"/>
              <a:buChar char="•"/>
              <a:defRPr>
                <a:latin typeface="Times"/>
                <a:ea typeface="Times"/>
                <a:cs typeface="Times"/>
                <a:sym typeface="Times"/>
              </a:defRPr>
            </a:lvl1pPr>
            <a:lvl2pPr marL="914400" lvl="1" indent="-381000" algn="l">
              <a:lnSpc>
                <a:spcPct val="90000"/>
              </a:lnSpc>
              <a:spcBef>
                <a:spcPts val="1200"/>
              </a:spcBef>
              <a:spcAft>
                <a:spcPts val="0"/>
              </a:spcAft>
              <a:buClr>
                <a:srgbClr val="001340"/>
              </a:buClr>
              <a:buSzPts val="2400"/>
              <a:buChar char="•"/>
              <a:defRPr>
                <a:latin typeface="Times"/>
                <a:ea typeface="Times"/>
                <a:cs typeface="Times"/>
                <a:sym typeface="Times"/>
              </a:defRPr>
            </a:lvl2pPr>
            <a:lvl3pPr marL="1371600" lvl="2" indent="-355600" algn="l">
              <a:lnSpc>
                <a:spcPct val="90000"/>
              </a:lnSpc>
              <a:spcBef>
                <a:spcPts val="1200"/>
              </a:spcBef>
              <a:spcAft>
                <a:spcPts val="0"/>
              </a:spcAft>
              <a:buClr>
                <a:srgbClr val="001340"/>
              </a:buClr>
              <a:buSzPts val="2000"/>
              <a:buChar char="•"/>
              <a:defRPr>
                <a:latin typeface="Times"/>
                <a:ea typeface="Times"/>
                <a:cs typeface="Times"/>
                <a:sym typeface="Times"/>
              </a:defRPr>
            </a:lvl3pPr>
            <a:lvl4pPr marL="1828800" lvl="3" indent="-342900" algn="l">
              <a:lnSpc>
                <a:spcPct val="90000"/>
              </a:lnSpc>
              <a:spcBef>
                <a:spcPts val="1200"/>
              </a:spcBef>
              <a:spcAft>
                <a:spcPts val="0"/>
              </a:spcAft>
              <a:buClr>
                <a:srgbClr val="001340"/>
              </a:buClr>
              <a:buSzPts val="1800"/>
              <a:buChar char="•"/>
              <a:defRPr>
                <a:latin typeface="Times"/>
                <a:ea typeface="Times"/>
                <a:cs typeface="Times"/>
                <a:sym typeface="Times"/>
              </a:defRPr>
            </a:lvl4pPr>
            <a:lvl5pPr marL="2286000" lvl="4" indent="-342900" algn="l">
              <a:lnSpc>
                <a:spcPct val="90000"/>
              </a:lnSpc>
              <a:spcBef>
                <a:spcPts val="1200"/>
              </a:spcBef>
              <a:spcAft>
                <a:spcPts val="0"/>
              </a:spcAft>
              <a:buClr>
                <a:srgbClr val="001340"/>
              </a:buClr>
              <a:buSzPts val="1800"/>
              <a:buChar char="•"/>
              <a:defRPr>
                <a:latin typeface="Times"/>
                <a:ea typeface="Times"/>
                <a:cs typeface="Times"/>
                <a:sym typeface="Times"/>
              </a:defRPr>
            </a:lvl5pPr>
            <a:lvl6pPr marL="2743200" lvl="5" indent="-342900" algn="l">
              <a:lnSpc>
                <a:spcPct val="90000"/>
              </a:lnSpc>
              <a:spcBef>
                <a:spcPts val="12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4" name="Google Shape;74;p32"/>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rgbClr val="8DB0A9"/>
              </a:buClr>
              <a:buSzPts val="2400"/>
              <a:buNone/>
              <a:defRPr sz="2400" b="1">
                <a:latin typeface="Times"/>
                <a:ea typeface="Times"/>
                <a:cs typeface="Times"/>
                <a:sym typeface="Times"/>
              </a:defRPr>
            </a:lvl1pPr>
            <a:lvl2pPr marL="914400" lvl="1" indent="-228600" algn="l">
              <a:lnSpc>
                <a:spcPct val="90000"/>
              </a:lnSpc>
              <a:spcBef>
                <a:spcPts val="500"/>
              </a:spcBef>
              <a:spcAft>
                <a:spcPts val="0"/>
              </a:spcAft>
              <a:buClr>
                <a:srgbClr val="8DB0A9"/>
              </a:buClr>
              <a:buSzPts val="2000"/>
              <a:buNone/>
              <a:defRPr sz="2000" b="1"/>
            </a:lvl2pPr>
            <a:lvl3pPr marL="1371600" lvl="2" indent="-228600" algn="l">
              <a:lnSpc>
                <a:spcPct val="90000"/>
              </a:lnSpc>
              <a:spcBef>
                <a:spcPts val="500"/>
              </a:spcBef>
              <a:spcAft>
                <a:spcPts val="0"/>
              </a:spcAft>
              <a:buClr>
                <a:srgbClr val="8DB0A9"/>
              </a:buClr>
              <a:buSzPts val="1800"/>
              <a:buNone/>
              <a:defRPr sz="1800" b="1"/>
            </a:lvl3pPr>
            <a:lvl4pPr marL="1828800" lvl="3" indent="-228600" algn="l">
              <a:lnSpc>
                <a:spcPct val="90000"/>
              </a:lnSpc>
              <a:spcBef>
                <a:spcPts val="500"/>
              </a:spcBef>
              <a:spcAft>
                <a:spcPts val="0"/>
              </a:spcAft>
              <a:buClr>
                <a:srgbClr val="8DB0A9"/>
              </a:buClr>
              <a:buSzPts val="1600"/>
              <a:buNone/>
              <a:defRPr sz="1600" b="1"/>
            </a:lvl4pPr>
            <a:lvl5pPr marL="2286000" lvl="4" indent="-228600" algn="l">
              <a:lnSpc>
                <a:spcPct val="90000"/>
              </a:lnSpc>
              <a:spcBef>
                <a:spcPts val="500"/>
              </a:spcBef>
              <a:spcAft>
                <a:spcPts val="0"/>
              </a:spcAft>
              <a:buClr>
                <a:srgbClr val="8DB0A9"/>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75" name="Google Shape;75;p32"/>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rgbClr val="001340"/>
              </a:buClr>
              <a:buSzPts val="2800"/>
              <a:buChar char="•"/>
              <a:defRPr>
                <a:latin typeface="Times"/>
                <a:ea typeface="Times"/>
                <a:cs typeface="Times"/>
                <a:sym typeface="Times"/>
              </a:defRPr>
            </a:lvl1pPr>
            <a:lvl2pPr marL="914400" lvl="1" indent="-381000" algn="l">
              <a:lnSpc>
                <a:spcPct val="90000"/>
              </a:lnSpc>
              <a:spcBef>
                <a:spcPts val="1200"/>
              </a:spcBef>
              <a:spcAft>
                <a:spcPts val="0"/>
              </a:spcAft>
              <a:buClr>
                <a:srgbClr val="001340"/>
              </a:buClr>
              <a:buSzPts val="2400"/>
              <a:buChar char="•"/>
              <a:defRPr>
                <a:latin typeface="Times"/>
                <a:ea typeface="Times"/>
                <a:cs typeface="Times"/>
                <a:sym typeface="Times"/>
              </a:defRPr>
            </a:lvl2pPr>
            <a:lvl3pPr marL="1371600" lvl="2" indent="-355600" algn="l">
              <a:lnSpc>
                <a:spcPct val="90000"/>
              </a:lnSpc>
              <a:spcBef>
                <a:spcPts val="1200"/>
              </a:spcBef>
              <a:spcAft>
                <a:spcPts val="0"/>
              </a:spcAft>
              <a:buClr>
                <a:srgbClr val="001340"/>
              </a:buClr>
              <a:buSzPts val="2000"/>
              <a:buChar char="•"/>
              <a:defRPr>
                <a:latin typeface="Times"/>
                <a:ea typeface="Times"/>
                <a:cs typeface="Times"/>
                <a:sym typeface="Times"/>
              </a:defRPr>
            </a:lvl3pPr>
            <a:lvl4pPr marL="1828800" lvl="3" indent="-342900" algn="l">
              <a:lnSpc>
                <a:spcPct val="90000"/>
              </a:lnSpc>
              <a:spcBef>
                <a:spcPts val="1200"/>
              </a:spcBef>
              <a:spcAft>
                <a:spcPts val="0"/>
              </a:spcAft>
              <a:buClr>
                <a:srgbClr val="001340"/>
              </a:buClr>
              <a:buSzPts val="1800"/>
              <a:buChar char="•"/>
              <a:defRPr>
                <a:latin typeface="Times"/>
                <a:ea typeface="Times"/>
                <a:cs typeface="Times"/>
                <a:sym typeface="Times"/>
              </a:defRPr>
            </a:lvl4pPr>
            <a:lvl5pPr marL="2286000" lvl="4" indent="-342900" algn="l">
              <a:lnSpc>
                <a:spcPct val="90000"/>
              </a:lnSpc>
              <a:spcBef>
                <a:spcPts val="1200"/>
              </a:spcBef>
              <a:spcAft>
                <a:spcPts val="0"/>
              </a:spcAft>
              <a:buClr>
                <a:srgbClr val="001340"/>
              </a:buClr>
              <a:buSzPts val="1800"/>
              <a:buChar char="•"/>
              <a:defRPr>
                <a:latin typeface="Times"/>
                <a:ea typeface="Times"/>
                <a:cs typeface="Times"/>
                <a:sym typeface="Times"/>
              </a:defRPr>
            </a:lvl5pPr>
            <a:lvl6pPr marL="2743200" lvl="5" indent="-342900" algn="l">
              <a:lnSpc>
                <a:spcPct val="90000"/>
              </a:lnSpc>
              <a:spcBef>
                <a:spcPts val="12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6" name="Google Shape;76;p32"/>
          <p:cNvSpPr txBox="1">
            <a:spLocks noGrp="1"/>
          </p:cNvSpPr>
          <p:nvPr>
            <p:ph type="ftr" idx="11"/>
          </p:nvPr>
        </p:nvSpPr>
        <p:spPr>
          <a:xfrm>
            <a:off x="839788" y="6388249"/>
            <a:ext cx="7646583"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400" b="0" i="1">
                <a:solidFill>
                  <a:srgbClr val="597F77"/>
                </a:solidFill>
                <a:latin typeface="Times"/>
                <a:ea typeface="Times"/>
                <a:cs typeface="Times"/>
                <a:sym typeface="Times"/>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pic>
        <p:nvPicPr>
          <p:cNvPr id="77" name="Google Shape;77;p32"/>
          <p:cNvPicPr preferRelativeResize="0"/>
          <p:nvPr/>
        </p:nvPicPr>
        <p:blipFill rotWithShape="1">
          <a:blip r:embed="rId2">
            <a:alphaModFix/>
          </a:blip>
          <a:srcRect l="49563"/>
          <a:stretch/>
        </p:blipFill>
        <p:spPr>
          <a:xfrm>
            <a:off x="-5787" y="365124"/>
            <a:ext cx="668568" cy="1325563"/>
          </a:xfrm>
          <a:prstGeom prst="rect">
            <a:avLst/>
          </a:prstGeom>
          <a:noFill/>
          <a:ln>
            <a:noFill/>
          </a:ln>
        </p:spPr>
      </p:pic>
      <p:sp>
        <p:nvSpPr>
          <p:cNvPr id="78" name="Google Shape;78;p32"/>
          <p:cNvSpPr/>
          <p:nvPr/>
        </p:nvSpPr>
        <p:spPr>
          <a:xfrm>
            <a:off x="8984512" y="6381750"/>
            <a:ext cx="3207487" cy="365125"/>
          </a:xfrm>
          <a:prstGeom prst="rect">
            <a:avLst/>
          </a:prstGeom>
          <a:solidFill>
            <a:srgbClr val="597F7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9" name="Google Shape;79;p32"/>
          <p:cNvSpPr txBox="1"/>
          <p:nvPr/>
        </p:nvSpPr>
        <p:spPr>
          <a:xfrm>
            <a:off x="8835359" y="6381749"/>
            <a:ext cx="265814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1400" b="0" i="0">
                <a:solidFill>
                  <a:schemeClr val="lt1"/>
                </a:solidFill>
                <a:latin typeface="Times"/>
                <a:ea typeface="Times"/>
                <a:cs typeface="Times"/>
                <a:sym typeface="Times"/>
              </a:rPr>
              <a:t>Teaching Human Dignity</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001340"/>
              </a:buClr>
              <a:buSzPts val="4400"/>
              <a:buFont typeface="Georgia"/>
              <a:buNone/>
              <a:defRPr sz="4400" b="1" i="0" u="none" strike="noStrike" cap="none">
                <a:solidFill>
                  <a:srgbClr val="001340"/>
                </a:solidFill>
                <a:latin typeface="Georgia"/>
                <a:ea typeface="Georgia"/>
                <a:cs typeface="Georgia"/>
                <a:sym typeface="Georg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rgbClr val="8DB0A9"/>
              </a:buClr>
              <a:buSzPts val="2800"/>
              <a:buFont typeface="Arial"/>
              <a:buChar char="•"/>
              <a:defRPr sz="2800" b="0" i="0" u="none" strike="noStrike" cap="none">
                <a:solidFill>
                  <a:srgbClr val="8DB0A9"/>
                </a:solidFill>
                <a:latin typeface="Georgia"/>
                <a:ea typeface="Georgia"/>
                <a:cs typeface="Georgia"/>
                <a:sym typeface="Georgia"/>
              </a:defRPr>
            </a:lvl1pPr>
            <a:lvl2pPr marL="914400" marR="0" lvl="1" indent="-381000" algn="l" rtl="0">
              <a:lnSpc>
                <a:spcPct val="90000"/>
              </a:lnSpc>
              <a:spcBef>
                <a:spcPts val="500"/>
              </a:spcBef>
              <a:spcAft>
                <a:spcPts val="0"/>
              </a:spcAft>
              <a:buClr>
                <a:srgbClr val="8DB0A9"/>
              </a:buClr>
              <a:buSzPts val="2400"/>
              <a:buFont typeface="Arial"/>
              <a:buChar char="•"/>
              <a:defRPr sz="2400" b="0" i="0" u="none" strike="noStrike" cap="none">
                <a:solidFill>
                  <a:srgbClr val="8DB0A9"/>
                </a:solidFill>
                <a:latin typeface="Georgia"/>
                <a:ea typeface="Georgia"/>
                <a:cs typeface="Georgia"/>
                <a:sym typeface="Georgia"/>
              </a:defRPr>
            </a:lvl2pPr>
            <a:lvl3pPr marL="1371600" marR="0" lvl="2" indent="-355600" algn="l" rtl="0">
              <a:lnSpc>
                <a:spcPct val="90000"/>
              </a:lnSpc>
              <a:spcBef>
                <a:spcPts val="500"/>
              </a:spcBef>
              <a:spcAft>
                <a:spcPts val="0"/>
              </a:spcAft>
              <a:buClr>
                <a:srgbClr val="8DB0A9"/>
              </a:buClr>
              <a:buSzPts val="2000"/>
              <a:buFont typeface="Arial"/>
              <a:buChar char="•"/>
              <a:defRPr sz="2000" b="0" i="0" u="none" strike="noStrike" cap="none">
                <a:solidFill>
                  <a:srgbClr val="8DB0A9"/>
                </a:solidFill>
                <a:latin typeface="Georgia"/>
                <a:ea typeface="Georgia"/>
                <a:cs typeface="Georgia"/>
                <a:sym typeface="Georgia"/>
              </a:defRPr>
            </a:lvl3pPr>
            <a:lvl4pPr marL="1828800" marR="0" lvl="3" indent="-342900" algn="l" rtl="0">
              <a:lnSpc>
                <a:spcPct val="90000"/>
              </a:lnSpc>
              <a:spcBef>
                <a:spcPts val="500"/>
              </a:spcBef>
              <a:spcAft>
                <a:spcPts val="0"/>
              </a:spcAft>
              <a:buClr>
                <a:srgbClr val="8DB0A9"/>
              </a:buClr>
              <a:buSzPts val="1800"/>
              <a:buFont typeface="Arial"/>
              <a:buChar char="•"/>
              <a:defRPr sz="1800" b="0" i="0" u="none" strike="noStrike" cap="none">
                <a:solidFill>
                  <a:srgbClr val="8DB0A9"/>
                </a:solidFill>
                <a:latin typeface="Georgia"/>
                <a:ea typeface="Georgia"/>
                <a:cs typeface="Georgia"/>
                <a:sym typeface="Georgia"/>
              </a:defRPr>
            </a:lvl4pPr>
            <a:lvl5pPr marL="2286000" marR="0" lvl="4" indent="-342900" algn="l" rtl="0">
              <a:lnSpc>
                <a:spcPct val="90000"/>
              </a:lnSpc>
              <a:spcBef>
                <a:spcPts val="500"/>
              </a:spcBef>
              <a:spcAft>
                <a:spcPts val="0"/>
              </a:spcAft>
              <a:buClr>
                <a:srgbClr val="8DB0A9"/>
              </a:buClr>
              <a:buSzPts val="1800"/>
              <a:buFont typeface="Arial"/>
              <a:buChar char="•"/>
              <a:defRPr sz="1800" b="0" i="0" u="none" strike="noStrike" cap="none">
                <a:solidFill>
                  <a:srgbClr val="8DB0A9"/>
                </a:solidFill>
                <a:latin typeface="Georgia"/>
                <a:ea typeface="Georgia"/>
                <a:cs typeface="Georgia"/>
                <a:sym typeface="Georgi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3"/>
          <p:cNvSpPr txBox="1">
            <a:spLocks noGrp="1"/>
          </p:cNvSpPr>
          <p:nvPr>
            <p:ph type="sldNum" idx="12"/>
          </p:nvPr>
        </p:nvSpPr>
        <p:spPr>
          <a:xfrm>
            <a:off x="831849" y="6356350"/>
            <a:ext cx="603545"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b="0" i="0" u="none" strike="noStrike" cap="none">
                <a:solidFill>
                  <a:srgbClr val="001340"/>
                </a:solidFill>
                <a:latin typeface="Georgia"/>
                <a:ea typeface="Georgia"/>
                <a:cs typeface="Georgia"/>
                <a:sym typeface="Georgia"/>
              </a:defRPr>
            </a:lvl1pPr>
            <a:lvl2pPr marL="0" marR="0" lvl="1" indent="0" algn="l" rtl="0">
              <a:spcBef>
                <a:spcPts val="0"/>
              </a:spcBef>
              <a:buNone/>
              <a:defRPr sz="1800" b="0" i="0" u="none" strike="noStrike" cap="none">
                <a:solidFill>
                  <a:srgbClr val="001340"/>
                </a:solidFill>
                <a:latin typeface="Georgia"/>
                <a:ea typeface="Georgia"/>
                <a:cs typeface="Georgia"/>
                <a:sym typeface="Georgia"/>
              </a:defRPr>
            </a:lvl2pPr>
            <a:lvl3pPr marL="0" marR="0" lvl="2" indent="0" algn="l" rtl="0">
              <a:spcBef>
                <a:spcPts val="0"/>
              </a:spcBef>
              <a:buNone/>
              <a:defRPr sz="1800" b="0" i="0" u="none" strike="noStrike" cap="none">
                <a:solidFill>
                  <a:srgbClr val="001340"/>
                </a:solidFill>
                <a:latin typeface="Georgia"/>
                <a:ea typeface="Georgia"/>
                <a:cs typeface="Georgia"/>
                <a:sym typeface="Georgia"/>
              </a:defRPr>
            </a:lvl3pPr>
            <a:lvl4pPr marL="0" marR="0" lvl="3" indent="0" algn="l" rtl="0">
              <a:spcBef>
                <a:spcPts val="0"/>
              </a:spcBef>
              <a:buNone/>
              <a:defRPr sz="1800" b="0" i="0" u="none" strike="noStrike" cap="none">
                <a:solidFill>
                  <a:srgbClr val="001340"/>
                </a:solidFill>
                <a:latin typeface="Georgia"/>
                <a:ea typeface="Georgia"/>
                <a:cs typeface="Georgia"/>
                <a:sym typeface="Georgia"/>
              </a:defRPr>
            </a:lvl4pPr>
            <a:lvl5pPr marL="0" marR="0" lvl="4" indent="0" algn="l" rtl="0">
              <a:spcBef>
                <a:spcPts val="0"/>
              </a:spcBef>
              <a:buNone/>
              <a:defRPr sz="1800" b="0" i="0" u="none" strike="noStrike" cap="none">
                <a:solidFill>
                  <a:srgbClr val="001340"/>
                </a:solidFill>
                <a:latin typeface="Georgia"/>
                <a:ea typeface="Georgia"/>
                <a:cs typeface="Georgia"/>
                <a:sym typeface="Georgia"/>
              </a:defRPr>
            </a:lvl5pPr>
            <a:lvl6pPr marL="0" marR="0" lvl="5" indent="0" algn="l" rtl="0">
              <a:spcBef>
                <a:spcPts val="0"/>
              </a:spcBef>
              <a:buNone/>
              <a:defRPr sz="1800" b="0" i="0" u="none" strike="noStrike" cap="none">
                <a:solidFill>
                  <a:srgbClr val="001340"/>
                </a:solidFill>
                <a:latin typeface="Georgia"/>
                <a:ea typeface="Georgia"/>
                <a:cs typeface="Georgia"/>
                <a:sym typeface="Georgia"/>
              </a:defRPr>
            </a:lvl6pPr>
            <a:lvl7pPr marL="0" marR="0" lvl="6" indent="0" algn="l" rtl="0">
              <a:spcBef>
                <a:spcPts val="0"/>
              </a:spcBef>
              <a:buNone/>
              <a:defRPr sz="1800" b="0" i="0" u="none" strike="noStrike" cap="none">
                <a:solidFill>
                  <a:srgbClr val="001340"/>
                </a:solidFill>
                <a:latin typeface="Georgia"/>
                <a:ea typeface="Georgia"/>
                <a:cs typeface="Georgia"/>
                <a:sym typeface="Georgia"/>
              </a:defRPr>
            </a:lvl7pPr>
            <a:lvl8pPr marL="0" marR="0" lvl="7" indent="0" algn="l" rtl="0">
              <a:spcBef>
                <a:spcPts val="0"/>
              </a:spcBef>
              <a:buNone/>
              <a:defRPr sz="1800" b="0" i="0" u="none" strike="noStrike" cap="none">
                <a:solidFill>
                  <a:srgbClr val="001340"/>
                </a:solidFill>
                <a:latin typeface="Georgia"/>
                <a:ea typeface="Georgia"/>
                <a:cs typeface="Georgia"/>
                <a:sym typeface="Georgia"/>
              </a:defRPr>
            </a:lvl8pPr>
            <a:lvl9pPr marL="0" marR="0" lvl="8" indent="0" algn="l" rtl="0">
              <a:spcBef>
                <a:spcPts val="0"/>
              </a:spcBef>
              <a:buNone/>
              <a:defRPr sz="1800" b="0" i="0" u="none" strike="noStrike" cap="none">
                <a:solidFill>
                  <a:srgbClr val="001340"/>
                </a:solidFill>
                <a:latin typeface="Georgia"/>
                <a:ea typeface="Georgia"/>
                <a:cs typeface="Georgia"/>
                <a:sym typeface="Georgia"/>
              </a:defRPr>
            </a:lvl9pPr>
          </a:lstStyle>
          <a:p>
            <a:pPr marL="0" lvl="0" indent="0" algn="l"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0.em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hyperlink" Target="http://www.youtube.com/watch?v=A-8xJfKFKaE" TargetMode="External"/><Relationship Id="rId2" Type="http://schemas.openxmlformats.org/officeDocument/2006/relationships/notesSlide" Target="../notesSlides/notesSlide12.xml"/><Relationship Id="rId1" Type="http://schemas.openxmlformats.org/officeDocument/2006/relationships/slideLayout" Target="../slideLayouts/slideLayout10.xml"/><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
          <p:cNvSpPr txBox="1"/>
          <p:nvPr/>
        </p:nvSpPr>
        <p:spPr>
          <a:xfrm>
            <a:off x="315358" y="2096359"/>
            <a:ext cx="11540100" cy="12006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7200" dirty="0">
                <a:solidFill>
                  <a:schemeClr val="dk1"/>
                </a:solidFill>
                <a:effectLst>
                  <a:outerShdw blurRad="38100" dist="38100" dir="2700000" algn="tl">
                    <a:srgbClr val="000000">
                      <a:alpha val="43137"/>
                    </a:srgbClr>
                  </a:outerShdw>
                </a:effectLst>
                <a:latin typeface="Garamond"/>
                <a:ea typeface="Garamond"/>
                <a:cs typeface="Garamond"/>
                <a:sym typeface="Garamond"/>
              </a:rPr>
              <a:t>Formed by Our Senses</a:t>
            </a:r>
            <a:endParaRPr sz="4800" i="0" u="none" strike="noStrike" cap="none" dirty="0">
              <a:solidFill>
                <a:schemeClr val="dk1"/>
              </a:solidFill>
              <a:effectLst>
                <a:outerShdw blurRad="38100" dist="38100" dir="2700000" algn="tl">
                  <a:srgbClr val="000000">
                    <a:alpha val="43137"/>
                  </a:srgbClr>
                </a:outerShdw>
              </a:effectLst>
              <a:latin typeface="Garamond"/>
              <a:ea typeface="Garamond"/>
              <a:cs typeface="Garamond"/>
              <a:sym typeface="Garamond"/>
            </a:endParaRPr>
          </a:p>
        </p:txBody>
      </p:sp>
      <p:sp>
        <p:nvSpPr>
          <p:cNvPr id="107" name="Google Shape;107;p1"/>
          <p:cNvSpPr txBox="1"/>
          <p:nvPr/>
        </p:nvSpPr>
        <p:spPr>
          <a:xfrm>
            <a:off x="567216" y="5574400"/>
            <a:ext cx="11036400" cy="22473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000" b="1" dirty="0">
                <a:solidFill>
                  <a:schemeClr val="lt1"/>
                </a:solidFill>
                <a:effectLst>
                  <a:outerShdw blurRad="38100" dist="38100" dir="2700000" algn="tl">
                    <a:srgbClr val="000000">
                      <a:alpha val="43137"/>
                    </a:srgbClr>
                  </a:outerShdw>
                </a:effectLst>
                <a:latin typeface="Garamond"/>
                <a:ea typeface="Garamond"/>
                <a:cs typeface="Garamond"/>
                <a:sym typeface="Garamond"/>
              </a:rPr>
              <a:t>Formed by Our Senses: The Impact of Pornography </a:t>
            </a:r>
            <a:endParaRPr sz="3000" b="1" dirty="0">
              <a:solidFill>
                <a:schemeClr val="lt1"/>
              </a:solidFill>
              <a:effectLst>
                <a:outerShdw blurRad="38100" dist="38100" dir="2700000" algn="tl">
                  <a:srgbClr val="000000">
                    <a:alpha val="43137"/>
                  </a:srgbClr>
                </a:outerShdw>
              </a:effectLst>
              <a:latin typeface="Garamond"/>
              <a:ea typeface="Garamond"/>
              <a:cs typeface="Garamond"/>
              <a:sym typeface="Garamond"/>
            </a:endParaRPr>
          </a:p>
          <a:p>
            <a:pPr marL="0" marR="0" lvl="0" indent="0" algn="ctr" rtl="0">
              <a:spcBef>
                <a:spcPts val="0"/>
              </a:spcBef>
              <a:spcAft>
                <a:spcPts val="0"/>
              </a:spcAft>
              <a:buNone/>
            </a:pPr>
            <a:r>
              <a:rPr lang="en-US" sz="3000" b="1" dirty="0">
                <a:solidFill>
                  <a:schemeClr val="lt1"/>
                </a:solidFill>
                <a:effectLst>
                  <a:outerShdw blurRad="38100" dist="38100" dir="2700000" algn="tl">
                    <a:srgbClr val="000000">
                      <a:alpha val="43137"/>
                    </a:srgbClr>
                  </a:outerShdw>
                </a:effectLst>
                <a:latin typeface="Garamond"/>
                <a:ea typeface="Garamond"/>
                <a:cs typeface="Garamond"/>
                <a:sym typeface="Garamond"/>
              </a:rPr>
              <a:t>on the Individual, Relationships, and Society</a:t>
            </a:r>
            <a:endParaRPr sz="3000" b="1" dirty="0">
              <a:solidFill>
                <a:schemeClr val="lt1"/>
              </a:solidFill>
              <a:effectLst>
                <a:outerShdw blurRad="38100" dist="38100" dir="2700000" algn="tl">
                  <a:srgbClr val="000000">
                    <a:alpha val="43137"/>
                  </a:srgbClr>
                </a:outerShdw>
              </a:effectLst>
              <a:latin typeface="Garamond"/>
              <a:ea typeface="Garamond"/>
              <a:cs typeface="Garamond"/>
              <a:sym typeface="Garamond"/>
            </a:endParaRPr>
          </a:p>
          <a:p>
            <a:pPr marL="0" marR="0" lvl="0" indent="0" algn="ctr" rtl="0">
              <a:spcBef>
                <a:spcPts val="0"/>
              </a:spcBef>
              <a:spcAft>
                <a:spcPts val="0"/>
              </a:spcAft>
              <a:buNone/>
            </a:pPr>
            <a:endParaRPr sz="3000" b="1" i="1" dirty="0">
              <a:solidFill>
                <a:schemeClr val="lt1"/>
              </a:solidFill>
              <a:latin typeface="Garamond"/>
              <a:ea typeface="Garamond"/>
              <a:cs typeface="Garamond"/>
              <a:sym typeface="Garamond"/>
            </a:endParaRPr>
          </a:p>
          <a:p>
            <a:pPr marL="0" marR="0" lvl="0" indent="0" algn="ctr" rtl="0">
              <a:spcBef>
                <a:spcPts val="0"/>
              </a:spcBef>
              <a:spcAft>
                <a:spcPts val="0"/>
              </a:spcAft>
              <a:buNone/>
            </a:pPr>
            <a:endParaRPr sz="5000" b="1" dirty="0">
              <a:solidFill>
                <a:schemeClr val="lt1"/>
              </a:solidFill>
              <a:latin typeface="Garamond"/>
              <a:ea typeface="Garamond"/>
              <a:cs typeface="Garamond"/>
              <a:sym typeface="Garamond"/>
            </a:endParaRPr>
          </a:p>
        </p:txBody>
      </p:sp>
      <p:grpSp>
        <p:nvGrpSpPr>
          <p:cNvPr id="7" name="Group 6">
            <a:extLst>
              <a:ext uri="{FF2B5EF4-FFF2-40B4-BE49-F238E27FC236}">
                <a16:creationId xmlns:a16="http://schemas.microsoft.com/office/drawing/2014/main" id="{927349CD-704B-4DA2-A137-064B46C97488}"/>
              </a:ext>
            </a:extLst>
          </p:cNvPr>
          <p:cNvGrpSpPr/>
          <p:nvPr/>
        </p:nvGrpSpPr>
        <p:grpSpPr>
          <a:xfrm>
            <a:off x="3685066" y="637511"/>
            <a:ext cx="4800600" cy="845582"/>
            <a:chOff x="3570768" y="637511"/>
            <a:chExt cx="4800600" cy="845582"/>
          </a:xfrm>
        </p:grpSpPr>
        <p:pic>
          <p:nvPicPr>
            <p:cNvPr id="8" name="Picture 7">
              <a:extLst>
                <a:ext uri="{FF2B5EF4-FFF2-40B4-BE49-F238E27FC236}">
                  <a16:creationId xmlns:a16="http://schemas.microsoft.com/office/drawing/2014/main" id="{951748A6-00C2-42BA-88D4-FD6723BFF5DC}"/>
                </a:ext>
              </a:extLst>
            </p:cNvPr>
            <p:cNvPicPr>
              <a:picLocks noChangeAspect="1"/>
            </p:cNvPicPr>
            <p:nvPr/>
          </p:nvPicPr>
          <p:blipFill>
            <a:blip r:embed="rId3"/>
            <a:stretch>
              <a:fillRect/>
            </a:stretch>
          </p:blipFill>
          <p:spPr>
            <a:xfrm>
              <a:off x="3570768" y="1178293"/>
              <a:ext cx="4800600" cy="304800"/>
            </a:xfrm>
            <a:prstGeom prst="rect">
              <a:avLst/>
            </a:prstGeom>
          </p:spPr>
        </p:pic>
        <p:pic>
          <p:nvPicPr>
            <p:cNvPr id="9" name="Picture 8">
              <a:extLst>
                <a:ext uri="{FF2B5EF4-FFF2-40B4-BE49-F238E27FC236}">
                  <a16:creationId xmlns:a16="http://schemas.microsoft.com/office/drawing/2014/main" id="{E7ECFE19-75FF-4A7A-824D-02DFB799BBBF}"/>
                </a:ext>
              </a:extLst>
            </p:cNvPr>
            <p:cNvPicPr>
              <a:picLocks noChangeAspect="1"/>
            </p:cNvPicPr>
            <p:nvPr/>
          </p:nvPicPr>
          <p:blipFill>
            <a:blip r:embed="rId4"/>
            <a:stretch>
              <a:fillRect/>
            </a:stretch>
          </p:blipFill>
          <p:spPr>
            <a:xfrm>
              <a:off x="3646968" y="637511"/>
              <a:ext cx="4648200" cy="342900"/>
            </a:xfrm>
            <a:prstGeom prst="rect">
              <a:avLst/>
            </a:prstGeom>
          </p:spPr>
        </p:pic>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g255faf49b6a_0_14"/>
          <p:cNvSpPr txBox="1">
            <a:spLocks noGrp="1"/>
          </p:cNvSpPr>
          <p:nvPr>
            <p:ph type="title"/>
          </p:nvPr>
        </p:nvSpPr>
        <p:spPr>
          <a:xfrm>
            <a:off x="839800" y="457200"/>
            <a:ext cx="3932100" cy="8583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latin typeface="Garamond"/>
                <a:ea typeface="Garamond"/>
                <a:cs typeface="Garamond"/>
                <a:sym typeface="Garamond"/>
              </a:rPr>
              <a:t>READ</a:t>
            </a:r>
            <a:endParaRPr>
              <a:latin typeface="Garamond"/>
              <a:ea typeface="Garamond"/>
              <a:cs typeface="Garamond"/>
              <a:sym typeface="Garamond"/>
            </a:endParaRPr>
          </a:p>
        </p:txBody>
      </p:sp>
      <p:sp>
        <p:nvSpPr>
          <p:cNvPr id="235" name="Google Shape;235;g255faf49b6a_0_14"/>
          <p:cNvSpPr txBox="1">
            <a:spLocks noGrp="1"/>
          </p:cNvSpPr>
          <p:nvPr>
            <p:ph type="body" idx="1"/>
          </p:nvPr>
        </p:nvSpPr>
        <p:spPr>
          <a:xfrm>
            <a:off x="4191975" y="724350"/>
            <a:ext cx="7163400" cy="1047300"/>
          </a:xfrm>
          <a:prstGeom prst="rect">
            <a:avLst/>
          </a:prstGeom>
        </p:spPr>
        <p:txBody>
          <a:bodyPr spcFirstLastPara="1" wrap="square" lIns="91425" tIns="45700" rIns="91425" bIns="45700" anchor="t" anchorCtr="0">
            <a:normAutofit/>
          </a:bodyPr>
          <a:lstStyle/>
          <a:p>
            <a:pPr marL="0" lvl="0" indent="0" algn="l" rtl="0">
              <a:spcBef>
                <a:spcPts val="1000"/>
              </a:spcBef>
              <a:spcAft>
                <a:spcPts val="1200"/>
              </a:spcAft>
              <a:buNone/>
            </a:pPr>
            <a:r>
              <a:rPr lang="en-US" sz="2000">
                <a:solidFill>
                  <a:schemeClr val="dk2"/>
                </a:solidFill>
                <a:latin typeface="Garamond"/>
                <a:ea typeface="Garamond"/>
                <a:cs typeface="Garamond"/>
                <a:sym typeface="Garamond"/>
              </a:rPr>
              <a:t>Based on simply </a:t>
            </a:r>
            <a:r>
              <a:rPr lang="en-US" sz="2000" b="1" i="1">
                <a:solidFill>
                  <a:schemeClr val="dk2"/>
                </a:solidFill>
                <a:latin typeface="Garamond"/>
                <a:ea typeface="Garamond"/>
                <a:cs typeface="Garamond"/>
                <a:sym typeface="Garamond"/>
              </a:rPr>
              <a:t>reading</a:t>
            </a:r>
            <a:r>
              <a:rPr lang="en-US" sz="2000">
                <a:solidFill>
                  <a:schemeClr val="dk2"/>
                </a:solidFill>
                <a:latin typeface="Garamond"/>
                <a:ea typeface="Garamond"/>
                <a:cs typeface="Garamond"/>
                <a:sym typeface="Garamond"/>
              </a:rPr>
              <a:t> the song lyrics, what were your reactions and impressions?</a:t>
            </a:r>
            <a:endParaRPr sz="2000">
              <a:solidFill>
                <a:schemeClr val="dk2"/>
              </a:solidFill>
              <a:latin typeface="Garamond"/>
              <a:ea typeface="Garamond"/>
              <a:cs typeface="Garamond"/>
              <a:sym typeface="Garamond"/>
            </a:endParaRPr>
          </a:p>
        </p:txBody>
      </p:sp>
      <p:sp>
        <p:nvSpPr>
          <p:cNvPr id="236" name="Google Shape;236;g255faf49b6a_0_14"/>
          <p:cNvSpPr txBox="1">
            <a:spLocks noGrp="1"/>
          </p:cNvSpPr>
          <p:nvPr>
            <p:ph type="title"/>
          </p:nvPr>
        </p:nvSpPr>
        <p:spPr>
          <a:xfrm>
            <a:off x="839800" y="1486600"/>
            <a:ext cx="3932100" cy="8583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latin typeface="Garamond"/>
                <a:ea typeface="Garamond"/>
                <a:cs typeface="Garamond"/>
                <a:sym typeface="Garamond"/>
              </a:rPr>
              <a:t>LISTEN</a:t>
            </a:r>
            <a:endParaRPr>
              <a:latin typeface="Garamond"/>
              <a:ea typeface="Garamond"/>
              <a:cs typeface="Garamond"/>
              <a:sym typeface="Garamond"/>
            </a:endParaRPr>
          </a:p>
        </p:txBody>
      </p:sp>
      <p:sp>
        <p:nvSpPr>
          <p:cNvPr id="237" name="Google Shape;237;g255faf49b6a_0_14"/>
          <p:cNvSpPr txBox="1"/>
          <p:nvPr/>
        </p:nvSpPr>
        <p:spPr>
          <a:xfrm>
            <a:off x="4191975" y="1486600"/>
            <a:ext cx="7163400" cy="1416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000">
                <a:solidFill>
                  <a:schemeClr val="dk2"/>
                </a:solidFill>
                <a:latin typeface="Garamond"/>
                <a:ea typeface="Garamond"/>
                <a:cs typeface="Garamond"/>
                <a:sym typeface="Garamond"/>
              </a:rPr>
              <a:t>How did you experience the song when you </a:t>
            </a:r>
            <a:r>
              <a:rPr lang="en-US" sz="2000" b="1" i="1">
                <a:solidFill>
                  <a:schemeClr val="dk2"/>
                </a:solidFill>
                <a:latin typeface="Garamond"/>
                <a:ea typeface="Garamond"/>
                <a:cs typeface="Garamond"/>
                <a:sym typeface="Garamond"/>
              </a:rPr>
              <a:t>listened</a:t>
            </a:r>
            <a:r>
              <a:rPr lang="en-US" sz="2000">
                <a:solidFill>
                  <a:schemeClr val="dk2"/>
                </a:solidFill>
                <a:latin typeface="Garamond"/>
                <a:ea typeface="Garamond"/>
                <a:cs typeface="Garamond"/>
                <a:sym typeface="Garamond"/>
              </a:rPr>
              <a:t> to it? </a:t>
            </a:r>
            <a:endParaRPr sz="2000">
              <a:solidFill>
                <a:schemeClr val="dk2"/>
              </a:solidFill>
              <a:latin typeface="Garamond"/>
              <a:ea typeface="Garamond"/>
              <a:cs typeface="Garamond"/>
              <a:sym typeface="Garamond"/>
            </a:endParaRPr>
          </a:p>
          <a:p>
            <a:pPr marL="0" lvl="0" indent="0" algn="l" rtl="0">
              <a:spcBef>
                <a:spcPts val="0"/>
              </a:spcBef>
              <a:spcAft>
                <a:spcPts val="0"/>
              </a:spcAft>
              <a:buNone/>
            </a:pPr>
            <a:r>
              <a:rPr lang="en-US" sz="2000">
                <a:solidFill>
                  <a:schemeClr val="dk2"/>
                </a:solidFill>
                <a:latin typeface="Garamond"/>
                <a:ea typeface="Garamond"/>
                <a:cs typeface="Garamond"/>
                <a:sym typeface="Garamond"/>
              </a:rPr>
              <a:t>What </a:t>
            </a:r>
            <a:r>
              <a:rPr lang="en-US" sz="2000" b="1">
                <a:solidFill>
                  <a:schemeClr val="dk2"/>
                </a:solidFill>
                <a:latin typeface="Garamond"/>
                <a:ea typeface="Garamond"/>
                <a:cs typeface="Garamond"/>
                <a:sym typeface="Garamond"/>
              </a:rPr>
              <a:t>NEW</a:t>
            </a:r>
            <a:r>
              <a:rPr lang="en-US" sz="2000">
                <a:solidFill>
                  <a:schemeClr val="dk2"/>
                </a:solidFill>
                <a:latin typeface="Garamond"/>
                <a:ea typeface="Garamond"/>
                <a:cs typeface="Garamond"/>
                <a:sym typeface="Garamond"/>
              </a:rPr>
              <a:t> reactions, impressions, or thoughts surfaced? </a:t>
            </a:r>
            <a:endParaRPr sz="2000">
              <a:solidFill>
                <a:schemeClr val="dk2"/>
              </a:solidFill>
              <a:latin typeface="Garamond"/>
              <a:ea typeface="Garamond"/>
              <a:cs typeface="Garamond"/>
              <a:sym typeface="Garamond"/>
            </a:endParaRPr>
          </a:p>
          <a:p>
            <a:pPr marL="0" lvl="0" indent="0" algn="l" rtl="0">
              <a:spcBef>
                <a:spcPts val="0"/>
              </a:spcBef>
              <a:spcAft>
                <a:spcPts val="0"/>
              </a:spcAft>
              <a:buNone/>
            </a:pPr>
            <a:r>
              <a:rPr lang="en-US" sz="2000">
                <a:solidFill>
                  <a:schemeClr val="dk2"/>
                </a:solidFill>
                <a:latin typeface="Garamond"/>
                <a:ea typeface="Garamond"/>
                <a:cs typeface="Garamond"/>
                <a:sym typeface="Garamond"/>
              </a:rPr>
              <a:t>How was your experience of the song </a:t>
            </a:r>
            <a:r>
              <a:rPr lang="en-US" sz="2000" b="1" i="1">
                <a:solidFill>
                  <a:schemeClr val="dk2"/>
                </a:solidFill>
                <a:latin typeface="Garamond"/>
                <a:ea typeface="Garamond"/>
                <a:cs typeface="Garamond"/>
                <a:sym typeface="Garamond"/>
              </a:rPr>
              <a:t>different</a:t>
            </a:r>
            <a:r>
              <a:rPr lang="en-US" sz="2000">
                <a:solidFill>
                  <a:schemeClr val="dk2"/>
                </a:solidFill>
                <a:latin typeface="Garamond"/>
                <a:ea typeface="Garamond"/>
                <a:cs typeface="Garamond"/>
                <a:sym typeface="Garamond"/>
              </a:rPr>
              <a:t> from when you simply read the lyrics? </a:t>
            </a:r>
            <a:endParaRPr sz="2000">
              <a:solidFill>
                <a:schemeClr val="dk2"/>
              </a:solidFill>
              <a:latin typeface="Garamond"/>
              <a:ea typeface="Garamond"/>
              <a:cs typeface="Garamond"/>
              <a:sym typeface="Garamond"/>
            </a:endParaRPr>
          </a:p>
        </p:txBody>
      </p:sp>
      <p:sp>
        <p:nvSpPr>
          <p:cNvPr id="238" name="Google Shape;238;g255faf49b6a_0_14"/>
          <p:cNvSpPr txBox="1">
            <a:spLocks noGrp="1"/>
          </p:cNvSpPr>
          <p:nvPr>
            <p:ph type="title"/>
          </p:nvPr>
        </p:nvSpPr>
        <p:spPr>
          <a:xfrm>
            <a:off x="839800" y="2802100"/>
            <a:ext cx="3932100" cy="8583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latin typeface="Garamond"/>
                <a:ea typeface="Garamond"/>
                <a:cs typeface="Garamond"/>
                <a:sym typeface="Garamond"/>
              </a:rPr>
              <a:t>WATCH</a:t>
            </a:r>
            <a:endParaRPr>
              <a:latin typeface="Garamond"/>
              <a:ea typeface="Garamond"/>
              <a:cs typeface="Garamond"/>
              <a:sym typeface="Garamond"/>
            </a:endParaRPr>
          </a:p>
        </p:txBody>
      </p:sp>
      <p:sp>
        <p:nvSpPr>
          <p:cNvPr id="239" name="Google Shape;239;g255faf49b6a_0_14"/>
          <p:cNvSpPr txBox="1"/>
          <p:nvPr/>
        </p:nvSpPr>
        <p:spPr>
          <a:xfrm>
            <a:off x="4191975" y="2963775"/>
            <a:ext cx="7857900" cy="1108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000">
                <a:latin typeface="Garamond"/>
                <a:ea typeface="Garamond"/>
                <a:cs typeface="Garamond"/>
                <a:sym typeface="Garamond"/>
              </a:rPr>
              <a:t>How did you experience the song when you </a:t>
            </a:r>
            <a:r>
              <a:rPr lang="en-US" sz="2000" b="1" i="1">
                <a:latin typeface="Garamond"/>
                <a:ea typeface="Garamond"/>
                <a:cs typeface="Garamond"/>
                <a:sym typeface="Garamond"/>
              </a:rPr>
              <a:t>watched</a:t>
            </a:r>
            <a:r>
              <a:rPr lang="en-US" sz="2000">
                <a:latin typeface="Garamond"/>
                <a:ea typeface="Garamond"/>
                <a:cs typeface="Garamond"/>
                <a:sym typeface="Garamond"/>
              </a:rPr>
              <a:t> the music video?</a:t>
            </a:r>
            <a:endParaRPr sz="2000">
              <a:latin typeface="Garamond"/>
              <a:ea typeface="Garamond"/>
              <a:cs typeface="Garamond"/>
              <a:sym typeface="Garamond"/>
            </a:endParaRPr>
          </a:p>
          <a:p>
            <a:pPr marL="0" lvl="0" indent="0" algn="l" rtl="0">
              <a:spcBef>
                <a:spcPts val="0"/>
              </a:spcBef>
              <a:spcAft>
                <a:spcPts val="0"/>
              </a:spcAft>
              <a:buNone/>
            </a:pPr>
            <a:r>
              <a:rPr lang="en-US" sz="2000">
                <a:latin typeface="Garamond"/>
                <a:ea typeface="Garamond"/>
                <a:cs typeface="Garamond"/>
                <a:sym typeface="Garamond"/>
              </a:rPr>
              <a:t>What </a:t>
            </a:r>
            <a:r>
              <a:rPr lang="en-US" sz="2000" b="1">
                <a:latin typeface="Garamond"/>
                <a:ea typeface="Garamond"/>
                <a:cs typeface="Garamond"/>
                <a:sym typeface="Garamond"/>
              </a:rPr>
              <a:t>NEW</a:t>
            </a:r>
            <a:r>
              <a:rPr lang="en-US" sz="2000">
                <a:latin typeface="Garamond"/>
                <a:ea typeface="Garamond"/>
                <a:cs typeface="Garamond"/>
                <a:sym typeface="Garamond"/>
              </a:rPr>
              <a:t> reactions, impressions, thoughts surfaced? </a:t>
            </a:r>
            <a:endParaRPr sz="2000">
              <a:latin typeface="Garamond"/>
              <a:ea typeface="Garamond"/>
              <a:cs typeface="Garamond"/>
              <a:sym typeface="Garamond"/>
            </a:endParaRPr>
          </a:p>
          <a:p>
            <a:pPr marL="0" lvl="0" indent="0" algn="l" rtl="0">
              <a:spcBef>
                <a:spcPts val="0"/>
              </a:spcBef>
              <a:spcAft>
                <a:spcPts val="0"/>
              </a:spcAft>
              <a:buNone/>
            </a:pPr>
            <a:r>
              <a:rPr lang="en-US" sz="2000">
                <a:latin typeface="Garamond"/>
                <a:ea typeface="Garamond"/>
                <a:cs typeface="Garamond"/>
                <a:sym typeface="Garamond"/>
              </a:rPr>
              <a:t>How was your experience of the song impacted by the images in the video?</a:t>
            </a:r>
            <a:endParaRPr sz="2000">
              <a:latin typeface="Garamond"/>
              <a:ea typeface="Garamond"/>
              <a:cs typeface="Garamond"/>
              <a:sym typeface="Garamond"/>
            </a:endParaRPr>
          </a:p>
        </p:txBody>
      </p:sp>
      <p:sp>
        <p:nvSpPr>
          <p:cNvPr id="240" name="Google Shape;240;g255faf49b6a_0_14"/>
          <p:cNvSpPr txBox="1"/>
          <p:nvPr/>
        </p:nvSpPr>
        <p:spPr>
          <a:xfrm>
            <a:off x="4203475" y="4392675"/>
            <a:ext cx="7700100" cy="1416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000">
                <a:latin typeface="Garamond"/>
                <a:ea typeface="Garamond"/>
                <a:cs typeface="Garamond"/>
                <a:sym typeface="Garamond"/>
              </a:rPr>
              <a:t>What did the experiences of </a:t>
            </a:r>
            <a:r>
              <a:rPr lang="en-US" sz="2000" b="1" i="1">
                <a:latin typeface="Garamond"/>
                <a:ea typeface="Garamond"/>
                <a:cs typeface="Garamond"/>
                <a:sym typeface="Garamond"/>
              </a:rPr>
              <a:t>reading, listening, </a:t>
            </a:r>
            <a:r>
              <a:rPr lang="en-US" sz="2000">
                <a:latin typeface="Garamond"/>
                <a:ea typeface="Garamond"/>
                <a:cs typeface="Garamond"/>
                <a:sym typeface="Garamond"/>
              </a:rPr>
              <a:t>and </a:t>
            </a:r>
            <a:r>
              <a:rPr lang="en-US" sz="2000" b="1" i="1">
                <a:latin typeface="Garamond"/>
                <a:ea typeface="Garamond"/>
                <a:cs typeface="Garamond"/>
                <a:sym typeface="Garamond"/>
              </a:rPr>
              <a:t>watching </a:t>
            </a:r>
            <a:r>
              <a:rPr lang="en-US" sz="2000">
                <a:latin typeface="Garamond"/>
                <a:ea typeface="Garamond"/>
                <a:cs typeface="Garamond"/>
                <a:sym typeface="Garamond"/>
              </a:rPr>
              <a:t>have in common? What differences did you notice? </a:t>
            </a:r>
            <a:endParaRPr sz="2000">
              <a:latin typeface="Garamond"/>
              <a:ea typeface="Garamond"/>
              <a:cs typeface="Garamond"/>
              <a:sym typeface="Garamond"/>
            </a:endParaRPr>
          </a:p>
          <a:p>
            <a:pPr marL="0" lvl="0" indent="0" algn="l" rtl="0">
              <a:spcBef>
                <a:spcPts val="0"/>
              </a:spcBef>
              <a:spcAft>
                <a:spcPts val="0"/>
              </a:spcAft>
              <a:buNone/>
            </a:pPr>
            <a:r>
              <a:rPr lang="en-US" sz="2000">
                <a:latin typeface="Garamond"/>
                <a:ea typeface="Garamond"/>
                <a:cs typeface="Garamond"/>
                <a:sym typeface="Garamond"/>
              </a:rPr>
              <a:t>What generalizations can you make about the </a:t>
            </a:r>
            <a:r>
              <a:rPr lang="en-US" sz="2000" b="1" i="1">
                <a:latin typeface="Garamond"/>
                <a:ea typeface="Garamond"/>
                <a:cs typeface="Garamond"/>
                <a:sym typeface="Garamond"/>
              </a:rPr>
              <a:t>role of the senses</a:t>
            </a:r>
            <a:r>
              <a:rPr lang="en-US" sz="2000">
                <a:latin typeface="Garamond"/>
                <a:ea typeface="Garamond"/>
                <a:cs typeface="Garamond"/>
                <a:sym typeface="Garamond"/>
              </a:rPr>
              <a:t> in our experience of media (and the world around us)?</a:t>
            </a:r>
            <a:endParaRPr sz="2000">
              <a:solidFill>
                <a:schemeClr val="dk1"/>
              </a:solidFill>
              <a:latin typeface="Garamond"/>
              <a:ea typeface="Garamond"/>
              <a:cs typeface="Garamond"/>
              <a:sym typeface="Garamond"/>
            </a:endParaRPr>
          </a:p>
        </p:txBody>
      </p:sp>
      <p:sp>
        <p:nvSpPr>
          <p:cNvPr id="241" name="Google Shape;241;g255faf49b6a_0_14"/>
          <p:cNvSpPr txBox="1">
            <a:spLocks noGrp="1"/>
          </p:cNvSpPr>
          <p:nvPr>
            <p:ph type="title"/>
          </p:nvPr>
        </p:nvSpPr>
        <p:spPr>
          <a:xfrm>
            <a:off x="909975" y="4392675"/>
            <a:ext cx="3932100" cy="8583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latin typeface="Garamond"/>
                <a:ea typeface="Garamond"/>
                <a:cs typeface="Garamond"/>
                <a:sym typeface="Garamond"/>
              </a:rPr>
              <a:t>REFLECT</a:t>
            </a:r>
            <a:endParaRPr>
              <a:latin typeface="Garamond"/>
              <a:ea typeface="Garamond"/>
              <a:cs typeface="Garamond"/>
              <a:sym typeface="Garamon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g11654ad82de_0_98"/>
          <p:cNvSpPr txBox="1">
            <a:spLocks noGrp="1"/>
          </p:cNvSpPr>
          <p:nvPr>
            <p:ph type="title"/>
          </p:nvPr>
        </p:nvSpPr>
        <p:spPr>
          <a:xfrm>
            <a:off x="1562100" y="2731179"/>
            <a:ext cx="10064700" cy="10074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latin typeface="Garamond"/>
                <a:ea typeface="Garamond"/>
                <a:cs typeface="Garamond"/>
                <a:sym typeface="Garamond"/>
              </a:rPr>
              <a:t>“You are what you eat!”</a:t>
            </a:r>
            <a:endParaRPr>
              <a:latin typeface="Garamond"/>
              <a:ea typeface="Garamond"/>
              <a:cs typeface="Garamond"/>
              <a:sym typeface="Garamond"/>
            </a:endParaRPr>
          </a:p>
        </p:txBody>
      </p:sp>
      <p:sp>
        <p:nvSpPr>
          <p:cNvPr id="248" name="Google Shape;248;g11654ad82de_0_98"/>
          <p:cNvSpPr txBox="1">
            <a:spLocks noGrp="1"/>
          </p:cNvSpPr>
          <p:nvPr>
            <p:ph type="body" idx="1"/>
          </p:nvPr>
        </p:nvSpPr>
        <p:spPr>
          <a:xfrm>
            <a:off x="1562100" y="3776762"/>
            <a:ext cx="10064700" cy="587400"/>
          </a:xfrm>
          <a:prstGeom prst="rect">
            <a:avLst/>
          </a:prstGeom>
        </p:spPr>
        <p:txBody>
          <a:bodyPr spcFirstLastPara="1" wrap="square" lIns="91425" tIns="45700" rIns="91425" bIns="45700" anchor="t" anchorCtr="0">
            <a:normAutofit lnSpcReduction="10000"/>
          </a:bodyPr>
          <a:lstStyle/>
          <a:p>
            <a:pPr marL="0" lvl="0" indent="0" algn="l" rtl="0">
              <a:spcBef>
                <a:spcPts val="1000"/>
              </a:spcBef>
              <a:spcAft>
                <a:spcPts val="0"/>
              </a:spcAft>
              <a:buNone/>
            </a:pPr>
            <a:r>
              <a:rPr lang="en-US">
                <a:latin typeface="Garamond"/>
                <a:ea typeface="Garamond"/>
                <a:cs typeface="Garamond"/>
                <a:sym typeface="Garamond"/>
              </a:rPr>
              <a:t>What do people mean by this? Do you agree with this statement? </a:t>
            </a:r>
            <a:endParaRPr>
              <a:latin typeface="Garamond"/>
              <a:ea typeface="Garamond"/>
              <a:cs typeface="Garamond"/>
              <a:sym typeface="Garamon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g11654ad82de_0_104"/>
          <p:cNvSpPr txBox="1">
            <a:spLocks noGrp="1"/>
          </p:cNvSpPr>
          <p:nvPr>
            <p:ph type="title"/>
          </p:nvPr>
        </p:nvSpPr>
        <p:spPr>
          <a:xfrm>
            <a:off x="67575" y="457200"/>
            <a:ext cx="5016900" cy="16002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sz="3500">
                <a:latin typeface="Garamond"/>
                <a:ea typeface="Garamond"/>
                <a:cs typeface="Garamond"/>
                <a:sym typeface="Garamond"/>
              </a:rPr>
              <a:t>“You are what you eat!”</a:t>
            </a:r>
            <a:endParaRPr sz="3500">
              <a:latin typeface="Garamond"/>
              <a:ea typeface="Garamond"/>
              <a:cs typeface="Garamond"/>
              <a:sym typeface="Garamond"/>
            </a:endParaRPr>
          </a:p>
        </p:txBody>
      </p:sp>
      <p:sp>
        <p:nvSpPr>
          <p:cNvPr id="255" name="Google Shape;255;g11654ad82de_0_104"/>
          <p:cNvSpPr txBox="1">
            <a:spLocks noGrp="1"/>
          </p:cNvSpPr>
          <p:nvPr>
            <p:ph type="body" idx="1"/>
          </p:nvPr>
        </p:nvSpPr>
        <p:spPr>
          <a:xfrm>
            <a:off x="609975" y="2432400"/>
            <a:ext cx="3932100" cy="29298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sz="2500">
                <a:solidFill>
                  <a:srgbClr val="000000"/>
                </a:solidFill>
                <a:latin typeface="Garamond"/>
                <a:ea typeface="Garamond"/>
                <a:cs typeface="Garamond"/>
                <a:sym typeface="Garamond"/>
              </a:rPr>
              <a:t>We know that what we consume can impact our energy level, ability to focus, risk of health complications, and even our relationships.</a:t>
            </a:r>
            <a:endParaRPr sz="2500">
              <a:solidFill>
                <a:srgbClr val="000000"/>
              </a:solidFill>
              <a:latin typeface="Garamond"/>
              <a:ea typeface="Garamond"/>
              <a:cs typeface="Garamond"/>
              <a:sym typeface="Garamond"/>
            </a:endParaRPr>
          </a:p>
          <a:p>
            <a:pPr marL="0" lvl="0" indent="0" algn="l" rtl="0">
              <a:spcBef>
                <a:spcPts val="1000"/>
              </a:spcBef>
              <a:spcAft>
                <a:spcPts val="0"/>
              </a:spcAft>
              <a:buNone/>
            </a:pPr>
            <a:endParaRPr sz="2000">
              <a:solidFill>
                <a:srgbClr val="000000"/>
              </a:solidFill>
            </a:endParaRPr>
          </a:p>
        </p:txBody>
      </p:sp>
      <p:pic>
        <p:nvPicPr>
          <p:cNvPr id="256" name="Google Shape;256;g11654ad82de_0_104" descr="Victor has a cheeseburger for every meal, which is seriously harming his health and his marriage.&#10;Subscribe to TLC UK for more great clips: https://www.youtube.com/channel/UC2vlpX8sNDBmPcY_1_QSGJg?sub_confirmation=1&#10;&#10;Like TLC UK on Facebook: https://www.facebook.com/uktlc/&#10;&#10;Follow TLC UK on Twitter: https://twitter.com/tlc_uk?lang=en&#10;&#10;Visit our website: http://www.uk.tlc.com/" title="Man Severely Addicted To Cheeseburgers Puts His Life In Danger | Freaky Eaters">
            <a:hlinkClick r:id="rId3"/>
          </p:cNvPr>
          <p:cNvPicPr preferRelativeResize="0"/>
          <p:nvPr/>
        </p:nvPicPr>
        <p:blipFill>
          <a:blip r:embed="rId4">
            <a:alphaModFix/>
          </a:blip>
          <a:stretch>
            <a:fillRect/>
          </a:stretch>
        </p:blipFill>
        <p:spPr>
          <a:xfrm>
            <a:off x="5184250" y="748750"/>
            <a:ext cx="6578800" cy="4934100"/>
          </a:xfrm>
          <a:prstGeom prst="rect">
            <a:avLst/>
          </a:prstGeom>
          <a:noFill/>
          <a:ln>
            <a:noFill/>
          </a:ln>
          <a:effectLst>
            <a:outerShdw blurRad="57150" dist="19050" dir="5400000" algn="bl" rotWithShape="0">
              <a:srgbClr val="000000">
                <a:alpha val="5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6"/>
                                        </p:tgtEl>
                                        <p:attrNameLst>
                                          <p:attrName>style.visibility</p:attrName>
                                        </p:attrNameLst>
                                      </p:cBhvr>
                                      <p:to>
                                        <p:strVal val="visible"/>
                                      </p:to>
                                    </p:set>
                                    <p:animEffect transition="in" filter="fade">
                                      <p:cBhvr>
                                        <p:cTn id="7" dur="1000"/>
                                        <p:tgtEl>
                                          <p:spTgt spid="25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6"/>
                                        </p:tgtEl>
                                        <p:attrNameLst>
                                          <p:attrName>style.visibility</p:attrName>
                                        </p:attrNameLst>
                                      </p:cBhvr>
                                      <p:to>
                                        <p:strVal val="visible"/>
                                      </p:to>
                                    </p:set>
                                    <p:animEffect transition="in" filter="fade">
                                      <p:cBhvr>
                                        <p:cTn id="12" dur="1000"/>
                                        <p:tgtEl>
                                          <p:spTgt spid="2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g124568b494c_0_2"/>
          <p:cNvSpPr txBox="1">
            <a:spLocks noGrp="1"/>
          </p:cNvSpPr>
          <p:nvPr>
            <p:ph type="title"/>
          </p:nvPr>
        </p:nvSpPr>
        <p:spPr>
          <a:xfrm>
            <a:off x="569475" y="844950"/>
            <a:ext cx="5052600" cy="1600200"/>
          </a:xfrm>
          <a:prstGeom prst="rect">
            <a:avLst/>
          </a:prstGeom>
        </p:spPr>
        <p:txBody>
          <a:bodyPr spcFirstLastPara="1" wrap="square" lIns="91425" tIns="45700" rIns="91425" bIns="45700" anchor="b" anchorCtr="0">
            <a:normAutofit fontScale="90000"/>
          </a:bodyPr>
          <a:lstStyle/>
          <a:p>
            <a:pPr marL="0" lvl="0" indent="0" algn="ctr" rtl="0">
              <a:spcBef>
                <a:spcPts val="0"/>
              </a:spcBef>
              <a:spcAft>
                <a:spcPts val="0"/>
              </a:spcAft>
              <a:buNone/>
            </a:pPr>
            <a:r>
              <a:rPr lang="en-US" sz="6000">
                <a:solidFill>
                  <a:schemeClr val="dk1"/>
                </a:solidFill>
                <a:latin typeface="Garamond"/>
                <a:ea typeface="Garamond"/>
                <a:cs typeface="Garamond"/>
                <a:sym typeface="Garamond"/>
              </a:rPr>
              <a:t>“You are what you consume!”</a:t>
            </a:r>
            <a:endParaRPr sz="3500">
              <a:latin typeface="Garamond"/>
              <a:ea typeface="Garamond"/>
              <a:cs typeface="Garamond"/>
              <a:sym typeface="Garamond"/>
            </a:endParaRPr>
          </a:p>
        </p:txBody>
      </p:sp>
      <p:sp>
        <p:nvSpPr>
          <p:cNvPr id="263" name="Google Shape;263;g124568b494c_0_2"/>
          <p:cNvSpPr txBox="1">
            <a:spLocks noGrp="1"/>
          </p:cNvSpPr>
          <p:nvPr>
            <p:ph type="body" idx="1"/>
          </p:nvPr>
        </p:nvSpPr>
        <p:spPr>
          <a:xfrm>
            <a:off x="872400" y="2789175"/>
            <a:ext cx="4542000" cy="29298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sz="3700" i="1">
                <a:solidFill>
                  <a:srgbClr val="000000"/>
                </a:solidFill>
                <a:latin typeface="Garamond"/>
                <a:ea typeface="Garamond"/>
                <a:cs typeface="Garamond"/>
                <a:sym typeface="Garamond"/>
              </a:rPr>
              <a:t>We are impacted by more than what we eat.</a:t>
            </a:r>
            <a:endParaRPr sz="3700" i="1">
              <a:solidFill>
                <a:srgbClr val="000000"/>
              </a:solidFill>
              <a:latin typeface="Garamond"/>
              <a:ea typeface="Garamond"/>
              <a:cs typeface="Garamond"/>
              <a:sym typeface="Garamond"/>
            </a:endParaRPr>
          </a:p>
          <a:p>
            <a:pPr marL="0" lvl="0" indent="0" algn="l" rtl="0">
              <a:spcBef>
                <a:spcPts val="1000"/>
              </a:spcBef>
              <a:spcAft>
                <a:spcPts val="0"/>
              </a:spcAft>
              <a:buNone/>
            </a:pPr>
            <a:endParaRPr sz="2500">
              <a:solidFill>
                <a:srgbClr val="000000"/>
              </a:solidFill>
            </a:endParaRPr>
          </a:p>
          <a:p>
            <a:pPr marL="0" lvl="0" indent="0" algn="l" rtl="0">
              <a:spcBef>
                <a:spcPts val="1000"/>
              </a:spcBef>
              <a:spcAft>
                <a:spcPts val="0"/>
              </a:spcAft>
              <a:buNone/>
            </a:pPr>
            <a:endParaRPr sz="2000">
              <a:solidFill>
                <a:srgbClr val="000000"/>
              </a:solidFill>
            </a:endParaRPr>
          </a:p>
        </p:txBody>
      </p:sp>
      <p:pic>
        <p:nvPicPr>
          <p:cNvPr id="264" name="Google Shape;264;g124568b494c_0_2"/>
          <p:cNvPicPr preferRelativeResize="0"/>
          <p:nvPr/>
        </p:nvPicPr>
        <p:blipFill>
          <a:blip r:embed="rId3">
            <a:alphaModFix/>
          </a:blip>
          <a:stretch>
            <a:fillRect/>
          </a:stretch>
        </p:blipFill>
        <p:spPr>
          <a:xfrm>
            <a:off x="5862400" y="387750"/>
            <a:ext cx="5666125" cy="57430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pic>
        <p:nvPicPr>
          <p:cNvPr id="270" name="Google Shape;270;g11654ad82de_1_6"/>
          <p:cNvPicPr preferRelativeResize="0"/>
          <p:nvPr/>
        </p:nvPicPr>
        <p:blipFill rotWithShape="1">
          <a:blip r:embed="rId3">
            <a:alphaModFix/>
          </a:blip>
          <a:srcRect l="26900" t="20391" b="1690"/>
          <a:stretch/>
        </p:blipFill>
        <p:spPr>
          <a:xfrm>
            <a:off x="1391300" y="1386025"/>
            <a:ext cx="9755976" cy="4894924"/>
          </a:xfrm>
          <a:prstGeom prst="rect">
            <a:avLst/>
          </a:prstGeom>
          <a:noFill/>
          <a:ln>
            <a:noFill/>
          </a:ln>
        </p:spPr>
      </p:pic>
      <p:sp>
        <p:nvSpPr>
          <p:cNvPr id="271" name="Google Shape;271;g11654ad82de_1_6"/>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latin typeface="Garamond"/>
                <a:ea typeface="Garamond"/>
                <a:cs typeface="Garamond"/>
                <a:sym typeface="Garamond"/>
              </a:rPr>
              <a:t>SMELL</a:t>
            </a:r>
            <a:endParaRPr>
              <a:latin typeface="Garamond"/>
              <a:ea typeface="Garamond"/>
              <a:cs typeface="Garamond"/>
              <a:sym typeface="Garamon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pic>
        <p:nvPicPr>
          <p:cNvPr id="277" name="Google Shape;277;g11654ad82de_1_52"/>
          <p:cNvPicPr preferRelativeResize="0"/>
          <p:nvPr/>
        </p:nvPicPr>
        <p:blipFill rotWithShape="1">
          <a:blip r:embed="rId3">
            <a:alphaModFix/>
          </a:blip>
          <a:srcRect r="4680" b="21451"/>
          <a:stretch/>
        </p:blipFill>
        <p:spPr>
          <a:xfrm>
            <a:off x="538275" y="1638800"/>
            <a:ext cx="11476372" cy="4548201"/>
          </a:xfrm>
          <a:prstGeom prst="rect">
            <a:avLst/>
          </a:prstGeom>
          <a:noFill/>
          <a:ln>
            <a:noFill/>
          </a:ln>
        </p:spPr>
      </p:pic>
      <p:sp>
        <p:nvSpPr>
          <p:cNvPr id="278" name="Google Shape;278;g11654ad82de_1_52"/>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latin typeface="Garamond"/>
                <a:ea typeface="Garamond"/>
                <a:cs typeface="Garamond"/>
                <a:sym typeface="Garamond"/>
              </a:rPr>
              <a:t>TOUCH</a:t>
            </a:r>
            <a:endParaRPr>
              <a:latin typeface="Garamond"/>
              <a:ea typeface="Garamond"/>
              <a:cs typeface="Garamond"/>
              <a:sym typeface="Garamon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g255faf49b6a_0_27"/>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latin typeface="Garamond"/>
                <a:ea typeface="Garamond"/>
                <a:cs typeface="Garamond"/>
                <a:sym typeface="Garamond"/>
              </a:rPr>
              <a:t>TOUCH</a:t>
            </a:r>
            <a:endParaRPr>
              <a:latin typeface="Garamond"/>
              <a:ea typeface="Garamond"/>
              <a:cs typeface="Garamond"/>
              <a:sym typeface="Garamond"/>
            </a:endParaRPr>
          </a:p>
        </p:txBody>
      </p:sp>
      <p:sp>
        <p:nvSpPr>
          <p:cNvPr id="286" name="Google Shape;286;g255faf49b6a_0_27"/>
          <p:cNvSpPr txBox="1">
            <a:spLocks noGrp="1"/>
          </p:cNvSpPr>
          <p:nvPr>
            <p:ph type="body" idx="4294967295"/>
          </p:nvPr>
        </p:nvSpPr>
        <p:spPr>
          <a:xfrm>
            <a:off x="839800" y="2200275"/>
            <a:ext cx="5658000" cy="4410300"/>
          </a:xfrm>
          <a:prstGeom prst="rect">
            <a:avLst/>
          </a:prstGeom>
        </p:spPr>
        <p:txBody>
          <a:bodyPr spcFirstLastPara="1" wrap="square" lIns="91425" tIns="45700" rIns="91425" bIns="45700" anchor="t" anchorCtr="0">
            <a:normAutofit fontScale="85000" lnSpcReduction="10000"/>
          </a:bodyPr>
          <a:lstStyle/>
          <a:p>
            <a:pPr marL="457200" lvl="0" indent="-379730" algn="l" rtl="0">
              <a:lnSpc>
                <a:spcPct val="100000"/>
              </a:lnSpc>
              <a:spcBef>
                <a:spcPts val="1000"/>
              </a:spcBef>
              <a:spcAft>
                <a:spcPts val="0"/>
              </a:spcAft>
              <a:buClrTx/>
              <a:buSzPct val="100000"/>
              <a:buFont typeface="Garamond"/>
              <a:buChar char="•"/>
            </a:pPr>
            <a:r>
              <a:rPr lang="en-US" dirty="0">
                <a:solidFill>
                  <a:schemeClr val="bg2"/>
                </a:solidFill>
                <a:latin typeface="Garamond"/>
                <a:ea typeface="Garamond"/>
                <a:cs typeface="Garamond"/>
                <a:sym typeface="Garamond"/>
              </a:rPr>
              <a:t>Better able to absorb and digest nutrients</a:t>
            </a:r>
            <a:endParaRPr dirty="0">
              <a:solidFill>
                <a:schemeClr val="bg2"/>
              </a:solidFill>
              <a:latin typeface="Garamond"/>
              <a:ea typeface="Garamond"/>
              <a:cs typeface="Garamond"/>
              <a:sym typeface="Garamond"/>
            </a:endParaRPr>
          </a:p>
          <a:p>
            <a:pPr marL="457200" lvl="0" indent="-379730" algn="l" rtl="0">
              <a:lnSpc>
                <a:spcPct val="100000"/>
              </a:lnSpc>
              <a:spcBef>
                <a:spcPts val="0"/>
              </a:spcBef>
              <a:spcAft>
                <a:spcPts val="0"/>
              </a:spcAft>
              <a:buClrTx/>
              <a:buSzPct val="100000"/>
              <a:buFont typeface="Garamond"/>
              <a:buChar char="•"/>
            </a:pPr>
            <a:r>
              <a:rPr lang="en-US" dirty="0">
                <a:solidFill>
                  <a:schemeClr val="bg2"/>
                </a:solidFill>
                <a:latin typeface="Garamond"/>
                <a:ea typeface="Garamond"/>
                <a:cs typeface="Garamond"/>
                <a:sym typeface="Garamond"/>
              </a:rPr>
              <a:t>Better body temperature maintenance</a:t>
            </a:r>
            <a:endParaRPr dirty="0">
              <a:solidFill>
                <a:schemeClr val="bg2"/>
              </a:solidFill>
              <a:latin typeface="Garamond"/>
              <a:ea typeface="Garamond"/>
              <a:cs typeface="Garamond"/>
              <a:sym typeface="Garamond"/>
            </a:endParaRPr>
          </a:p>
          <a:p>
            <a:pPr marL="457200" lvl="0" indent="-379730" algn="l" rtl="0">
              <a:lnSpc>
                <a:spcPct val="100000"/>
              </a:lnSpc>
              <a:spcBef>
                <a:spcPts val="0"/>
              </a:spcBef>
              <a:spcAft>
                <a:spcPts val="0"/>
              </a:spcAft>
              <a:buClrTx/>
              <a:buSzPct val="100000"/>
              <a:buFont typeface="Garamond"/>
              <a:buChar char="•"/>
            </a:pPr>
            <a:r>
              <a:rPr lang="en-US" dirty="0">
                <a:solidFill>
                  <a:schemeClr val="bg2"/>
                </a:solidFill>
                <a:latin typeface="Garamond"/>
                <a:ea typeface="Garamond"/>
                <a:cs typeface="Garamond"/>
                <a:sym typeface="Garamond"/>
              </a:rPr>
              <a:t>Cries less often</a:t>
            </a:r>
            <a:endParaRPr dirty="0">
              <a:solidFill>
                <a:schemeClr val="bg2"/>
              </a:solidFill>
              <a:latin typeface="Garamond"/>
              <a:ea typeface="Garamond"/>
              <a:cs typeface="Garamond"/>
              <a:sym typeface="Garamond"/>
            </a:endParaRPr>
          </a:p>
          <a:p>
            <a:pPr marL="457200" lvl="0" indent="-379730" algn="l" rtl="0">
              <a:lnSpc>
                <a:spcPct val="100000"/>
              </a:lnSpc>
              <a:spcBef>
                <a:spcPts val="0"/>
              </a:spcBef>
              <a:spcAft>
                <a:spcPts val="0"/>
              </a:spcAft>
              <a:buClrTx/>
              <a:buSzPct val="100000"/>
              <a:buFont typeface="Garamond"/>
              <a:buChar char="•"/>
            </a:pPr>
            <a:r>
              <a:rPr lang="en-US" dirty="0">
                <a:solidFill>
                  <a:schemeClr val="bg2"/>
                </a:solidFill>
                <a:latin typeface="Garamond"/>
                <a:ea typeface="Garamond"/>
                <a:cs typeface="Garamond"/>
                <a:sym typeface="Garamond"/>
              </a:rPr>
              <a:t>Demonstrate improved weight gain</a:t>
            </a:r>
            <a:endParaRPr dirty="0">
              <a:solidFill>
                <a:schemeClr val="bg2"/>
              </a:solidFill>
              <a:latin typeface="Garamond"/>
              <a:ea typeface="Garamond"/>
              <a:cs typeface="Garamond"/>
              <a:sym typeface="Garamond"/>
            </a:endParaRPr>
          </a:p>
          <a:p>
            <a:pPr marL="457200" lvl="0" indent="-379730" algn="l" rtl="0">
              <a:lnSpc>
                <a:spcPct val="100000"/>
              </a:lnSpc>
              <a:spcBef>
                <a:spcPts val="0"/>
              </a:spcBef>
              <a:spcAft>
                <a:spcPts val="0"/>
              </a:spcAft>
              <a:buClrTx/>
              <a:buSzPct val="100000"/>
              <a:buFont typeface="Garamond"/>
              <a:buChar char="•"/>
            </a:pPr>
            <a:r>
              <a:rPr lang="en-US" dirty="0">
                <a:solidFill>
                  <a:schemeClr val="bg2"/>
                </a:solidFill>
                <a:latin typeface="Garamond"/>
                <a:ea typeface="Garamond"/>
                <a:cs typeface="Garamond"/>
                <a:sym typeface="Garamond"/>
              </a:rPr>
              <a:t>Experience more stable heartbeat and breathing</a:t>
            </a:r>
            <a:endParaRPr dirty="0">
              <a:solidFill>
                <a:schemeClr val="bg2"/>
              </a:solidFill>
              <a:latin typeface="Garamond"/>
              <a:ea typeface="Garamond"/>
              <a:cs typeface="Garamond"/>
              <a:sym typeface="Garamond"/>
            </a:endParaRPr>
          </a:p>
          <a:p>
            <a:pPr marL="457200" lvl="0" indent="-379730" algn="l" rtl="0">
              <a:lnSpc>
                <a:spcPct val="100000"/>
              </a:lnSpc>
              <a:spcBef>
                <a:spcPts val="0"/>
              </a:spcBef>
              <a:spcAft>
                <a:spcPts val="0"/>
              </a:spcAft>
              <a:buClrTx/>
              <a:buSzPct val="100000"/>
              <a:buFont typeface="Garamond"/>
              <a:buChar char="•"/>
            </a:pPr>
            <a:r>
              <a:rPr lang="en-US" dirty="0">
                <a:solidFill>
                  <a:schemeClr val="bg2"/>
                </a:solidFill>
                <a:latin typeface="Garamond"/>
                <a:ea typeface="Garamond"/>
                <a:cs typeface="Garamond"/>
                <a:sym typeface="Garamond"/>
              </a:rPr>
              <a:t>Higher blood oxygen levels</a:t>
            </a:r>
            <a:endParaRPr dirty="0">
              <a:solidFill>
                <a:schemeClr val="bg2"/>
              </a:solidFill>
              <a:latin typeface="Garamond"/>
              <a:ea typeface="Garamond"/>
              <a:cs typeface="Garamond"/>
              <a:sym typeface="Garamond"/>
            </a:endParaRPr>
          </a:p>
          <a:p>
            <a:pPr marL="457200" lvl="0" indent="-379730" algn="l" rtl="0">
              <a:lnSpc>
                <a:spcPct val="100000"/>
              </a:lnSpc>
              <a:spcBef>
                <a:spcPts val="0"/>
              </a:spcBef>
              <a:spcAft>
                <a:spcPts val="0"/>
              </a:spcAft>
              <a:buClrTx/>
              <a:buSzPct val="100000"/>
              <a:buFont typeface="Garamond"/>
              <a:buChar char="•"/>
            </a:pPr>
            <a:r>
              <a:rPr lang="en-US" dirty="0">
                <a:solidFill>
                  <a:schemeClr val="bg2"/>
                </a:solidFill>
                <a:latin typeface="Garamond"/>
                <a:ea typeface="Garamond"/>
                <a:cs typeface="Garamond"/>
                <a:sym typeface="Garamond"/>
              </a:rPr>
              <a:t>Improved brain development and parental attachment</a:t>
            </a:r>
            <a:endParaRPr dirty="0">
              <a:solidFill>
                <a:schemeClr val="bg2"/>
              </a:solidFill>
              <a:latin typeface="Garamond"/>
              <a:ea typeface="Garamond"/>
              <a:cs typeface="Garamond"/>
              <a:sym typeface="Garamond"/>
            </a:endParaRPr>
          </a:p>
          <a:p>
            <a:pPr marL="457200" lvl="0" indent="-379730" algn="l" rtl="0">
              <a:lnSpc>
                <a:spcPct val="100000"/>
              </a:lnSpc>
              <a:spcBef>
                <a:spcPts val="0"/>
              </a:spcBef>
              <a:spcAft>
                <a:spcPts val="0"/>
              </a:spcAft>
              <a:buClrTx/>
              <a:buSzPct val="100000"/>
              <a:buFont typeface="Garamond"/>
              <a:buChar char="•"/>
            </a:pPr>
            <a:r>
              <a:rPr lang="en-US" dirty="0">
                <a:solidFill>
                  <a:schemeClr val="bg2"/>
                </a:solidFill>
                <a:latin typeface="Garamond"/>
                <a:ea typeface="Garamond"/>
                <a:cs typeface="Garamond"/>
                <a:sym typeface="Garamond"/>
              </a:rPr>
              <a:t>Stronger immune system</a:t>
            </a:r>
            <a:endParaRPr dirty="0">
              <a:solidFill>
                <a:schemeClr val="bg2"/>
              </a:solidFill>
              <a:latin typeface="Garamond"/>
              <a:ea typeface="Garamond"/>
              <a:cs typeface="Garamond"/>
              <a:sym typeface="Garamond"/>
            </a:endParaRPr>
          </a:p>
          <a:p>
            <a:pPr marL="457200" lvl="0" indent="-379730" algn="l" rtl="0">
              <a:lnSpc>
                <a:spcPct val="100000"/>
              </a:lnSpc>
              <a:spcBef>
                <a:spcPts val="0"/>
              </a:spcBef>
              <a:spcAft>
                <a:spcPts val="0"/>
              </a:spcAft>
              <a:buClrTx/>
              <a:buSzPct val="100000"/>
              <a:buFont typeface="Garamond"/>
              <a:buChar char="•"/>
            </a:pPr>
            <a:r>
              <a:rPr lang="en-US" dirty="0">
                <a:solidFill>
                  <a:schemeClr val="bg2"/>
                </a:solidFill>
                <a:latin typeface="Garamond"/>
                <a:ea typeface="Garamond"/>
                <a:cs typeface="Garamond"/>
                <a:sym typeface="Garamond"/>
              </a:rPr>
              <a:t>Spend increased time in the very important deep sleep and quiet alert states</a:t>
            </a:r>
            <a:endParaRPr dirty="0">
              <a:solidFill>
                <a:schemeClr val="bg2"/>
              </a:solidFill>
            </a:endParaRPr>
          </a:p>
        </p:txBody>
      </p:sp>
      <p:sp>
        <p:nvSpPr>
          <p:cNvPr id="287" name="Google Shape;287;g255faf49b6a_0_27"/>
          <p:cNvSpPr txBox="1">
            <a:spLocks noGrp="1"/>
          </p:cNvSpPr>
          <p:nvPr>
            <p:ph type="body" idx="4294967295"/>
          </p:nvPr>
        </p:nvSpPr>
        <p:spPr>
          <a:xfrm>
            <a:off x="6553200" y="1604963"/>
            <a:ext cx="5183100" cy="8238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sz="3400" dirty="0">
                <a:solidFill>
                  <a:srgbClr val="000000"/>
                </a:solidFill>
                <a:latin typeface="Garamond"/>
                <a:ea typeface="Garamond"/>
                <a:cs typeface="Garamond"/>
                <a:sym typeface="Garamond"/>
              </a:rPr>
              <a:t>For Mother</a:t>
            </a:r>
            <a:endParaRPr sz="3400" dirty="0">
              <a:solidFill>
                <a:srgbClr val="000000"/>
              </a:solidFill>
              <a:latin typeface="Garamond"/>
              <a:ea typeface="Garamond"/>
              <a:cs typeface="Garamond"/>
              <a:sym typeface="Garamond"/>
            </a:endParaRPr>
          </a:p>
        </p:txBody>
      </p:sp>
      <p:sp>
        <p:nvSpPr>
          <p:cNvPr id="288" name="Google Shape;288;g255faf49b6a_0_27"/>
          <p:cNvSpPr txBox="1">
            <a:spLocks noGrp="1"/>
          </p:cNvSpPr>
          <p:nvPr>
            <p:ph type="body" idx="4294967295"/>
          </p:nvPr>
        </p:nvSpPr>
        <p:spPr>
          <a:xfrm>
            <a:off x="6781800" y="2200275"/>
            <a:ext cx="5183100" cy="3892200"/>
          </a:xfrm>
          <a:prstGeom prst="rect">
            <a:avLst/>
          </a:prstGeom>
        </p:spPr>
        <p:txBody>
          <a:bodyPr spcFirstLastPara="1" wrap="square" lIns="91425" tIns="45700" rIns="91425" bIns="45700" anchor="t" anchorCtr="0">
            <a:normAutofit/>
          </a:bodyPr>
          <a:lstStyle/>
          <a:p>
            <a:pPr marL="457200" lvl="0" indent="-377825" algn="l" rtl="0">
              <a:spcBef>
                <a:spcPts val="1000"/>
              </a:spcBef>
              <a:spcAft>
                <a:spcPts val="0"/>
              </a:spcAft>
              <a:buClrTx/>
              <a:buSzPts val="2350"/>
              <a:buFont typeface="Garamond"/>
              <a:buChar char="•"/>
            </a:pPr>
            <a:r>
              <a:rPr lang="en-US" sz="2350" dirty="0">
                <a:solidFill>
                  <a:schemeClr val="bg2"/>
                </a:solidFill>
                <a:latin typeface="Garamond"/>
                <a:ea typeface="Garamond"/>
                <a:cs typeface="Garamond"/>
                <a:sym typeface="Garamond"/>
              </a:rPr>
              <a:t>Experience more positive breastfeeding</a:t>
            </a:r>
            <a:endParaRPr sz="2350" dirty="0">
              <a:solidFill>
                <a:schemeClr val="bg2"/>
              </a:solidFill>
              <a:latin typeface="Garamond"/>
              <a:ea typeface="Garamond"/>
              <a:cs typeface="Garamond"/>
              <a:sym typeface="Garamond"/>
            </a:endParaRPr>
          </a:p>
          <a:p>
            <a:pPr marL="457200" lvl="0" indent="-377825" algn="l" rtl="0">
              <a:spcBef>
                <a:spcPts val="0"/>
              </a:spcBef>
              <a:spcAft>
                <a:spcPts val="0"/>
              </a:spcAft>
              <a:buClrTx/>
              <a:buSzPts val="2350"/>
              <a:buFont typeface="Garamond"/>
              <a:buChar char="•"/>
            </a:pPr>
            <a:r>
              <a:rPr lang="en-US" sz="2350" dirty="0">
                <a:solidFill>
                  <a:schemeClr val="bg2"/>
                </a:solidFill>
                <a:latin typeface="Garamond"/>
                <a:ea typeface="Garamond"/>
                <a:cs typeface="Garamond"/>
                <a:sym typeface="Garamond"/>
              </a:rPr>
              <a:t>Improved breast milk production</a:t>
            </a:r>
            <a:endParaRPr sz="2350" dirty="0">
              <a:solidFill>
                <a:schemeClr val="bg2"/>
              </a:solidFill>
              <a:latin typeface="Garamond"/>
              <a:ea typeface="Garamond"/>
              <a:cs typeface="Garamond"/>
              <a:sym typeface="Garamond"/>
            </a:endParaRPr>
          </a:p>
          <a:p>
            <a:pPr marL="457200" lvl="0" indent="-377825" algn="l" rtl="0">
              <a:spcBef>
                <a:spcPts val="0"/>
              </a:spcBef>
              <a:spcAft>
                <a:spcPts val="0"/>
              </a:spcAft>
              <a:buClrTx/>
              <a:buSzPts val="2350"/>
              <a:buFont typeface="Garamond"/>
              <a:buChar char="•"/>
            </a:pPr>
            <a:r>
              <a:rPr lang="en-US" sz="2350" dirty="0">
                <a:solidFill>
                  <a:schemeClr val="bg2"/>
                </a:solidFill>
                <a:latin typeface="Garamond"/>
                <a:ea typeface="Garamond"/>
                <a:cs typeface="Garamond"/>
                <a:sym typeface="Garamond"/>
              </a:rPr>
              <a:t>Likely to have reduced postpartum bleeding and lower risk of postpartum depression</a:t>
            </a:r>
            <a:endParaRPr sz="2350" dirty="0">
              <a:solidFill>
                <a:schemeClr val="bg2"/>
              </a:solidFill>
              <a:latin typeface="Garamond"/>
              <a:ea typeface="Garamond"/>
              <a:cs typeface="Garamond"/>
              <a:sym typeface="Garamond"/>
            </a:endParaRPr>
          </a:p>
        </p:txBody>
      </p:sp>
      <p:sp>
        <p:nvSpPr>
          <p:cNvPr id="289" name="Google Shape;289;g255faf49b6a_0_27"/>
          <p:cNvSpPr txBox="1">
            <a:spLocks noGrp="1"/>
          </p:cNvSpPr>
          <p:nvPr>
            <p:ph type="body" idx="4294967295"/>
          </p:nvPr>
        </p:nvSpPr>
        <p:spPr>
          <a:xfrm>
            <a:off x="457200" y="1604963"/>
            <a:ext cx="5183100" cy="8238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sz="3400" dirty="0">
                <a:solidFill>
                  <a:srgbClr val="000000"/>
                </a:solidFill>
                <a:latin typeface="Garamond"/>
                <a:ea typeface="Garamond"/>
                <a:cs typeface="Garamond"/>
                <a:sym typeface="Garamond"/>
              </a:rPr>
              <a:t>For Baby</a:t>
            </a:r>
            <a:endParaRPr sz="3400" dirty="0">
              <a:solidFill>
                <a:srgbClr val="000000"/>
              </a:solidFill>
              <a:latin typeface="Garamond"/>
              <a:ea typeface="Garamond"/>
              <a:cs typeface="Garamond"/>
              <a:sym typeface="Garamon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g124409babeb_0_33"/>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latin typeface="Garamond"/>
                <a:ea typeface="Garamond"/>
                <a:cs typeface="Garamond"/>
                <a:sym typeface="Garamond"/>
              </a:rPr>
              <a:t>HEARING</a:t>
            </a:r>
            <a:endParaRPr>
              <a:latin typeface="Garamond"/>
              <a:ea typeface="Garamond"/>
              <a:cs typeface="Garamond"/>
              <a:sym typeface="Garamond"/>
            </a:endParaRPr>
          </a:p>
        </p:txBody>
      </p:sp>
      <p:pic>
        <p:nvPicPr>
          <p:cNvPr id="296" name="Google Shape;296;g124409babeb_0_33"/>
          <p:cNvPicPr preferRelativeResize="0"/>
          <p:nvPr/>
        </p:nvPicPr>
        <p:blipFill rotWithShape="1">
          <a:blip r:embed="rId3">
            <a:alphaModFix/>
          </a:blip>
          <a:srcRect l="5240"/>
          <a:stretch/>
        </p:blipFill>
        <p:spPr>
          <a:xfrm>
            <a:off x="8357625" y="438500"/>
            <a:ext cx="3125700" cy="5665300"/>
          </a:xfrm>
          <a:prstGeom prst="rect">
            <a:avLst/>
          </a:prstGeom>
          <a:noFill/>
          <a:ln>
            <a:noFill/>
          </a:ln>
        </p:spPr>
      </p:pic>
      <p:pic>
        <p:nvPicPr>
          <p:cNvPr id="297" name="Google Shape;297;g124409babeb_0_33"/>
          <p:cNvPicPr preferRelativeResize="0"/>
          <p:nvPr/>
        </p:nvPicPr>
        <p:blipFill rotWithShape="1">
          <a:blip r:embed="rId4">
            <a:alphaModFix/>
          </a:blip>
          <a:srcRect l="29851" t="16874" r="19389"/>
          <a:stretch/>
        </p:blipFill>
        <p:spPr>
          <a:xfrm>
            <a:off x="1707050" y="1434200"/>
            <a:ext cx="5833825" cy="512232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pic>
        <p:nvPicPr>
          <p:cNvPr id="303" name="Google Shape;303;g11654ad82de_1_20"/>
          <p:cNvPicPr preferRelativeResize="0"/>
          <p:nvPr/>
        </p:nvPicPr>
        <p:blipFill rotWithShape="1">
          <a:blip r:embed="rId3">
            <a:alphaModFix/>
          </a:blip>
          <a:srcRect l="3737" r="23966" b="17498"/>
          <a:stretch/>
        </p:blipFill>
        <p:spPr>
          <a:xfrm>
            <a:off x="2025200" y="1532375"/>
            <a:ext cx="8330624" cy="4850650"/>
          </a:xfrm>
          <a:prstGeom prst="rect">
            <a:avLst/>
          </a:prstGeom>
          <a:noFill/>
          <a:ln>
            <a:noFill/>
          </a:ln>
        </p:spPr>
      </p:pic>
      <p:sp>
        <p:nvSpPr>
          <p:cNvPr id="304" name="Google Shape;304;g11654ad82de_1_20"/>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latin typeface="Garamond"/>
                <a:ea typeface="Garamond"/>
                <a:cs typeface="Garamond"/>
                <a:sym typeface="Garamond"/>
              </a:rPr>
              <a:t>SIGHT</a:t>
            </a:r>
            <a:endParaRPr>
              <a:latin typeface="Garamond"/>
              <a:ea typeface="Garamond"/>
              <a:cs typeface="Garamond"/>
              <a:sym typeface="Garamond"/>
            </a:endParaRPr>
          </a:p>
        </p:txBody>
      </p:sp>
      <p:sp>
        <p:nvSpPr>
          <p:cNvPr id="305" name="Google Shape;305;g11654ad82de_1_20"/>
          <p:cNvSpPr/>
          <p:nvPr/>
        </p:nvSpPr>
        <p:spPr>
          <a:xfrm>
            <a:off x="9124100" y="1498250"/>
            <a:ext cx="2229600" cy="7797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highlight>
                <a:schemeClr val="lt1"/>
              </a:highlight>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pic>
        <p:nvPicPr>
          <p:cNvPr id="311" name="Google Shape;311;g11654ad82de_1_14"/>
          <p:cNvPicPr preferRelativeResize="0"/>
          <p:nvPr/>
        </p:nvPicPr>
        <p:blipFill>
          <a:blip r:embed="rId3">
            <a:alphaModFix/>
          </a:blip>
          <a:stretch>
            <a:fillRect/>
          </a:stretch>
        </p:blipFill>
        <p:spPr>
          <a:xfrm>
            <a:off x="783775" y="126575"/>
            <a:ext cx="10624451" cy="66048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g2538dcb823d_0_0"/>
          <p:cNvSpPr txBox="1">
            <a:spLocks noGrp="1"/>
          </p:cNvSpPr>
          <p:nvPr>
            <p:ph type="title"/>
          </p:nvPr>
        </p:nvSpPr>
        <p:spPr>
          <a:xfrm>
            <a:off x="839800" y="457200"/>
            <a:ext cx="3932100" cy="8583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latin typeface="Garamond"/>
                <a:ea typeface="Garamond"/>
                <a:cs typeface="Garamond"/>
                <a:sym typeface="Garamond"/>
              </a:rPr>
              <a:t>READ</a:t>
            </a:r>
            <a:endParaRPr>
              <a:latin typeface="Garamond"/>
              <a:ea typeface="Garamond"/>
              <a:cs typeface="Garamond"/>
              <a:sym typeface="Garamond"/>
            </a:endParaRPr>
          </a:p>
        </p:txBody>
      </p:sp>
      <p:sp>
        <p:nvSpPr>
          <p:cNvPr id="117" name="Google Shape;117;g2538dcb823d_0_0"/>
          <p:cNvSpPr txBox="1">
            <a:spLocks noGrp="1"/>
          </p:cNvSpPr>
          <p:nvPr>
            <p:ph type="body" idx="1"/>
          </p:nvPr>
        </p:nvSpPr>
        <p:spPr>
          <a:xfrm>
            <a:off x="4191975" y="724350"/>
            <a:ext cx="7163400" cy="1047300"/>
          </a:xfrm>
          <a:prstGeom prst="rect">
            <a:avLst/>
          </a:prstGeom>
        </p:spPr>
        <p:txBody>
          <a:bodyPr spcFirstLastPara="1" wrap="square" lIns="91425" tIns="45700" rIns="91425" bIns="45700" anchor="t" anchorCtr="0">
            <a:normAutofit/>
          </a:bodyPr>
          <a:lstStyle/>
          <a:p>
            <a:pPr marL="0" lvl="0" indent="0" algn="l" rtl="0">
              <a:spcBef>
                <a:spcPts val="1000"/>
              </a:spcBef>
              <a:spcAft>
                <a:spcPts val="1200"/>
              </a:spcAft>
              <a:buNone/>
            </a:pPr>
            <a:r>
              <a:rPr lang="en-US" sz="2000">
                <a:solidFill>
                  <a:schemeClr val="dk2"/>
                </a:solidFill>
                <a:latin typeface="Garamond"/>
                <a:ea typeface="Garamond"/>
                <a:cs typeface="Garamond"/>
                <a:sym typeface="Garamond"/>
              </a:rPr>
              <a:t>Based on simply </a:t>
            </a:r>
            <a:r>
              <a:rPr lang="en-US" sz="2000" b="1" i="1">
                <a:solidFill>
                  <a:schemeClr val="dk2"/>
                </a:solidFill>
                <a:latin typeface="Garamond"/>
                <a:ea typeface="Garamond"/>
                <a:cs typeface="Garamond"/>
                <a:sym typeface="Garamond"/>
              </a:rPr>
              <a:t>reading</a:t>
            </a:r>
            <a:r>
              <a:rPr lang="en-US" sz="2000">
                <a:solidFill>
                  <a:schemeClr val="dk2"/>
                </a:solidFill>
                <a:latin typeface="Garamond"/>
                <a:ea typeface="Garamond"/>
                <a:cs typeface="Garamond"/>
                <a:sym typeface="Garamond"/>
              </a:rPr>
              <a:t> the song lyrics, what were your reactions and impressions?</a:t>
            </a:r>
            <a:endParaRPr sz="2000">
              <a:solidFill>
                <a:schemeClr val="dk2"/>
              </a:solidFill>
              <a:latin typeface="Garamond"/>
              <a:ea typeface="Garamond"/>
              <a:cs typeface="Garamond"/>
              <a:sym typeface="Garamond"/>
            </a:endParaRPr>
          </a:p>
        </p:txBody>
      </p:sp>
      <p:sp>
        <p:nvSpPr>
          <p:cNvPr id="118" name="Google Shape;118;g2538dcb823d_0_0"/>
          <p:cNvSpPr txBox="1">
            <a:spLocks noGrp="1"/>
          </p:cNvSpPr>
          <p:nvPr>
            <p:ph type="title"/>
          </p:nvPr>
        </p:nvSpPr>
        <p:spPr>
          <a:xfrm>
            <a:off x="839800" y="1486600"/>
            <a:ext cx="3932100" cy="8583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latin typeface="Garamond"/>
                <a:ea typeface="Garamond"/>
                <a:cs typeface="Garamond"/>
                <a:sym typeface="Garamond"/>
              </a:rPr>
              <a:t>LISTEN</a:t>
            </a:r>
            <a:endParaRPr>
              <a:latin typeface="Garamond"/>
              <a:ea typeface="Garamond"/>
              <a:cs typeface="Garamond"/>
              <a:sym typeface="Garamond"/>
            </a:endParaRPr>
          </a:p>
        </p:txBody>
      </p:sp>
      <p:sp>
        <p:nvSpPr>
          <p:cNvPr id="119" name="Google Shape;119;g2538dcb823d_0_0"/>
          <p:cNvSpPr txBox="1"/>
          <p:nvPr/>
        </p:nvSpPr>
        <p:spPr>
          <a:xfrm>
            <a:off x="4191975" y="1486600"/>
            <a:ext cx="7163400" cy="1416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000">
                <a:solidFill>
                  <a:schemeClr val="dk2"/>
                </a:solidFill>
                <a:latin typeface="Garamond"/>
                <a:ea typeface="Garamond"/>
                <a:cs typeface="Garamond"/>
                <a:sym typeface="Garamond"/>
              </a:rPr>
              <a:t>How did you experience the song when you </a:t>
            </a:r>
            <a:r>
              <a:rPr lang="en-US" sz="2000" b="1" i="1">
                <a:solidFill>
                  <a:schemeClr val="dk2"/>
                </a:solidFill>
                <a:latin typeface="Garamond"/>
                <a:ea typeface="Garamond"/>
                <a:cs typeface="Garamond"/>
                <a:sym typeface="Garamond"/>
              </a:rPr>
              <a:t>listened</a:t>
            </a:r>
            <a:r>
              <a:rPr lang="en-US" sz="2000">
                <a:solidFill>
                  <a:schemeClr val="dk2"/>
                </a:solidFill>
                <a:latin typeface="Garamond"/>
                <a:ea typeface="Garamond"/>
                <a:cs typeface="Garamond"/>
                <a:sym typeface="Garamond"/>
              </a:rPr>
              <a:t> to it? </a:t>
            </a:r>
            <a:endParaRPr sz="2000">
              <a:solidFill>
                <a:schemeClr val="dk2"/>
              </a:solidFill>
              <a:latin typeface="Garamond"/>
              <a:ea typeface="Garamond"/>
              <a:cs typeface="Garamond"/>
              <a:sym typeface="Garamond"/>
            </a:endParaRPr>
          </a:p>
          <a:p>
            <a:pPr marL="0" lvl="0" indent="0" algn="l" rtl="0">
              <a:spcBef>
                <a:spcPts val="0"/>
              </a:spcBef>
              <a:spcAft>
                <a:spcPts val="0"/>
              </a:spcAft>
              <a:buNone/>
            </a:pPr>
            <a:r>
              <a:rPr lang="en-US" sz="2000">
                <a:solidFill>
                  <a:schemeClr val="dk2"/>
                </a:solidFill>
                <a:latin typeface="Garamond"/>
                <a:ea typeface="Garamond"/>
                <a:cs typeface="Garamond"/>
                <a:sym typeface="Garamond"/>
              </a:rPr>
              <a:t>What </a:t>
            </a:r>
            <a:r>
              <a:rPr lang="en-US" sz="2000" b="1">
                <a:solidFill>
                  <a:schemeClr val="dk2"/>
                </a:solidFill>
                <a:latin typeface="Garamond"/>
                <a:ea typeface="Garamond"/>
                <a:cs typeface="Garamond"/>
                <a:sym typeface="Garamond"/>
              </a:rPr>
              <a:t>NEW</a:t>
            </a:r>
            <a:r>
              <a:rPr lang="en-US" sz="2000">
                <a:solidFill>
                  <a:schemeClr val="dk2"/>
                </a:solidFill>
                <a:latin typeface="Garamond"/>
                <a:ea typeface="Garamond"/>
                <a:cs typeface="Garamond"/>
                <a:sym typeface="Garamond"/>
              </a:rPr>
              <a:t> reactions, impressions, or thoughts surfaced? </a:t>
            </a:r>
            <a:endParaRPr sz="2000">
              <a:solidFill>
                <a:schemeClr val="dk2"/>
              </a:solidFill>
              <a:latin typeface="Garamond"/>
              <a:ea typeface="Garamond"/>
              <a:cs typeface="Garamond"/>
              <a:sym typeface="Garamond"/>
            </a:endParaRPr>
          </a:p>
          <a:p>
            <a:pPr marL="0" lvl="0" indent="0" algn="l" rtl="0">
              <a:spcBef>
                <a:spcPts val="0"/>
              </a:spcBef>
              <a:spcAft>
                <a:spcPts val="0"/>
              </a:spcAft>
              <a:buNone/>
            </a:pPr>
            <a:r>
              <a:rPr lang="en-US" sz="2000">
                <a:solidFill>
                  <a:schemeClr val="dk2"/>
                </a:solidFill>
                <a:latin typeface="Garamond"/>
                <a:ea typeface="Garamond"/>
                <a:cs typeface="Garamond"/>
                <a:sym typeface="Garamond"/>
              </a:rPr>
              <a:t>How was your experience of the song </a:t>
            </a:r>
            <a:r>
              <a:rPr lang="en-US" sz="2000" b="1" i="1">
                <a:solidFill>
                  <a:schemeClr val="dk2"/>
                </a:solidFill>
                <a:latin typeface="Garamond"/>
                <a:ea typeface="Garamond"/>
                <a:cs typeface="Garamond"/>
                <a:sym typeface="Garamond"/>
              </a:rPr>
              <a:t>different</a:t>
            </a:r>
            <a:r>
              <a:rPr lang="en-US" sz="2000">
                <a:solidFill>
                  <a:schemeClr val="dk2"/>
                </a:solidFill>
                <a:latin typeface="Garamond"/>
                <a:ea typeface="Garamond"/>
                <a:cs typeface="Garamond"/>
                <a:sym typeface="Garamond"/>
              </a:rPr>
              <a:t> from when you simply read the lyrics? </a:t>
            </a:r>
            <a:endParaRPr sz="2000">
              <a:solidFill>
                <a:schemeClr val="dk2"/>
              </a:solidFill>
              <a:latin typeface="Garamond"/>
              <a:ea typeface="Garamond"/>
              <a:cs typeface="Garamond"/>
              <a:sym typeface="Garamond"/>
            </a:endParaRPr>
          </a:p>
        </p:txBody>
      </p:sp>
      <p:sp>
        <p:nvSpPr>
          <p:cNvPr id="120" name="Google Shape;120;g2538dcb823d_0_0"/>
          <p:cNvSpPr txBox="1">
            <a:spLocks noGrp="1"/>
          </p:cNvSpPr>
          <p:nvPr>
            <p:ph type="title"/>
          </p:nvPr>
        </p:nvSpPr>
        <p:spPr>
          <a:xfrm>
            <a:off x="839800" y="2802100"/>
            <a:ext cx="3932100" cy="8583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latin typeface="Garamond"/>
                <a:ea typeface="Garamond"/>
                <a:cs typeface="Garamond"/>
                <a:sym typeface="Garamond"/>
              </a:rPr>
              <a:t>WATCH</a:t>
            </a:r>
            <a:endParaRPr>
              <a:latin typeface="Garamond"/>
              <a:ea typeface="Garamond"/>
              <a:cs typeface="Garamond"/>
              <a:sym typeface="Garamond"/>
            </a:endParaRPr>
          </a:p>
        </p:txBody>
      </p:sp>
      <p:sp>
        <p:nvSpPr>
          <p:cNvPr id="121" name="Google Shape;121;g2538dcb823d_0_0"/>
          <p:cNvSpPr txBox="1"/>
          <p:nvPr/>
        </p:nvSpPr>
        <p:spPr>
          <a:xfrm>
            <a:off x="4191975" y="2963775"/>
            <a:ext cx="7857900" cy="1108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000">
                <a:latin typeface="Garamond"/>
                <a:ea typeface="Garamond"/>
                <a:cs typeface="Garamond"/>
                <a:sym typeface="Garamond"/>
              </a:rPr>
              <a:t>How did you experience the song when you </a:t>
            </a:r>
            <a:r>
              <a:rPr lang="en-US" sz="2000" b="1" i="1">
                <a:latin typeface="Garamond"/>
                <a:ea typeface="Garamond"/>
                <a:cs typeface="Garamond"/>
                <a:sym typeface="Garamond"/>
              </a:rPr>
              <a:t>watched</a:t>
            </a:r>
            <a:r>
              <a:rPr lang="en-US" sz="2000">
                <a:latin typeface="Garamond"/>
                <a:ea typeface="Garamond"/>
                <a:cs typeface="Garamond"/>
                <a:sym typeface="Garamond"/>
              </a:rPr>
              <a:t> the music video?</a:t>
            </a:r>
            <a:endParaRPr sz="2000">
              <a:latin typeface="Garamond"/>
              <a:ea typeface="Garamond"/>
              <a:cs typeface="Garamond"/>
              <a:sym typeface="Garamond"/>
            </a:endParaRPr>
          </a:p>
          <a:p>
            <a:pPr marL="0" lvl="0" indent="0" algn="l" rtl="0">
              <a:spcBef>
                <a:spcPts val="0"/>
              </a:spcBef>
              <a:spcAft>
                <a:spcPts val="0"/>
              </a:spcAft>
              <a:buNone/>
            </a:pPr>
            <a:r>
              <a:rPr lang="en-US" sz="2000">
                <a:latin typeface="Garamond"/>
                <a:ea typeface="Garamond"/>
                <a:cs typeface="Garamond"/>
                <a:sym typeface="Garamond"/>
              </a:rPr>
              <a:t>What </a:t>
            </a:r>
            <a:r>
              <a:rPr lang="en-US" sz="2000" b="1">
                <a:latin typeface="Garamond"/>
                <a:ea typeface="Garamond"/>
                <a:cs typeface="Garamond"/>
                <a:sym typeface="Garamond"/>
              </a:rPr>
              <a:t>NEW</a:t>
            </a:r>
            <a:r>
              <a:rPr lang="en-US" sz="2000">
                <a:latin typeface="Garamond"/>
                <a:ea typeface="Garamond"/>
                <a:cs typeface="Garamond"/>
                <a:sym typeface="Garamond"/>
              </a:rPr>
              <a:t> reactions, impressions, thoughts surfaced? </a:t>
            </a:r>
            <a:endParaRPr sz="2000">
              <a:latin typeface="Garamond"/>
              <a:ea typeface="Garamond"/>
              <a:cs typeface="Garamond"/>
              <a:sym typeface="Garamond"/>
            </a:endParaRPr>
          </a:p>
          <a:p>
            <a:pPr marL="0" lvl="0" indent="0" algn="l" rtl="0">
              <a:spcBef>
                <a:spcPts val="0"/>
              </a:spcBef>
              <a:spcAft>
                <a:spcPts val="0"/>
              </a:spcAft>
              <a:buNone/>
            </a:pPr>
            <a:r>
              <a:rPr lang="en-US" sz="2000">
                <a:latin typeface="Garamond"/>
                <a:ea typeface="Garamond"/>
                <a:cs typeface="Garamond"/>
                <a:sym typeface="Garamond"/>
              </a:rPr>
              <a:t>How was your experience of the song impacted by the images in the video?</a:t>
            </a:r>
            <a:endParaRPr sz="2000">
              <a:latin typeface="Garamond"/>
              <a:ea typeface="Garamond"/>
              <a:cs typeface="Garamond"/>
              <a:sym typeface="Garamond"/>
            </a:endParaRPr>
          </a:p>
        </p:txBody>
      </p:sp>
      <p:sp>
        <p:nvSpPr>
          <p:cNvPr id="122" name="Google Shape;122;g2538dcb823d_0_0"/>
          <p:cNvSpPr txBox="1"/>
          <p:nvPr/>
        </p:nvSpPr>
        <p:spPr>
          <a:xfrm>
            <a:off x="4203475" y="4392675"/>
            <a:ext cx="7700100" cy="1416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000">
                <a:latin typeface="Garamond"/>
                <a:ea typeface="Garamond"/>
                <a:cs typeface="Garamond"/>
                <a:sym typeface="Garamond"/>
              </a:rPr>
              <a:t>What did the experiences of </a:t>
            </a:r>
            <a:r>
              <a:rPr lang="en-US" sz="2000" b="1" i="1">
                <a:latin typeface="Garamond"/>
                <a:ea typeface="Garamond"/>
                <a:cs typeface="Garamond"/>
                <a:sym typeface="Garamond"/>
              </a:rPr>
              <a:t>reading, listening, </a:t>
            </a:r>
            <a:r>
              <a:rPr lang="en-US" sz="2000">
                <a:latin typeface="Garamond"/>
                <a:ea typeface="Garamond"/>
                <a:cs typeface="Garamond"/>
                <a:sym typeface="Garamond"/>
              </a:rPr>
              <a:t>and </a:t>
            </a:r>
            <a:r>
              <a:rPr lang="en-US" sz="2000" b="1" i="1">
                <a:latin typeface="Garamond"/>
                <a:ea typeface="Garamond"/>
                <a:cs typeface="Garamond"/>
                <a:sym typeface="Garamond"/>
              </a:rPr>
              <a:t>watching </a:t>
            </a:r>
            <a:r>
              <a:rPr lang="en-US" sz="2000">
                <a:latin typeface="Garamond"/>
                <a:ea typeface="Garamond"/>
                <a:cs typeface="Garamond"/>
                <a:sym typeface="Garamond"/>
              </a:rPr>
              <a:t>have in common? What differences did you notice? </a:t>
            </a:r>
            <a:endParaRPr sz="2000">
              <a:latin typeface="Garamond"/>
              <a:ea typeface="Garamond"/>
              <a:cs typeface="Garamond"/>
              <a:sym typeface="Garamond"/>
            </a:endParaRPr>
          </a:p>
          <a:p>
            <a:pPr marL="0" lvl="0" indent="0" algn="l" rtl="0">
              <a:spcBef>
                <a:spcPts val="0"/>
              </a:spcBef>
              <a:spcAft>
                <a:spcPts val="0"/>
              </a:spcAft>
              <a:buNone/>
            </a:pPr>
            <a:r>
              <a:rPr lang="en-US" sz="2000">
                <a:latin typeface="Garamond"/>
                <a:ea typeface="Garamond"/>
                <a:cs typeface="Garamond"/>
                <a:sym typeface="Garamond"/>
              </a:rPr>
              <a:t>What generalizations can you make about the </a:t>
            </a:r>
            <a:r>
              <a:rPr lang="en-US" sz="2000" b="1" i="1">
                <a:latin typeface="Garamond"/>
                <a:ea typeface="Garamond"/>
                <a:cs typeface="Garamond"/>
                <a:sym typeface="Garamond"/>
              </a:rPr>
              <a:t>role of the senses</a:t>
            </a:r>
            <a:r>
              <a:rPr lang="en-US" sz="2000">
                <a:latin typeface="Garamond"/>
                <a:ea typeface="Garamond"/>
                <a:cs typeface="Garamond"/>
                <a:sym typeface="Garamond"/>
              </a:rPr>
              <a:t> in our experience of media (and the world around us)?</a:t>
            </a:r>
            <a:endParaRPr sz="2000">
              <a:solidFill>
                <a:schemeClr val="dk1"/>
              </a:solidFill>
              <a:latin typeface="Garamond"/>
              <a:ea typeface="Garamond"/>
              <a:cs typeface="Garamond"/>
              <a:sym typeface="Garamond"/>
            </a:endParaRPr>
          </a:p>
        </p:txBody>
      </p:sp>
      <p:sp>
        <p:nvSpPr>
          <p:cNvPr id="123" name="Google Shape;123;g2538dcb823d_0_0"/>
          <p:cNvSpPr txBox="1">
            <a:spLocks noGrp="1"/>
          </p:cNvSpPr>
          <p:nvPr>
            <p:ph type="title"/>
          </p:nvPr>
        </p:nvSpPr>
        <p:spPr>
          <a:xfrm>
            <a:off x="909975" y="4392675"/>
            <a:ext cx="3932100" cy="8583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latin typeface="Garamond"/>
                <a:ea typeface="Garamond"/>
                <a:cs typeface="Garamond"/>
                <a:sym typeface="Garamond"/>
              </a:rPr>
              <a:t>REFLECT</a:t>
            </a:r>
            <a:endParaRPr>
              <a:latin typeface="Garamond"/>
              <a:ea typeface="Garamond"/>
              <a:cs typeface="Garamond"/>
              <a:sym typeface="Garamond"/>
            </a:endParaRPr>
          </a:p>
        </p:txBody>
      </p:sp>
      <p:sp>
        <p:nvSpPr>
          <p:cNvPr id="124" name="Google Shape;124;g2538dcb823d_0_0"/>
          <p:cNvSpPr/>
          <p:nvPr/>
        </p:nvSpPr>
        <p:spPr>
          <a:xfrm>
            <a:off x="571900" y="1486600"/>
            <a:ext cx="11376300" cy="45558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g11654ad82de_1_74"/>
          <p:cNvSpPr txBox="1">
            <a:spLocks noGrp="1"/>
          </p:cNvSpPr>
          <p:nvPr>
            <p:ph type="body" idx="1"/>
          </p:nvPr>
        </p:nvSpPr>
        <p:spPr>
          <a:xfrm>
            <a:off x="1591675" y="2852573"/>
            <a:ext cx="10064700" cy="17736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sz="3500" b="1">
                <a:solidFill>
                  <a:srgbClr val="597F77"/>
                </a:solidFill>
                <a:latin typeface="Garamond"/>
                <a:ea typeface="Garamond"/>
                <a:cs typeface="Garamond"/>
                <a:sym typeface="Garamond"/>
              </a:rPr>
              <a:t>Were you familiar with any of these studies already? </a:t>
            </a:r>
            <a:endParaRPr sz="3500" b="1">
              <a:solidFill>
                <a:srgbClr val="597F77"/>
              </a:solidFill>
              <a:latin typeface="Garamond"/>
              <a:ea typeface="Garamond"/>
              <a:cs typeface="Garamond"/>
              <a:sym typeface="Garamond"/>
            </a:endParaRPr>
          </a:p>
          <a:p>
            <a:pPr marL="0" lvl="0" indent="0" algn="l" rtl="0">
              <a:spcBef>
                <a:spcPts val="1000"/>
              </a:spcBef>
              <a:spcAft>
                <a:spcPts val="0"/>
              </a:spcAft>
              <a:buNone/>
            </a:pPr>
            <a:r>
              <a:rPr lang="en-US" sz="3500" b="1">
                <a:solidFill>
                  <a:srgbClr val="597F77"/>
                </a:solidFill>
                <a:latin typeface="Garamond"/>
                <a:ea typeface="Garamond"/>
                <a:cs typeface="Garamond"/>
                <a:sym typeface="Garamond"/>
              </a:rPr>
              <a:t>What surprised you the most? </a:t>
            </a:r>
            <a:endParaRPr sz="3500" b="1">
              <a:solidFill>
                <a:srgbClr val="597F77"/>
              </a:solidFill>
              <a:latin typeface="Garamond"/>
              <a:ea typeface="Garamond"/>
              <a:cs typeface="Garamond"/>
              <a:sym typeface="Garamon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g12acebc4f34_0_0"/>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latin typeface="Garamond"/>
                <a:ea typeface="Garamond"/>
                <a:cs typeface="Garamond"/>
                <a:sym typeface="Garamond"/>
              </a:rPr>
              <a:t>TASTE</a:t>
            </a:r>
            <a:endParaRPr sz="3000" i="1">
              <a:latin typeface="Garamond"/>
              <a:ea typeface="Garamond"/>
              <a:cs typeface="Garamond"/>
              <a:sym typeface="Garamond"/>
            </a:endParaRPr>
          </a:p>
        </p:txBody>
      </p:sp>
      <p:sp>
        <p:nvSpPr>
          <p:cNvPr id="324" name="Google Shape;324;g12acebc4f34_0_0"/>
          <p:cNvSpPr txBox="1">
            <a:spLocks noGrp="1"/>
          </p:cNvSpPr>
          <p:nvPr>
            <p:ph type="body" idx="1"/>
          </p:nvPr>
        </p:nvSpPr>
        <p:spPr>
          <a:xfrm>
            <a:off x="838200" y="2657975"/>
            <a:ext cx="6405300" cy="35190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sz="4000">
                <a:solidFill>
                  <a:schemeClr val="dk2"/>
                </a:solidFill>
                <a:latin typeface="Garamond"/>
                <a:ea typeface="Garamond"/>
                <a:cs typeface="Garamond"/>
                <a:sym typeface="Garamond"/>
              </a:rPr>
              <a:t>“Behold who you are, </a:t>
            </a:r>
            <a:endParaRPr sz="4000">
              <a:solidFill>
                <a:schemeClr val="dk2"/>
              </a:solidFill>
              <a:latin typeface="Garamond"/>
              <a:ea typeface="Garamond"/>
              <a:cs typeface="Garamond"/>
              <a:sym typeface="Garamond"/>
            </a:endParaRPr>
          </a:p>
          <a:p>
            <a:pPr marL="0" lvl="0" indent="0" algn="l" rtl="0">
              <a:spcBef>
                <a:spcPts val="1200"/>
              </a:spcBef>
              <a:spcAft>
                <a:spcPts val="0"/>
              </a:spcAft>
              <a:buNone/>
            </a:pPr>
            <a:r>
              <a:rPr lang="en-US" sz="4000">
                <a:solidFill>
                  <a:schemeClr val="dk2"/>
                </a:solidFill>
                <a:latin typeface="Garamond"/>
                <a:ea typeface="Garamond"/>
                <a:cs typeface="Garamond"/>
                <a:sym typeface="Garamond"/>
              </a:rPr>
              <a:t>become what you receive!”</a:t>
            </a:r>
            <a:endParaRPr sz="4000">
              <a:solidFill>
                <a:schemeClr val="dk2"/>
              </a:solidFill>
              <a:latin typeface="Garamond"/>
              <a:ea typeface="Garamond"/>
              <a:cs typeface="Garamond"/>
              <a:sym typeface="Garamond"/>
            </a:endParaRPr>
          </a:p>
          <a:p>
            <a:pPr marL="457200" lvl="0" indent="-387350" algn="l" rtl="0">
              <a:spcBef>
                <a:spcPts val="1200"/>
              </a:spcBef>
              <a:spcAft>
                <a:spcPts val="0"/>
              </a:spcAft>
              <a:buClr>
                <a:schemeClr val="dk2"/>
              </a:buClr>
              <a:buSzPts val="2500"/>
              <a:buFont typeface="Garamond"/>
              <a:buChar char="-"/>
            </a:pPr>
            <a:r>
              <a:rPr lang="en-US" sz="2500">
                <a:solidFill>
                  <a:schemeClr val="dk2"/>
                </a:solidFill>
                <a:latin typeface="Garamond"/>
                <a:ea typeface="Garamond"/>
                <a:cs typeface="Garamond"/>
                <a:sym typeface="Garamond"/>
              </a:rPr>
              <a:t>St. Augustine, sermon on the Eucharist</a:t>
            </a:r>
            <a:endParaRPr sz="2500">
              <a:solidFill>
                <a:schemeClr val="dk2"/>
              </a:solidFill>
              <a:latin typeface="Garamond"/>
              <a:ea typeface="Garamond"/>
              <a:cs typeface="Garamond"/>
              <a:sym typeface="Garamond"/>
            </a:endParaRPr>
          </a:p>
          <a:p>
            <a:pPr marL="0" lvl="0" indent="0" algn="l" rtl="0">
              <a:spcBef>
                <a:spcPts val="1200"/>
              </a:spcBef>
              <a:spcAft>
                <a:spcPts val="1200"/>
              </a:spcAft>
              <a:buNone/>
            </a:pPr>
            <a:endParaRPr>
              <a:solidFill>
                <a:schemeClr val="dk2"/>
              </a:solidFill>
            </a:endParaRPr>
          </a:p>
        </p:txBody>
      </p:sp>
      <p:pic>
        <p:nvPicPr>
          <p:cNvPr id="325" name="Google Shape;325;g12acebc4f34_0_0"/>
          <p:cNvPicPr preferRelativeResize="0"/>
          <p:nvPr/>
        </p:nvPicPr>
        <p:blipFill>
          <a:blip r:embed="rId3">
            <a:alphaModFix/>
          </a:blip>
          <a:stretch>
            <a:fillRect/>
          </a:stretch>
        </p:blipFill>
        <p:spPr>
          <a:xfrm>
            <a:off x="7894125" y="1690825"/>
            <a:ext cx="3459670" cy="43512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g12acebc4f34_0_8"/>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solidFill>
                  <a:schemeClr val="dk1"/>
                </a:solidFill>
                <a:latin typeface="Garamond"/>
                <a:ea typeface="Garamond"/>
                <a:cs typeface="Garamond"/>
                <a:sym typeface="Garamond"/>
              </a:rPr>
              <a:t>EUCHARIST	</a:t>
            </a:r>
            <a:r>
              <a:rPr lang="en-US" sz="3000" i="1">
                <a:solidFill>
                  <a:schemeClr val="dk1"/>
                </a:solidFill>
                <a:latin typeface="Garamond"/>
                <a:ea typeface="Garamond"/>
                <a:cs typeface="Garamond"/>
                <a:sym typeface="Garamond"/>
              </a:rPr>
              <a:t>You are what you eat</a:t>
            </a:r>
            <a:endParaRPr>
              <a:latin typeface="Garamond"/>
              <a:ea typeface="Garamond"/>
              <a:cs typeface="Garamond"/>
              <a:sym typeface="Garamond"/>
            </a:endParaRPr>
          </a:p>
        </p:txBody>
      </p:sp>
      <p:sp>
        <p:nvSpPr>
          <p:cNvPr id="332" name="Google Shape;332;g12acebc4f34_0_8"/>
          <p:cNvSpPr txBox="1">
            <a:spLocks noGrp="1"/>
          </p:cNvSpPr>
          <p:nvPr>
            <p:ph type="body" idx="1"/>
          </p:nvPr>
        </p:nvSpPr>
        <p:spPr>
          <a:xfrm>
            <a:off x="385500" y="1825625"/>
            <a:ext cx="6858000" cy="4351200"/>
          </a:xfrm>
          <a:prstGeom prst="rect">
            <a:avLst/>
          </a:prstGeom>
        </p:spPr>
        <p:txBody>
          <a:bodyPr spcFirstLastPara="1" wrap="square" lIns="91425" tIns="45700" rIns="91425" bIns="45700" anchor="t" anchorCtr="0">
            <a:normAutofit lnSpcReduction="10000"/>
          </a:bodyPr>
          <a:lstStyle/>
          <a:p>
            <a:pPr marL="0" lvl="0" indent="0" algn="l" rtl="0">
              <a:spcBef>
                <a:spcPts val="1000"/>
              </a:spcBef>
              <a:spcAft>
                <a:spcPts val="0"/>
              </a:spcAft>
              <a:buNone/>
            </a:pPr>
            <a:r>
              <a:rPr lang="en-US" sz="3500">
                <a:solidFill>
                  <a:schemeClr val="accent5"/>
                </a:solidFill>
                <a:latin typeface="Garamond"/>
                <a:ea typeface="Garamond"/>
                <a:cs typeface="Garamond"/>
                <a:sym typeface="Garamond"/>
              </a:rPr>
              <a:t>“Reception of the Eucharist…is also about allowing ourselves to enter into </a:t>
            </a:r>
            <a:r>
              <a:rPr lang="en-US" sz="3500" b="1">
                <a:solidFill>
                  <a:schemeClr val="accent5"/>
                </a:solidFill>
                <a:latin typeface="Garamond"/>
                <a:ea typeface="Garamond"/>
                <a:cs typeface="Garamond"/>
                <a:sym typeface="Garamond"/>
              </a:rPr>
              <a:t>communion with Christ</a:t>
            </a:r>
            <a:r>
              <a:rPr lang="en-US" sz="3500">
                <a:solidFill>
                  <a:schemeClr val="accent5"/>
                </a:solidFill>
                <a:latin typeface="Garamond"/>
                <a:ea typeface="Garamond"/>
                <a:cs typeface="Garamond"/>
                <a:sym typeface="Garamond"/>
              </a:rPr>
              <a:t>, and through him with the whole of the Trinity, </a:t>
            </a:r>
            <a:r>
              <a:rPr lang="en-US" sz="3500" b="1">
                <a:solidFill>
                  <a:schemeClr val="accent5"/>
                </a:solidFill>
                <a:latin typeface="Garamond"/>
                <a:ea typeface="Garamond"/>
                <a:cs typeface="Garamond"/>
                <a:sym typeface="Garamond"/>
              </a:rPr>
              <a:t>so as to become what we receive </a:t>
            </a:r>
            <a:r>
              <a:rPr lang="en-US" sz="3500">
                <a:solidFill>
                  <a:schemeClr val="accent5"/>
                </a:solidFill>
                <a:latin typeface="Garamond"/>
                <a:ea typeface="Garamond"/>
                <a:cs typeface="Garamond"/>
                <a:sym typeface="Garamond"/>
              </a:rPr>
              <a:t>and to live in communion with the Church.”</a:t>
            </a:r>
            <a:endParaRPr sz="3500">
              <a:solidFill>
                <a:schemeClr val="accent5"/>
              </a:solidFill>
              <a:latin typeface="Garamond"/>
              <a:ea typeface="Garamond"/>
              <a:cs typeface="Garamond"/>
              <a:sym typeface="Garamond"/>
            </a:endParaRPr>
          </a:p>
          <a:p>
            <a:pPr marL="457200" lvl="0" indent="-387350" algn="l" rtl="0">
              <a:spcBef>
                <a:spcPts val="1200"/>
              </a:spcBef>
              <a:spcAft>
                <a:spcPts val="0"/>
              </a:spcAft>
              <a:buClr>
                <a:schemeClr val="accent5"/>
              </a:buClr>
              <a:buSzPts val="2500"/>
              <a:buFont typeface="Garamond"/>
              <a:buChar char="-"/>
            </a:pPr>
            <a:r>
              <a:rPr lang="en-US" sz="2500">
                <a:solidFill>
                  <a:schemeClr val="accent5"/>
                </a:solidFill>
                <a:latin typeface="Garamond"/>
                <a:ea typeface="Garamond"/>
                <a:cs typeface="Garamond"/>
                <a:sym typeface="Garamond"/>
              </a:rPr>
              <a:t>Pope Benedict XVI, “The Eucharist Is Not a Meal Among Friends”</a:t>
            </a:r>
            <a:endParaRPr sz="2500">
              <a:solidFill>
                <a:schemeClr val="accent5"/>
              </a:solidFill>
              <a:latin typeface="Garamond"/>
              <a:ea typeface="Garamond"/>
              <a:cs typeface="Garamond"/>
              <a:sym typeface="Garamond"/>
            </a:endParaRPr>
          </a:p>
        </p:txBody>
      </p:sp>
      <p:pic>
        <p:nvPicPr>
          <p:cNvPr id="333" name="Google Shape;333;g12acebc4f34_0_8"/>
          <p:cNvPicPr preferRelativeResize="0"/>
          <p:nvPr/>
        </p:nvPicPr>
        <p:blipFill>
          <a:blip r:embed="rId3">
            <a:alphaModFix/>
          </a:blip>
          <a:stretch>
            <a:fillRect/>
          </a:stretch>
        </p:blipFill>
        <p:spPr>
          <a:xfrm>
            <a:off x="7416200" y="2309875"/>
            <a:ext cx="4464150" cy="318867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g1403d5953f9_0_0"/>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solidFill>
                  <a:schemeClr val="dk1"/>
                </a:solidFill>
                <a:latin typeface="Garamond"/>
                <a:ea typeface="Garamond"/>
                <a:cs typeface="Garamond"/>
                <a:sym typeface="Garamond"/>
              </a:rPr>
              <a:t>EUCHARIST	</a:t>
            </a:r>
            <a:r>
              <a:rPr lang="en-US" sz="3000" i="1">
                <a:solidFill>
                  <a:schemeClr val="dk1"/>
                </a:solidFill>
                <a:latin typeface="Garamond"/>
                <a:ea typeface="Garamond"/>
                <a:cs typeface="Garamond"/>
                <a:sym typeface="Garamond"/>
              </a:rPr>
              <a:t>You are what you eat</a:t>
            </a:r>
            <a:endParaRPr>
              <a:latin typeface="Garamond"/>
              <a:ea typeface="Garamond"/>
              <a:cs typeface="Garamond"/>
              <a:sym typeface="Garamond"/>
            </a:endParaRPr>
          </a:p>
        </p:txBody>
      </p:sp>
      <p:sp>
        <p:nvSpPr>
          <p:cNvPr id="340" name="Google Shape;340;g1403d5953f9_0_0"/>
          <p:cNvSpPr txBox="1">
            <a:spLocks noGrp="1"/>
          </p:cNvSpPr>
          <p:nvPr>
            <p:ph type="body" idx="1"/>
          </p:nvPr>
        </p:nvSpPr>
        <p:spPr>
          <a:xfrm>
            <a:off x="838200" y="1825625"/>
            <a:ext cx="6378300" cy="43512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sz="3500">
                <a:solidFill>
                  <a:srgbClr val="000000"/>
                </a:solidFill>
                <a:latin typeface="Garamond"/>
                <a:ea typeface="Garamond"/>
                <a:cs typeface="Garamond"/>
                <a:sym typeface="Garamond"/>
              </a:rPr>
              <a:t>“I am the bread for the strong, eat me! But you will not transform me and make me part of you; rather, </a:t>
            </a:r>
            <a:r>
              <a:rPr lang="en-US" sz="3500" b="1">
                <a:solidFill>
                  <a:srgbClr val="000000"/>
                </a:solidFill>
                <a:latin typeface="Garamond"/>
                <a:ea typeface="Garamond"/>
                <a:cs typeface="Garamond"/>
                <a:sym typeface="Garamond"/>
              </a:rPr>
              <a:t>I will transform you and make you part of me</a:t>
            </a:r>
            <a:r>
              <a:rPr lang="en-US" sz="3500">
                <a:solidFill>
                  <a:srgbClr val="000000"/>
                </a:solidFill>
                <a:latin typeface="Garamond"/>
                <a:ea typeface="Garamond"/>
                <a:cs typeface="Garamond"/>
                <a:sym typeface="Garamond"/>
              </a:rPr>
              <a:t>.” </a:t>
            </a:r>
            <a:endParaRPr sz="3500">
              <a:solidFill>
                <a:srgbClr val="000000"/>
              </a:solidFill>
              <a:latin typeface="Garamond"/>
              <a:ea typeface="Garamond"/>
              <a:cs typeface="Garamond"/>
              <a:sym typeface="Garamond"/>
            </a:endParaRPr>
          </a:p>
          <a:p>
            <a:pPr marL="457200" lvl="0" indent="-406400" algn="l" rtl="0">
              <a:spcBef>
                <a:spcPts val="1200"/>
              </a:spcBef>
              <a:spcAft>
                <a:spcPts val="0"/>
              </a:spcAft>
              <a:buClr>
                <a:srgbClr val="000000"/>
              </a:buClr>
              <a:buSzPts val="2800"/>
              <a:buFont typeface="Garamond"/>
              <a:buChar char="-"/>
            </a:pPr>
            <a:r>
              <a:rPr lang="en-US">
                <a:solidFill>
                  <a:srgbClr val="000000"/>
                </a:solidFill>
                <a:latin typeface="Garamond"/>
                <a:ea typeface="Garamond"/>
                <a:cs typeface="Garamond"/>
                <a:sym typeface="Garamond"/>
              </a:rPr>
              <a:t>Jesus to St. Augustine, </a:t>
            </a:r>
            <a:r>
              <a:rPr lang="en-US" i="1">
                <a:solidFill>
                  <a:srgbClr val="000000"/>
                </a:solidFill>
                <a:latin typeface="Garamond"/>
                <a:ea typeface="Garamond"/>
                <a:cs typeface="Garamond"/>
                <a:sym typeface="Garamond"/>
              </a:rPr>
              <a:t>Confessions</a:t>
            </a:r>
            <a:endParaRPr>
              <a:solidFill>
                <a:srgbClr val="000000"/>
              </a:solidFill>
              <a:latin typeface="Garamond"/>
              <a:ea typeface="Garamond"/>
              <a:cs typeface="Garamond"/>
              <a:sym typeface="Garamond"/>
            </a:endParaRPr>
          </a:p>
        </p:txBody>
      </p:sp>
      <p:pic>
        <p:nvPicPr>
          <p:cNvPr id="341" name="Google Shape;341;g1403d5953f9_0_0"/>
          <p:cNvPicPr preferRelativeResize="0"/>
          <p:nvPr/>
        </p:nvPicPr>
        <p:blipFill>
          <a:blip r:embed="rId3">
            <a:alphaModFix/>
          </a:blip>
          <a:stretch>
            <a:fillRect/>
          </a:stretch>
        </p:blipFill>
        <p:spPr>
          <a:xfrm>
            <a:off x="7894125" y="1690825"/>
            <a:ext cx="3459670" cy="43512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g1463e3526c8_0_0"/>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latin typeface="Garamond"/>
                <a:ea typeface="Garamond"/>
                <a:cs typeface="Garamond"/>
                <a:sym typeface="Garamond"/>
              </a:rPr>
              <a:t>In Conclusion</a:t>
            </a:r>
            <a:endParaRPr>
              <a:latin typeface="Garamond"/>
              <a:ea typeface="Garamond"/>
              <a:cs typeface="Garamond"/>
              <a:sym typeface="Garamond"/>
            </a:endParaRPr>
          </a:p>
        </p:txBody>
      </p:sp>
      <p:sp>
        <p:nvSpPr>
          <p:cNvPr id="348" name="Google Shape;348;g1463e3526c8_0_0"/>
          <p:cNvSpPr txBox="1">
            <a:spLocks noGrp="1"/>
          </p:cNvSpPr>
          <p:nvPr>
            <p:ph type="body" idx="1"/>
          </p:nvPr>
        </p:nvSpPr>
        <p:spPr>
          <a:xfrm>
            <a:off x="505325" y="1825625"/>
            <a:ext cx="11406000" cy="4351200"/>
          </a:xfrm>
          <a:prstGeom prst="rect">
            <a:avLst/>
          </a:prstGeom>
        </p:spPr>
        <p:txBody>
          <a:bodyPr spcFirstLastPara="1" wrap="square" lIns="91425" tIns="45700" rIns="91425" bIns="45700" anchor="t" anchorCtr="0">
            <a:normAutofit fontScale="92500"/>
          </a:bodyPr>
          <a:lstStyle/>
          <a:p>
            <a:pPr marL="342900" lvl="0" indent="-342900" algn="l" rtl="0">
              <a:spcBef>
                <a:spcPts val="1000"/>
              </a:spcBef>
              <a:spcAft>
                <a:spcPts val="0"/>
              </a:spcAft>
              <a:buFont typeface="Arial" panose="020B0604020202020204" pitchFamily="34" charset="0"/>
              <a:buChar char="•"/>
            </a:pPr>
            <a:r>
              <a:rPr lang="en-US" sz="2400" dirty="0">
                <a:solidFill>
                  <a:srgbClr val="000000"/>
                </a:solidFill>
                <a:latin typeface="Garamond"/>
                <a:ea typeface="Garamond"/>
                <a:cs typeface="Garamond"/>
                <a:sym typeface="Garamond"/>
              </a:rPr>
              <a:t>We are impacted physically and spiritually by what we take in through our senses.</a:t>
            </a:r>
            <a:endParaRPr sz="2400" dirty="0">
              <a:solidFill>
                <a:srgbClr val="000000"/>
              </a:solidFill>
              <a:latin typeface="Garamond"/>
              <a:ea typeface="Garamond"/>
              <a:cs typeface="Garamond"/>
              <a:sym typeface="Garamond"/>
            </a:endParaRPr>
          </a:p>
          <a:p>
            <a:pPr marL="342900" lvl="0" indent="-342900" algn="l" rtl="0">
              <a:spcBef>
                <a:spcPts val="1200"/>
              </a:spcBef>
              <a:spcAft>
                <a:spcPts val="0"/>
              </a:spcAft>
              <a:buFont typeface="Arial" panose="020B0604020202020204" pitchFamily="34" charset="0"/>
              <a:buChar char="•"/>
            </a:pPr>
            <a:endParaRPr sz="2400" dirty="0">
              <a:solidFill>
                <a:srgbClr val="000000"/>
              </a:solidFill>
              <a:latin typeface="Garamond"/>
              <a:ea typeface="Garamond"/>
              <a:cs typeface="Garamond"/>
              <a:sym typeface="Garamond"/>
            </a:endParaRPr>
          </a:p>
          <a:p>
            <a:pPr marL="342900" lvl="0" indent="-342900" algn="l" rtl="0">
              <a:spcBef>
                <a:spcPts val="1200"/>
              </a:spcBef>
              <a:spcAft>
                <a:spcPts val="0"/>
              </a:spcAft>
              <a:buFont typeface="Arial" panose="020B0604020202020204" pitchFamily="34" charset="0"/>
              <a:buChar char="•"/>
            </a:pPr>
            <a:r>
              <a:rPr lang="en-US" sz="2400" i="1" dirty="0">
                <a:solidFill>
                  <a:srgbClr val="000000"/>
                </a:solidFill>
                <a:latin typeface="Garamond"/>
                <a:ea typeface="Garamond"/>
                <a:cs typeface="Garamond"/>
                <a:sym typeface="Garamond"/>
              </a:rPr>
              <a:t>Remember the “Evaluating Song Lyrics” Activity?</a:t>
            </a:r>
          </a:p>
          <a:p>
            <a:pPr marL="800100" lvl="1" indent="-342900">
              <a:buFont typeface="Courier New" panose="02070309020205020404" pitchFamily="49" charset="0"/>
              <a:buChar char="o"/>
            </a:pPr>
            <a:r>
              <a:rPr lang="en-US" dirty="0">
                <a:solidFill>
                  <a:srgbClr val="000000"/>
                </a:solidFill>
                <a:latin typeface="Garamond"/>
                <a:ea typeface="Garamond"/>
                <a:cs typeface="Garamond"/>
                <a:sym typeface="Garamond"/>
              </a:rPr>
              <a:t>What we listen to affects how we think about relationships and how we relate to others. </a:t>
            </a:r>
            <a:endParaRPr dirty="0">
              <a:solidFill>
                <a:srgbClr val="000000"/>
              </a:solidFill>
              <a:latin typeface="Garamond"/>
              <a:ea typeface="Garamond"/>
              <a:cs typeface="Garamond"/>
              <a:sym typeface="Garamond"/>
            </a:endParaRPr>
          </a:p>
          <a:p>
            <a:pPr marL="342900" lvl="0" indent="-342900" algn="l" rtl="0">
              <a:spcBef>
                <a:spcPts val="1200"/>
              </a:spcBef>
              <a:spcAft>
                <a:spcPts val="0"/>
              </a:spcAft>
              <a:buFont typeface="Arial" panose="020B0604020202020204" pitchFamily="34" charset="0"/>
              <a:buChar char="•"/>
            </a:pPr>
            <a:endParaRPr sz="2400" dirty="0">
              <a:solidFill>
                <a:srgbClr val="000000"/>
              </a:solidFill>
              <a:latin typeface="Garamond"/>
              <a:ea typeface="Garamond"/>
              <a:cs typeface="Garamond"/>
              <a:sym typeface="Garamond"/>
            </a:endParaRPr>
          </a:p>
          <a:p>
            <a:pPr marL="342900" lvl="0" indent="-342900" algn="l" rtl="0">
              <a:spcBef>
                <a:spcPts val="1200"/>
              </a:spcBef>
              <a:spcAft>
                <a:spcPts val="0"/>
              </a:spcAft>
              <a:buFont typeface="Arial" panose="020B0604020202020204" pitchFamily="34" charset="0"/>
              <a:buChar char="•"/>
            </a:pPr>
            <a:r>
              <a:rPr lang="en-US" sz="2400" i="1" dirty="0">
                <a:solidFill>
                  <a:srgbClr val="000000"/>
                </a:solidFill>
                <a:latin typeface="Garamond"/>
                <a:ea typeface="Garamond"/>
                <a:cs typeface="Garamond"/>
                <a:sym typeface="Garamond"/>
              </a:rPr>
              <a:t>Remember the “Read, Listen, Watch” Activity? </a:t>
            </a:r>
            <a:endParaRPr sz="2400" i="1" dirty="0">
              <a:solidFill>
                <a:srgbClr val="000000"/>
              </a:solidFill>
              <a:latin typeface="Garamond"/>
              <a:ea typeface="Garamond"/>
              <a:cs typeface="Garamond"/>
              <a:sym typeface="Garamond"/>
            </a:endParaRPr>
          </a:p>
          <a:p>
            <a:pPr marL="800100" lvl="1" indent="-342900">
              <a:buFont typeface="Courier New" panose="02070309020205020404" pitchFamily="49" charset="0"/>
              <a:buChar char="o"/>
            </a:pPr>
            <a:r>
              <a:rPr lang="en-US" sz="2000" dirty="0">
                <a:solidFill>
                  <a:srgbClr val="000000"/>
                </a:solidFill>
                <a:latin typeface="Garamond"/>
                <a:ea typeface="Garamond"/>
                <a:cs typeface="Garamond"/>
                <a:sym typeface="Garamond"/>
              </a:rPr>
              <a:t>When more than one of our senses are engaged, the impact of the media we’re consuming is more powerful.</a:t>
            </a:r>
            <a:endParaRPr sz="2000" dirty="0">
              <a:solidFill>
                <a:srgbClr val="000000"/>
              </a:solidFill>
              <a:latin typeface="Garamond"/>
              <a:ea typeface="Garamond"/>
              <a:cs typeface="Garamond"/>
              <a:sym typeface="Garamond"/>
            </a:endParaRPr>
          </a:p>
          <a:p>
            <a:pPr marL="342900" lvl="0" indent="-342900" algn="l" rtl="0">
              <a:spcBef>
                <a:spcPts val="1200"/>
              </a:spcBef>
              <a:spcAft>
                <a:spcPts val="0"/>
              </a:spcAft>
              <a:buFont typeface="Arial" panose="020B0604020202020204" pitchFamily="34" charset="0"/>
              <a:buChar char="•"/>
            </a:pPr>
            <a:endParaRPr sz="2500" dirty="0">
              <a:solidFill>
                <a:srgbClr val="000000"/>
              </a:solidFill>
              <a:latin typeface="Garamond"/>
              <a:ea typeface="Garamond"/>
              <a:cs typeface="Garamond"/>
              <a:sym typeface="Garamond"/>
            </a:endParaRPr>
          </a:p>
          <a:p>
            <a:pPr marL="342900" lvl="0" indent="-342900" algn="l" rtl="0">
              <a:spcBef>
                <a:spcPts val="1200"/>
              </a:spcBef>
              <a:spcAft>
                <a:spcPts val="1200"/>
              </a:spcAft>
              <a:buFont typeface="Arial" panose="020B0604020202020204" pitchFamily="34" charset="0"/>
              <a:buChar char="•"/>
            </a:pPr>
            <a:r>
              <a:rPr lang="en-US" sz="2500" dirty="0">
                <a:solidFill>
                  <a:srgbClr val="000000"/>
                </a:solidFill>
                <a:latin typeface="Garamond"/>
                <a:ea typeface="Garamond"/>
                <a:cs typeface="Garamond"/>
                <a:sym typeface="Garamond"/>
              </a:rPr>
              <a:t>In the next lesson, we will take a closer look at the impact pornography can have on its viewers.</a:t>
            </a:r>
            <a:endParaRPr sz="2500" dirty="0">
              <a:solidFill>
                <a:srgbClr val="000000"/>
              </a:solidFill>
              <a:latin typeface="Garamond"/>
              <a:ea typeface="Garamond"/>
              <a:cs typeface="Garamond"/>
              <a:sym typeface="Garamon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g2538dcb823d_0_12"/>
          <p:cNvSpPr txBox="1">
            <a:spLocks noGrp="1"/>
          </p:cNvSpPr>
          <p:nvPr>
            <p:ph type="title"/>
          </p:nvPr>
        </p:nvSpPr>
        <p:spPr>
          <a:xfrm>
            <a:off x="839800" y="457200"/>
            <a:ext cx="3932100" cy="8583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latin typeface="Garamond"/>
                <a:ea typeface="Garamond"/>
                <a:cs typeface="Garamond"/>
                <a:sym typeface="Garamond"/>
              </a:rPr>
              <a:t>READ</a:t>
            </a:r>
            <a:endParaRPr>
              <a:latin typeface="Garamond"/>
              <a:ea typeface="Garamond"/>
              <a:cs typeface="Garamond"/>
              <a:sym typeface="Garamond"/>
            </a:endParaRPr>
          </a:p>
        </p:txBody>
      </p:sp>
      <p:sp>
        <p:nvSpPr>
          <p:cNvPr id="131" name="Google Shape;131;g2538dcb823d_0_12"/>
          <p:cNvSpPr txBox="1">
            <a:spLocks noGrp="1"/>
          </p:cNvSpPr>
          <p:nvPr>
            <p:ph type="body" idx="1"/>
          </p:nvPr>
        </p:nvSpPr>
        <p:spPr>
          <a:xfrm>
            <a:off x="4191975" y="724350"/>
            <a:ext cx="7163400" cy="1047300"/>
          </a:xfrm>
          <a:prstGeom prst="rect">
            <a:avLst/>
          </a:prstGeom>
        </p:spPr>
        <p:txBody>
          <a:bodyPr spcFirstLastPara="1" wrap="square" lIns="91425" tIns="45700" rIns="91425" bIns="45700" anchor="t" anchorCtr="0">
            <a:normAutofit/>
          </a:bodyPr>
          <a:lstStyle/>
          <a:p>
            <a:pPr marL="0" lvl="0" indent="0" algn="l" rtl="0">
              <a:spcBef>
                <a:spcPts val="1000"/>
              </a:spcBef>
              <a:spcAft>
                <a:spcPts val="1200"/>
              </a:spcAft>
              <a:buNone/>
            </a:pPr>
            <a:r>
              <a:rPr lang="en-US" sz="2000">
                <a:solidFill>
                  <a:schemeClr val="dk2"/>
                </a:solidFill>
                <a:latin typeface="Garamond"/>
                <a:ea typeface="Garamond"/>
                <a:cs typeface="Garamond"/>
                <a:sym typeface="Garamond"/>
              </a:rPr>
              <a:t>Based on simply </a:t>
            </a:r>
            <a:r>
              <a:rPr lang="en-US" sz="2000" b="1" i="1">
                <a:solidFill>
                  <a:schemeClr val="dk2"/>
                </a:solidFill>
                <a:latin typeface="Garamond"/>
                <a:ea typeface="Garamond"/>
                <a:cs typeface="Garamond"/>
                <a:sym typeface="Garamond"/>
              </a:rPr>
              <a:t>reading</a:t>
            </a:r>
            <a:r>
              <a:rPr lang="en-US" sz="2000">
                <a:solidFill>
                  <a:schemeClr val="dk2"/>
                </a:solidFill>
                <a:latin typeface="Garamond"/>
                <a:ea typeface="Garamond"/>
                <a:cs typeface="Garamond"/>
                <a:sym typeface="Garamond"/>
              </a:rPr>
              <a:t> the song lyrics, what were your reactions and impressions?</a:t>
            </a:r>
            <a:endParaRPr sz="2000">
              <a:solidFill>
                <a:schemeClr val="dk2"/>
              </a:solidFill>
              <a:latin typeface="Garamond"/>
              <a:ea typeface="Garamond"/>
              <a:cs typeface="Garamond"/>
              <a:sym typeface="Garamond"/>
            </a:endParaRPr>
          </a:p>
        </p:txBody>
      </p:sp>
      <p:sp>
        <p:nvSpPr>
          <p:cNvPr id="132" name="Google Shape;132;g2538dcb823d_0_12"/>
          <p:cNvSpPr txBox="1">
            <a:spLocks noGrp="1"/>
          </p:cNvSpPr>
          <p:nvPr>
            <p:ph type="title"/>
          </p:nvPr>
        </p:nvSpPr>
        <p:spPr>
          <a:xfrm>
            <a:off x="839800" y="1486600"/>
            <a:ext cx="3932100" cy="8583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latin typeface="Garamond"/>
                <a:ea typeface="Garamond"/>
                <a:cs typeface="Garamond"/>
                <a:sym typeface="Garamond"/>
              </a:rPr>
              <a:t>LISTEN</a:t>
            </a:r>
            <a:endParaRPr>
              <a:latin typeface="Garamond"/>
              <a:ea typeface="Garamond"/>
              <a:cs typeface="Garamond"/>
              <a:sym typeface="Garamond"/>
            </a:endParaRPr>
          </a:p>
        </p:txBody>
      </p:sp>
      <p:sp>
        <p:nvSpPr>
          <p:cNvPr id="133" name="Google Shape;133;g2538dcb823d_0_12"/>
          <p:cNvSpPr txBox="1"/>
          <p:nvPr/>
        </p:nvSpPr>
        <p:spPr>
          <a:xfrm>
            <a:off x="4191975" y="1486600"/>
            <a:ext cx="7163400" cy="1416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000">
                <a:solidFill>
                  <a:schemeClr val="dk2"/>
                </a:solidFill>
                <a:latin typeface="Garamond"/>
                <a:ea typeface="Garamond"/>
                <a:cs typeface="Garamond"/>
                <a:sym typeface="Garamond"/>
              </a:rPr>
              <a:t>How did you experience the song when you </a:t>
            </a:r>
            <a:r>
              <a:rPr lang="en-US" sz="2000" b="1" i="1">
                <a:solidFill>
                  <a:schemeClr val="dk2"/>
                </a:solidFill>
                <a:latin typeface="Garamond"/>
                <a:ea typeface="Garamond"/>
                <a:cs typeface="Garamond"/>
                <a:sym typeface="Garamond"/>
              </a:rPr>
              <a:t>listened</a:t>
            </a:r>
            <a:r>
              <a:rPr lang="en-US" sz="2000">
                <a:solidFill>
                  <a:schemeClr val="dk2"/>
                </a:solidFill>
                <a:latin typeface="Garamond"/>
                <a:ea typeface="Garamond"/>
                <a:cs typeface="Garamond"/>
                <a:sym typeface="Garamond"/>
              </a:rPr>
              <a:t> to it? </a:t>
            </a:r>
            <a:endParaRPr sz="2000">
              <a:solidFill>
                <a:schemeClr val="dk2"/>
              </a:solidFill>
              <a:latin typeface="Garamond"/>
              <a:ea typeface="Garamond"/>
              <a:cs typeface="Garamond"/>
              <a:sym typeface="Garamond"/>
            </a:endParaRPr>
          </a:p>
          <a:p>
            <a:pPr marL="0" lvl="0" indent="0" algn="l" rtl="0">
              <a:spcBef>
                <a:spcPts val="0"/>
              </a:spcBef>
              <a:spcAft>
                <a:spcPts val="0"/>
              </a:spcAft>
              <a:buNone/>
            </a:pPr>
            <a:r>
              <a:rPr lang="en-US" sz="2000">
                <a:solidFill>
                  <a:schemeClr val="dk2"/>
                </a:solidFill>
                <a:latin typeface="Garamond"/>
                <a:ea typeface="Garamond"/>
                <a:cs typeface="Garamond"/>
                <a:sym typeface="Garamond"/>
              </a:rPr>
              <a:t>What </a:t>
            </a:r>
            <a:r>
              <a:rPr lang="en-US" sz="2000" b="1">
                <a:solidFill>
                  <a:schemeClr val="dk2"/>
                </a:solidFill>
                <a:latin typeface="Garamond"/>
                <a:ea typeface="Garamond"/>
                <a:cs typeface="Garamond"/>
                <a:sym typeface="Garamond"/>
              </a:rPr>
              <a:t>NEW</a:t>
            </a:r>
            <a:r>
              <a:rPr lang="en-US" sz="2000">
                <a:solidFill>
                  <a:schemeClr val="dk2"/>
                </a:solidFill>
                <a:latin typeface="Garamond"/>
                <a:ea typeface="Garamond"/>
                <a:cs typeface="Garamond"/>
                <a:sym typeface="Garamond"/>
              </a:rPr>
              <a:t> reactions, impressions, or thoughts surfaced? </a:t>
            </a:r>
            <a:endParaRPr sz="2000">
              <a:solidFill>
                <a:schemeClr val="dk2"/>
              </a:solidFill>
              <a:latin typeface="Garamond"/>
              <a:ea typeface="Garamond"/>
              <a:cs typeface="Garamond"/>
              <a:sym typeface="Garamond"/>
            </a:endParaRPr>
          </a:p>
          <a:p>
            <a:pPr marL="0" lvl="0" indent="0" algn="l" rtl="0">
              <a:spcBef>
                <a:spcPts val="0"/>
              </a:spcBef>
              <a:spcAft>
                <a:spcPts val="0"/>
              </a:spcAft>
              <a:buNone/>
            </a:pPr>
            <a:r>
              <a:rPr lang="en-US" sz="2000">
                <a:solidFill>
                  <a:schemeClr val="dk2"/>
                </a:solidFill>
                <a:latin typeface="Garamond"/>
                <a:ea typeface="Garamond"/>
                <a:cs typeface="Garamond"/>
                <a:sym typeface="Garamond"/>
              </a:rPr>
              <a:t>How was your experience of the song </a:t>
            </a:r>
            <a:r>
              <a:rPr lang="en-US" sz="2000" b="1" i="1">
                <a:solidFill>
                  <a:schemeClr val="dk2"/>
                </a:solidFill>
                <a:latin typeface="Garamond"/>
                <a:ea typeface="Garamond"/>
                <a:cs typeface="Garamond"/>
                <a:sym typeface="Garamond"/>
              </a:rPr>
              <a:t>different</a:t>
            </a:r>
            <a:r>
              <a:rPr lang="en-US" sz="2000">
                <a:solidFill>
                  <a:schemeClr val="dk2"/>
                </a:solidFill>
                <a:latin typeface="Garamond"/>
                <a:ea typeface="Garamond"/>
                <a:cs typeface="Garamond"/>
                <a:sym typeface="Garamond"/>
              </a:rPr>
              <a:t> from when you simply read the lyrics? </a:t>
            </a:r>
            <a:endParaRPr sz="2000">
              <a:solidFill>
                <a:schemeClr val="dk2"/>
              </a:solidFill>
              <a:latin typeface="Garamond"/>
              <a:ea typeface="Garamond"/>
              <a:cs typeface="Garamond"/>
              <a:sym typeface="Garamond"/>
            </a:endParaRPr>
          </a:p>
        </p:txBody>
      </p:sp>
      <p:sp>
        <p:nvSpPr>
          <p:cNvPr id="134" name="Google Shape;134;g2538dcb823d_0_12"/>
          <p:cNvSpPr txBox="1">
            <a:spLocks noGrp="1"/>
          </p:cNvSpPr>
          <p:nvPr>
            <p:ph type="title"/>
          </p:nvPr>
        </p:nvSpPr>
        <p:spPr>
          <a:xfrm>
            <a:off x="839800" y="2802100"/>
            <a:ext cx="3932100" cy="8583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latin typeface="Garamond"/>
                <a:ea typeface="Garamond"/>
                <a:cs typeface="Garamond"/>
                <a:sym typeface="Garamond"/>
              </a:rPr>
              <a:t>WATCH</a:t>
            </a:r>
            <a:endParaRPr>
              <a:latin typeface="Garamond"/>
              <a:ea typeface="Garamond"/>
              <a:cs typeface="Garamond"/>
              <a:sym typeface="Garamond"/>
            </a:endParaRPr>
          </a:p>
        </p:txBody>
      </p:sp>
      <p:sp>
        <p:nvSpPr>
          <p:cNvPr id="135" name="Google Shape;135;g2538dcb823d_0_12"/>
          <p:cNvSpPr txBox="1"/>
          <p:nvPr/>
        </p:nvSpPr>
        <p:spPr>
          <a:xfrm>
            <a:off x="4191975" y="2963775"/>
            <a:ext cx="7857900" cy="1108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000">
                <a:latin typeface="Garamond"/>
                <a:ea typeface="Garamond"/>
                <a:cs typeface="Garamond"/>
                <a:sym typeface="Garamond"/>
              </a:rPr>
              <a:t>How did you experience the song when you </a:t>
            </a:r>
            <a:r>
              <a:rPr lang="en-US" sz="2000" b="1" i="1">
                <a:latin typeface="Garamond"/>
                <a:ea typeface="Garamond"/>
                <a:cs typeface="Garamond"/>
                <a:sym typeface="Garamond"/>
              </a:rPr>
              <a:t>watched</a:t>
            </a:r>
            <a:r>
              <a:rPr lang="en-US" sz="2000">
                <a:latin typeface="Garamond"/>
                <a:ea typeface="Garamond"/>
                <a:cs typeface="Garamond"/>
                <a:sym typeface="Garamond"/>
              </a:rPr>
              <a:t> the music video?</a:t>
            </a:r>
            <a:endParaRPr sz="2000">
              <a:latin typeface="Garamond"/>
              <a:ea typeface="Garamond"/>
              <a:cs typeface="Garamond"/>
              <a:sym typeface="Garamond"/>
            </a:endParaRPr>
          </a:p>
          <a:p>
            <a:pPr marL="0" lvl="0" indent="0" algn="l" rtl="0">
              <a:spcBef>
                <a:spcPts val="0"/>
              </a:spcBef>
              <a:spcAft>
                <a:spcPts val="0"/>
              </a:spcAft>
              <a:buNone/>
            </a:pPr>
            <a:r>
              <a:rPr lang="en-US" sz="2000">
                <a:latin typeface="Garamond"/>
                <a:ea typeface="Garamond"/>
                <a:cs typeface="Garamond"/>
                <a:sym typeface="Garamond"/>
              </a:rPr>
              <a:t>What </a:t>
            </a:r>
            <a:r>
              <a:rPr lang="en-US" sz="2000" b="1">
                <a:latin typeface="Garamond"/>
                <a:ea typeface="Garamond"/>
                <a:cs typeface="Garamond"/>
                <a:sym typeface="Garamond"/>
              </a:rPr>
              <a:t>NEW</a:t>
            </a:r>
            <a:r>
              <a:rPr lang="en-US" sz="2000">
                <a:latin typeface="Garamond"/>
                <a:ea typeface="Garamond"/>
                <a:cs typeface="Garamond"/>
                <a:sym typeface="Garamond"/>
              </a:rPr>
              <a:t> reactions, impressions, thoughts surfaced? </a:t>
            </a:r>
            <a:endParaRPr sz="2000">
              <a:latin typeface="Garamond"/>
              <a:ea typeface="Garamond"/>
              <a:cs typeface="Garamond"/>
              <a:sym typeface="Garamond"/>
            </a:endParaRPr>
          </a:p>
          <a:p>
            <a:pPr marL="0" lvl="0" indent="0" algn="l" rtl="0">
              <a:spcBef>
                <a:spcPts val="0"/>
              </a:spcBef>
              <a:spcAft>
                <a:spcPts val="0"/>
              </a:spcAft>
              <a:buNone/>
            </a:pPr>
            <a:r>
              <a:rPr lang="en-US" sz="2000">
                <a:latin typeface="Garamond"/>
                <a:ea typeface="Garamond"/>
                <a:cs typeface="Garamond"/>
                <a:sym typeface="Garamond"/>
              </a:rPr>
              <a:t>How was your experience of the song impacted by the images in the video?</a:t>
            </a:r>
            <a:endParaRPr sz="2000">
              <a:latin typeface="Garamond"/>
              <a:ea typeface="Garamond"/>
              <a:cs typeface="Garamond"/>
              <a:sym typeface="Garamond"/>
            </a:endParaRPr>
          </a:p>
        </p:txBody>
      </p:sp>
      <p:sp>
        <p:nvSpPr>
          <p:cNvPr id="136" name="Google Shape;136;g2538dcb823d_0_12"/>
          <p:cNvSpPr txBox="1"/>
          <p:nvPr/>
        </p:nvSpPr>
        <p:spPr>
          <a:xfrm>
            <a:off x="4203475" y="4392675"/>
            <a:ext cx="7700100" cy="1416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000">
                <a:latin typeface="Garamond"/>
                <a:ea typeface="Garamond"/>
                <a:cs typeface="Garamond"/>
                <a:sym typeface="Garamond"/>
              </a:rPr>
              <a:t>What did the experiences of </a:t>
            </a:r>
            <a:r>
              <a:rPr lang="en-US" sz="2000" b="1" i="1">
                <a:latin typeface="Garamond"/>
                <a:ea typeface="Garamond"/>
                <a:cs typeface="Garamond"/>
                <a:sym typeface="Garamond"/>
              </a:rPr>
              <a:t>reading, listening, </a:t>
            </a:r>
            <a:r>
              <a:rPr lang="en-US" sz="2000">
                <a:latin typeface="Garamond"/>
                <a:ea typeface="Garamond"/>
                <a:cs typeface="Garamond"/>
                <a:sym typeface="Garamond"/>
              </a:rPr>
              <a:t>and </a:t>
            </a:r>
            <a:r>
              <a:rPr lang="en-US" sz="2000" b="1" i="1">
                <a:latin typeface="Garamond"/>
                <a:ea typeface="Garamond"/>
                <a:cs typeface="Garamond"/>
                <a:sym typeface="Garamond"/>
              </a:rPr>
              <a:t>watching </a:t>
            </a:r>
            <a:r>
              <a:rPr lang="en-US" sz="2000">
                <a:latin typeface="Garamond"/>
                <a:ea typeface="Garamond"/>
                <a:cs typeface="Garamond"/>
                <a:sym typeface="Garamond"/>
              </a:rPr>
              <a:t>have in common? What differences did you notice? </a:t>
            </a:r>
            <a:endParaRPr sz="2000">
              <a:latin typeface="Garamond"/>
              <a:ea typeface="Garamond"/>
              <a:cs typeface="Garamond"/>
              <a:sym typeface="Garamond"/>
            </a:endParaRPr>
          </a:p>
          <a:p>
            <a:pPr marL="0" lvl="0" indent="0" algn="l" rtl="0">
              <a:spcBef>
                <a:spcPts val="0"/>
              </a:spcBef>
              <a:spcAft>
                <a:spcPts val="0"/>
              </a:spcAft>
              <a:buNone/>
            </a:pPr>
            <a:r>
              <a:rPr lang="en-US" sz="2000">
                <a:latin typeface="Garamond"/>
                <a:ea typeface="Garamond"/>
                <a:cs typeface="Garamond"/>
                <a:sym typeface="Garamond"/>
              </a:rPr>
              <a:t>What generalizations can you make about the </a:t>
            </a:r>
            <a:r>
              <a:rPr lang="en-US" sz="2000" b="1" i="1">
                <a:latin typeface="Garamond"/>
                <a:ea typeface="Garamond"/>
                <a:cs typeface="Garamond"/>
                <a:sym typeface="Garamond"/>
              </a:rPr>
              <a:t>role of the senses</a:t>
            </a:r>
            <a:r>
              <a:rPr lang="en-US" sz="2000">
                <a:latin typeface="Garamond"/>
                <a:ea typeface="Garamond"/>
                <a:cs typeface="Garamond"/>
                <a:sym typeface="Garamond"/>
              </a:rPr>
              <a:t> in our experience of media (and the world around us)?</a:t>
            </a:r>
            <a:endParaRPr sz="2000">
              <a:solidFill>
                <a:schemeClr val="dk1"/>
              </a:solidFill>
              <a:latin typeface="Garamond"/>
              <a:ea typeface="Garamond"/>
              <a:cs typeface="Garamond"/>
              <a:sym typeface="Garamond"/>
            </a:endParaRPr>
          </a:p>
        </p:txBody>
      </p:sp>
      <p:sp>
        <p:nvSpPr>
          <p:cNvPr id="137" name="Google Shape;137;g2538dcb823d_0_12"/>
          <p:cNvSpPr txBox="1">
            <a:spLocks noGrp="1"/>
          </p:cNvSpPr>
          <p:nvPr>
            <p:ph type="title"/>
          </p:nvPr>
        </p:nvSpPr>
        <p:spPr>
          <a:xfrm>
            <a:off x="909975" y="4392675"/>
            <a:ext cx="3932100" cy="8583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latin typeface="Garamond"/>
                <a:ea typeface="Garamond"/>
                <a:cs typeface="Garamond"/>
                <a:sym typeface="Garamond"/>
              </a:rPr>
              <a:t>REFLECT</a:t>
            </a:r>
            <a:endParaRPr>
              <a:latin typeface="Garamond"/>
              <a:ea typeface="Garamond"/>
              <a:cs typeface="Garamond"/>
              <a:sym typeface="Garamond"/>
            </a:endParaRPr>
          </a:p>
        </p:txBody>
      </p:sp>
      <p:sp>
        <p:nvSpPr>
          <p:cNvPr id="138" name="Google Shape;138;g2538dcb823d_0_12"/>
          <p:cNvSpPr/>
          <p:nvPr/>
        </p:nvSpPr>
        <p:spPr>
          <a:xfrm>
            <a:off x="571900" y="2606075"/>
            <a:ext cx="3085500" cy="34362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g2538dcb823d_0_12"/>
          <p:cNvSpPr/>
          <p:nvPr/>
        </p:nvSpPr>
        <p:spPr>
          <a:xfrm>
            <a:off x="4014400" y="1939600"/>
            <a:ext cx="7857900" cy="3869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g2538dcb823d_0_24"/>
          <p:cNvSpPr txBox="1">
            <a:spLocks noGrp="1"/>
          </p:cNvSpPr>
          <p:nvPr>
            <p:ph type="title"/>
          </p:nvPr>
        </p:nvSpPr>
        <p:spPr>
          <a:xfrm>
            <a:off x="839800" y="457200"/>
            <a:ext cx="3932100" cy="8583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latin typeface="Garamond"/>
                <a:ea typeface="Garamond"/>
                <a:cs typeface="Garamond"/>
                <a:sym typeface="Garamond"/>
              </a:rPr>
              <a:t>READ</a:t>
            </a:r>
            <a:endParaRPr>
              <a:latin typeface="Garamond"/>
              <a:ea typeface="Garamond"/>
              <a:cs typeface="Garamond"/>
              <a:sym typeface="Garamond"/>
            </a:endParaRPr>
          </a:p>
        </p:txBody>
      </p:sp>
      <p:sp>
        <p:nvSpPr>
          <p:cNvPr id="146" name="Google Shape;146;g2538dcb823d_0_24"/>
          <p:cNvSpPr txBox="1">
            <a:spLocks noGrp="1"/>
          </p:cNvSpPr>
          <p:nvPr>
            <p:ph type="body" idx="1"/>
          </p:nvPr>
        </p:nvSpPr>
        <p:spPr>
          <a:xfrm>
            <a:off x="4191975" y="724350"/>
            <a:ext cx="7163400" cy="1047300"/>
          </a:xfrm>
          <a:prstGeom prst="rect">
            <a:avLst/>
          </a:prstGeom>
        </p:spPr>
        <p:txBody>
          <a:bodyPr spcFirstLastPara="1" wrap="square" lIns="91425" tIns="45700" rIns="91425" bIns="45700" anchor="t" anchorCtr="0">
            <a:normAutofit/>
          </a:bodyPr>
          <a:lstStyle/>
          <a:p>
            <a:pPr marL="0" lvl="0" indent="0" algn="l" rtl="0">
              <a:spcBef>
                <a:spcPts val="1000"/>
              </a:spcBef>
              <a:spcAft>
                <a:spcPts val="1200"/>
              </a:spcAft>
              <a:buNone/>
            </a:pPr>
            <a:r>
              <a:rPr lang="en-US" sz="2000">
                <a:solidFill>
                  <a:schemeClr val="dk2"/>
                </a:solidFill>
                <a:latin typeface="Garamond"/>
                <a:ea typeface="Garamond"/>
                <a:cs typeface="Garamond"/>
                <a:sym typeface="Garamond"/>
              </a:rPr>
              <a:t>Based on simply </a:t>
            </a:r>
            <a:r>
              <a:rPr lang="en-US" sz="2000" b="1" i="1">
                <a:solidFill>
                  <a:schemeClr val="dk2"/>
                </a:solidFill>
                <a:latin typeface="Garamond"/>
                <a:ea typeface="Garamond"/>
                <a:cs typeface="Garamond"/>
                <a:sym typeface="Garamond"/>
              </a:rPr>
              <a:t>reading</a:t>
            </a:r>
            <a:r>
              <a:rPr lang="en-US" sz="2000">
                <a:solidFill>
                  <a:schemeClr val="dk2"/>
                </a:solidFill>
                <a:latin typeface="Garamond"/>
                <a:ea typeface="Garamond"/>
                <a:cs typeface="Garamond"/>
                <a:sym typeface="Garamond"/>
              </a:rPr>
              <a:t> the song lyrics, what were your reactions and impressions?</a:t>
            </a:r>
            <a:endParaRPr sz="2000">
              <a:solidFill>
                <a:schemeClr val="dk2"/>
              </a:solidFill>
              <a:latin typeface="Garamond"/>
              <a:ea typeface="Garamond"/>
              <a:cs typeface="Garamond"/>
              <a:sym typeface="Garamond"/>
            </a:endParaRPr>
          </a:p>
        </p:txBody>
      </p:sp>
      <p:sp>
        <p:nvSpPr>
          <p:cNvPr id="147" name="Google Shape;147;g2538dcb823d_0_24"/>
          <p:cNvSpPr txBox="1">
            <a:spLocks noGrp="1"/>
          </p:cNvSpPr>
          <p:nvPr>
            <p:ph type="title"/>
          </p:nvPr>
        </p:nvSpPr>
        <p:spPr>
          <a:xfrm>
            <a:off x="839800" y="1486600"/>
            <a:ext cx="3932100" cy="8583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latin typeface="Garamond"/>
                <a:ea typeface="Garamond"/>
                <a:cs typeface="Garamond"/>
                <a:sym typeface="Garamond"/>
              </a:rPr>
              <a:t>LISTEN</a:t>
            </a:r>
            <a:endParaRPr>
              <a:latin typeface="Garamond"/>
              <a:ea typeface="Garamond"/>
              <a:cs typeface="Garamond"/>
              <a:sym typeface="Garamond"/>
            </a:endParaRPr>
          </a:p>
        </p:txBody>
      </p:sp>
      <p:sp>
        <p:nvSpPr>
          <p:cNvPr id="148" name="Google Shape;148;g2538dcb823d_0_24"/>
          <p:cNvSpPr txBox="1"/>
          <p:nvPr/>
        </p:nvSpPr>
        <p:spPr>
          <a:xfrm>
            <a:off x="4191975" y="1486600"/>
            <a:ext cx="7163400" cy="1416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000">
                <a:solidFill>
                  <a:schemeClr val="dk2"/>
                </a:solidFill>
                <a:latin typeface="Garamond"/>
                <a:ea typeface="Garamond"/>
                <a:cs typeface="Garamond"/>
                <a:sym typeface="Garamond"/>
              </a:rPr>
              <a:t>How did you experience the song when you </a:t>
            </a:r>
            <a:r>
              <a:rPr lang="en-US" sz="2000" b="1" i="1">
                <a:solidFill>
                  <a:schemeClr val="dk2"/>
                </a:solidFill>
                <a:latin typeface="Garamond"/>
                <a:ea typeface="Garamond"/>
                <a:cs typeface="Garamond"/>
                <a:sym typeface="Garamond"/>
              </a:rPr>
              <a:t>listened</a:t>
            </a:r>
            <a:r>
              <a:rPr lang="en-US" sz="2000">
                <a:solidFill>
                  <a:schemeClr val="dk2"/>
                </a:solidFill>
                <a:latin typeface="Garamond"/>
                <a:ea typeface="Garamond"/>
                <a:cs typeface="Garamond"/>
                <a:sym typeface="Garamond"/>
              </a:rPr>
              <a:t> to it? </a:t>
            </a:r>
            <a:endParaRPr sz="2000">
              <a:solidFill>
                <a:schemeClr val="dk2"/>
              </a:solidFill>
              <a:latin typeface="Garamond"/>
              <a:ea typeface="Garamond"/>
              <a:cs typeface="Garamond"/>
              <a:sym typeface="Garamond"/>
            </a:endParaRPr>
          </a:p>
          <a:p>
            <a:pPr marL="0" lvl="0" indent="0" algn="l" rtl="0">
              <a:spcBef>
                <a:spcPts val="0"/>
              </a:spcBef>
              <a:spcAft>
                <a:spcPts val="0"/>
              </a:spcAft>
              <a:buNone/>
            </a:pPr>
            <a:r>
              <a:rPr lang="en-US" sz="2000">
                <a:solidFill>
                  <a:schemeClr val="dk2"/>
                </a:solidFill>
                <a:latin typeface="Garamond"/>
                <a:ea typeface="Garamond"/>
                <a:cs typeface="Garamond"/>
                <a:sym typeface="Garamond"/>
              </a:rPr>
              <a:t>What </a:t>
            </a:r>
            <a:r>
              <a:rPr lang="en-US" sz="2000" b="1">
                <a:solidFill>
                  <a:schemeClr val="dk2"/>
                </a:solidFill>
                <a:latin typeface="Garamond"/>
                <a:ea typeface="Garamond"/>
                <a:cs typeface="Garamond"/>
                <a:sym typeface="Garamond"/>
              </a:rPr>
              <a:t>NEW</a:t>
            </a:r>
            <a:r>
              <a:rPr lang="en-US" sz="2000">
                <a:solidFill>
                  <a:schemeClr val="dk2"/>
                </a:solidFill>
                <a:latin typeface="Garamond"/>
                <a:ea typeface="Garamond"/>
                <a:cs typeface="Garamond"/>
                <a:sym typeface="Garamond"/>
              </a:rPr>
              <a:t> reactions, impressions, or thoughts surfaced? </a:t>
            </a:r>
            <a:endParaRPr sz="2000">
              <a:solidFill>
                <a:schemeClr val="dk2"/>
              </a:solidFill>
              <a:latin typeface="Garamond"/>
              <a:ea typeface="Garamond"/>
              <a:cs typeface="Garamond"/>
              <a:sym typeface="Garamond"/>
            </a:endParaRPr>
          </a:p>
          <a:p>
            <a:pPr marL="0" lvl="0" indent="0" algn="l" rtl="0">
              <a:spcBef>
                <a:spcPts val="0"/>
              </a:spcBef>
              <a:spcAft>
                <a:spcPts val="0"/>
              </a:spcAft>
              <a:buNone/>
            </a:pPr>
            <a:r>
              <a:rPr lang="en-US" sz="2000">
                <a:solidFill>
                  <a:schemeClr val="dk2"/>
                </a:solidFill>
                <a:latin typeface="Garamond"/>
                <a:ea typeface="Garamond"/>
                <a:cs typeface="Garamond"/>
                <a:sym typeface="Garamond"/>
              </a:rPr>
              <a:t>How was your experience of the song </a:t>
            </a:r>
            <a:r>
              <a:rPr lang="en-US" sz="2000" b="1" i="1">
                <a:solidFill>
                  <a:schemeClr val="dk2"/>
                </a:solidFill>
                <a:latin typeface="Garamond"/>
                <a:ea typeface="Garamond"/>
                <a:cs typeface="Garamond"/>
                <a:sym typeface="Garamond"/>
              </a:rPr>
              <a:t>different</a:t>
            </a:r>
            <a:r>
              <a:rPr lang="en-US" sz="2000">
                <a:solidFill>
                  <a:schemeClr val="dk2"/>
                </a:solidFill>
                <a:latin typeface="Garamond"/>
                <a:ea typeface="Garamond"/>
                <a:cs typeface="Garamond"/>
                <a:sym typeface="Garamond"/>
              </a:rPr>
              <a:t> from when you simply read the lyrics? </a:t>
            </a:r>
            <a:endParaRPr sz="2000">
              <a:solidFill>
                <a:schemeClr val="dk2"/>
              </a:solidFill>
              <a:latin typeface="Garamond"/>
              <a:ea typeface="Garamond"/>
              <a:cs typeface="Garamond"/>
              <a:sym typeface="Garamond"/>
            </a:endParaRPr>
          </a:p>
        </p:txBody>
      </p:sp>
      <p:sp>
        <p:nvSpPr>
          <p:cNvPr id="149" name="Google Shape;149;g2538dcb823d_0_24"/>
          <p:cNvSpPr txBox="1">
            <a:spLocks noGrp="1"/>
          </p:cNvSpPr>
          <p:nvPr>
            <p:ph type="title"/>
          </p:nvPr>
        </p:nvSpPr>
        <p:spPr>
          <a:xfrm>
            <a:off x="839800" y="2802100"/>
            <a:ext cx="3932100" cy="8583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latin typeface="Garamond"/>
                <a:ea typeface="Garamond"/>
                <a:cs typeface="Garamond"/>
                <a:sym typeface="Garamond"/>
              </a:rPr>
              <a:t>WATCH</a:t>
            </a:r>
            <a:endParaRPr>
              <a:latin typeface="Garamond"/>
              <a:ea typeface="Garamond"/>
              <a:cs typeface="Garamond"/>
              <a:sym typeface="Garamond"/>
            </a:endParaRPr>
          </a:p>
        </p:txBody>
      </p:sp>
      <p:sp>
        <p:nvSpPr>
          <p:cNvPr id="150" name="Google Shape;150;g2538dcb823d_0_24"/>
          <p:cNvSpPr txBox="1"/>
          <p:nvPr/>
        </p:nvSpPr>
        <p:spPr>
          <a:xfrm>
            <a:off x="4191975" y="2963775"/>
            <a:ext cx="7857900" cy="1108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000">
                <a:latin typeface="Garamond"/>
                <a:ea typeface="Garamond"/>
                <a:cs typeface="Garamond"/>
                <a:sym typeface="Garamond"/>
              </a:rPr>
              <a:t>How did you experience the song when you </a:t>
            </a:r>
            <a:r>
              <a:rPr lang="en-US" sz="2000" b="1" i="1">
                <a:latin typeface="Garamond"/>
                <a:ea typeface="Garamond"/>
                <a:cs typeface="Garamond"/>
                <a:sym typeface="Garamond"/>
              </a:rPr>
              <a:t>watched</a:t>
            </a:r>
            <a:r>
              <a:rPr lang="en-US" sz="2000">
                <a:latin typeface="Garamond"/>
                <a:ea typeface="Garamond"/>
                <a:cs typeface="Garamond"/>
                <a:sym typeface="Garamond"/>
              </a:rPr>
              <a:t> the music video?</a:t>
            </a:r>
            <a:endParaRPr sz="2000">
              <a:latin typeface="Garamond"/>
              <a:ea typeface="Garamond"/>
              <a:cs typeface="Garamond"/>
              <a:sym typeface="Garamond"/>
            </a:endParaRPr>
          </a:p>
          <a:p>
            <a:pPr marL="0" lvl="0" indent="0" algn="l" rtl="0">
              <a:spcBef>
                <a:spcPts val="0"/>
              </a:spcBef>
              <a:spcAft>
                <a:spcPts val="0"/>
              </a:spcAft>
              <a:buNone/>
            </a:pPr>
            <a:r>
              <a:rPr lang="en-US" sz="2000">
                <a:latin typeface="Garamond"/>
                <a:ea typeface="Garamond"/>
                <a:cs typeface="Garamond"/>
                <a:sym typeface="Garamond"/>
              </a:rPr>
              <a:t>What </a:t>
            </a:r>
            <a:r>
              <a:rPr lang="en-US" sz="2000" b="1">
                <a:latin typeface="Garamond"/>
                <a:ea typeface="Garamond"/>
                <a:cs typeface="Garamond"/>
                <a:sym typeface="Garamond"/>
              </a:rPr>
              <a:t>NEW</a:t>
            </a:r>
            <a:r>
              <a:rPr lang="en-US" sz="2000">
                <a:latin typeface="Garamond"/>
                <a:ea typeface="Garamond"/>
                <a:cs typeface="Garamond"/>
                <a:sym typeface="Garamond"/>
              </a:rPr>
              <a:t> reactions, impressions, thoughts surfaced? </a:t>
            </a:r>
            <a:endParaRPr sz="2000">
              <a:latin typeface="Garamond"/>
              <a:ea typeface="Garamond"/>
              <a:cs typeface="Garamond"/>
              <a:sym typeface="Garamond"/>
            </a:endParaRPr>
          </a:p>
          <a:p>
            <a:pPr marL="0" lvl="0" indent="0" algn="l" rtl="0">
              <a:spcBef>
                <a:spcPts val="0"/>
              </a:spcBef>
              <a:spcAft>
                <a:spcPts val="0"/>
              </a:spcAft>
              <a:buNone/>
            </a:pPr>
            <a:r>
              <a:rPr lang="en-US" sz="2000">
                <a:latin typeface="Garamond"/>
                <a:ea typeface="Garamond"/>
                <a:cs typeface="Garamond"/>
                <a:sym typeface="Garamond"/>
              </a:rPr>
              <a:t>How was your experience of the song impacted by the images in the video?</a:t>
            </a:r>
            <a:endParaRPr sz="2000">
              <a:latin typeface="Garamond"/>
              <a:ea typeface="Garamond"/>
              <a:cs typeface="Garamond"/>
              <a:sym typeface="Garamond"/>
            </a:endParaRPr>
          </a:p>
        </p:txBody>
      </p:sp>
      <p:sp>
        <p:nvSpPr>
          <p:cNvPr id="151" name="Google Shape;151;g2538dcb823d_0_24"/>
          <p:cNvSpPr txBox="1"/>
          <p:nvPr/>
        </p:nvSpPr>
        <p:spPr>
          <a:xfrm>
            <a:off x="4203475" y="4392675"/>
            <a:ext cx="7700100" cy="1416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000">
                <a:latin typeface="Garamond"/>
                <a:ea typeface="Garamond"/>
                <a:cs typeface="Garamond"/>
                <a:sym typeface="Garamond"/>
              </a:rPr>
              <a:t>What did the experiences of </a:t>
            </a:r>
            <a:r>
              <a:rPr lang="en-US" sz="2000" b="1" i="1">
                <a:latin typeface="Garamond"/>
                <a:ea typeface="Garamond"/>
                <a:cs typeface="Garamond"/>
                <a:sym typeface="Garamond"/>
              </a:rPr>
              <a:t>reading, listening, </a:t>
            </a:r>
            <a:r>
              <a:rPr lang="en-US" sz="2000">
                <a:latin typeface="Garamond"/>
                <a:ea typeface="Garamond"/>
                <a:cs typeface="Garamond"/>
                <a:sym typeface="Garamond"/>
              </a:rPr>
              <a:t>and </a:t>
            </a:r>
            <a:r>
              <a:rPr lang="en-US" sz="2000" b="1" i="1">
                <a:latin typeface="Garamond"/>
                <a:ea typeface="Garamond"/>
                <a:cs typeface="Garamond"/>
                <a:sym typeface="Garamond"/>
              </a:rPr>
              <a:t>watching </a:t>
            </a:r>
            <a:r>
              <a:rPr lang="en-US" sz="2000">
                <a:latin typeface="Garamond"/>
                <a:ea typeface="Garamond"/>
                <a:cs typeface="Garamond"/>
                <a:sym typeface="Garamond"/>
              </a:rPr>
              <a:t>have in common? What differences did you notice? </a:t>
            </a:r>
            <a:endParaRPr sz="2000">
              <a:latin typeface="Garamond"/>
              <a:ea typeface="Garamond"/>
              <a:cs typeface="Garamond"/>
              <a:sym typeface="Garamond"/>
            </a:endParaRPr>
          </a:p>
          <a:p>
            <a:pPr marL="0" lvl="0" indent="0" algn="l" rtl="0">
              <a:spcBef>
                <a:spcPts val="0"/>
              </a:spcBef>
              <a:spcAft>
                <a:spcPts val="0"/>
              </a:spcAft>
              <a:buNone/>
            </a:pPr>
            <a:r>
              <a:rPr lang="en-US" sz="2000">
                <a:latin typeface="Garamond"/>
                <a:ea typeface="Garamond"/>
                <a:cs typeface="Garamond"/>
                <a:sym typeface="Garamond"/>
              </a:rPr>
              <a:t>What generalizations can you make about the </a:t>
            </a:r>
            <a:r>
              <a:rPr lang="en-US" sz="2000" b="1" i="1">
                <a:latin typeface="Garamond"/>
                <a:ea typeface="Garamond"/>
                <a:cs typeface="Garamond"/>
                <a:sym typeface="Garamond"/>
              </a:rPr>
              <a:t>role of the senses</a:t>
            </a:r>
            <a:r>
              <a:rPr lang="en-US" sz="2000">
                <a:latin typeface="Garamond"/>
                <a:ea typeface="Garamond"/>
                <a:cs typeface="Garamond"/>
                <a:sym typeface="Garamond"/>
              </a:rPr>
              <a:t> in our experience of media (and the world around us)?</a:t>
            </a:r>
            <a:endParaRPr sz="2000">
              <a:solidFill>
                <a:schemeClr val="dk1"/>
              </a:solidFill>
              <a:latin typeface="Garamond"/>
              <a:ea typeface="Garamond"/>
              <a:cs typeface="Garamond"/>
              <a:sym typeface="Garamond"/>
            </a:endParaRPr>
          </a:p>
        </p:txBody>
      </p:sp>
      <p:sp>
        <p:nvSpPr>
          <p:cNvPr id="152" name="Google Shape;152;g2538dcb823d_0_24"/>
          <p:cNvSpPr txBox="1">
            <a:spLocks noGrp="1"/>
          </p:cNvSpPr>
          <p:nvPr>
            <p:ph type="title"/>
          </p:nvPr>
        </p:nvSpPr>
        <p:spPr>
          <a:xfrm>
            <a:off x="909975" y="4392675"/>
            <a:ext cx="3932100" cy="8583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latin typeface="Garamond"/>
                <a:ea typeface="Garamond"/>
                <a:cs typeface="Garamond"/>
                <a:sym typeface="Garamond"/>
              </a:rPr>
              <a:t>REFLECT</a:t>
            </a:r>
            <a:endParaRPr>
              <a:latin typeface="Garamond"/>
              <a:ea typeface="Garamond"/>
              <a:cs typeface="Garamond"/>
              <a:sym typeface="Garamond"/>
            </a:endParaRPr>
          </a:p>
        </p:txBody>
      </p:sp>
      <p:sp>
        <p:nvSpPr>
          <p:cNvPr id="153" name="Google Shape;153;g2538dcb823d_0_24"/>
          <p:cNvSpPr/>
          <p:nvPr/>
        </p:nvSpPr>
        <p:spPr>
          <a:xfrm>
            <a:off x="571900" y="2606075"/>
            <a:ext cx="3085500" cy="34362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g2538dcb823d_0_24"/>
          <p:cNvSpPr/>
          <p:nvPr/>
        </p:nvSpPr>
        <p:spPr>
          <a:xfrm>
            <a:off x="4045675" y="2192500"/>
            <a:ext cx="7857900" cy="35400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g2538dcb823d_0_36"/>
          <p:cNvSpPr txBox="1">
            <a:spLocks noGrp="1"/>
          </p:cNvSpPr>
          <p:nvPr>
            <p:ph type="title"/>
          </p:nvPr>
        </p:nvSpPr>
        <p:spPr>
          <a:xfrm>
            <a:off x="839800" y="457200"/>
            <a:ext cx="3932100" cy="8583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latin typeface="Garamond"/>
                <a:ea typeface="Garamond"/>
                <a:cs typeface="Garamond"/>
                <a:sym typeface="Garamond"/>
              </a:rPr>
              <a:t>READ</a:t>
            </a:r>
            <a:endParaRPr>
              <a:latin typeface="Garamond"/>
              <a:ea typeface="Garamond"/>
              <a:cs typeface="Garamond"/>
              <a:sym typeface="Garamond"/>
            </a:endParaRPr>
          </a:p>
        </p:txBody>
      </p:sp>
      <p:sp>
        <p:nvSpPr>
          <p:cNvPr id="161" name="Google Shape;161;g2538dcb823d_0_36"/>
          <p:cNvSpPr txBox="1">
            <a:spLocks noGrp="1"/>
          </p:cNvSpPr>
          <p:nvPr>
            <p:ph type="body" idx="1"/>
          </p:nvPr>
        </p:nvSpPr>
        <p:spPr>
          <a:xfrm>
            <a:off x="4191975" y="724350"/>
            <a:ext cx="7163400" cy="1047300"/>
          </a:xfrm>
          <a:prstGeom prst="rect">
            <a:avLst/>
          </a:prstGeom>
        </p:spPr>
        <p:txBody>
          <a:bodyPr spcFirstLastPara="1" wrap="square" lIns="91425" tIns="45700" rIns="91425" bIns="45700" anchor="t" anchorCtr="0">
            <a:normAutofit/>
          </a:bodyPr>
          <a:lstStyle/>
          <a:p>
            <a:pPr marL="0" lvl="0" indent="0" algn="l" rtl="0">
              <a:spcBef>
                <a:spcPts val="1000"/>
              </a:spcBef>
              <a:spcAft>
                <a:spcPts val="1200"/>
              </a:spcAft>
              <a:buNone/>
            </a:pPr>
            <a:r>
              <a:rPr lang="en-US" sz="2000">
                <a:solidFill>
                  <a:schemeClr val="dk2"/>
                </a:solidFill>
                <a:latin typeface="Garamond"/>
                <a:ea typeface="Garamond"/>
                <a:cs typeface="Garamond"/>
                <a:sym typeface="Garamond"/>
              </a:rPr>
              <a:t>Based on simply </a:t>
            </a:r>
            <a:r>
              <a:rPr lang="en-US" sz="2000" b="1" i="1">
                <a:solidFill>
                  <a:schemeClr val="dk2"/>
                </a:solidFill>
                <a:latin typeface="Garamond"/>
                <a:ea typeface="Garamond"/>
                <a:cs typeface="Garamond"/>
                <a:sym typeface="Garamond"/>
              </a:rPr>
              <a:t>reading</a:t>
            </a:r>
            <a:r>
              <a:rPr lang="en-US" sz="2000">
                <a:solidFill>
                  <a:schemeClr val="dk2"/>
                </a:solidFill>
                <a:latin typeface="Garamond"/>
                <a:ea typeface="Garamond"/>
                <a:cs typeface="Garamond"/>
                <a:sym typeface="Garamond"/>
              </a:rPr>
              <a:t> the song lyrics, what were your reactions and impressions?</a:t>
            </a:r>
            <a:endParaRPr sz="2000">
              <a:solidFill>
                <a:schemeClr val="dk2"/>
              </a:solidFill>
              <a:latin typeface="Garamond"/>
              <a:ea typeface="Garamond"/>
              <a:cs typeface="Garamond"/>
              <a:sym typeface="Garamond"/>
            </a:endParaRPr>
          </a:p>
        </p:txBody>
      </p:sp>
      <p:sp>
        <p:nvSpPr>
          <p:cNvPr id="162" name="Google Shape;162;g2538dcb823d_0_36"/>
          <p:cNvSpPr txBox="1">
            <a:spLocks noGrp="1"/>
          </p:cNvSpPr>
          <p:nvPr>
            <p:ph type="title"/>
          </p:nvPr>
        </p:nvSpPr>
        <p:spPr>
          <a:xfrm>
            <a:off x="839800" y="1486600"/>
            <a:ext cx="3932100" cy="8583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latin typeface="Garamond"/>
                <a:ea typeface="Garamond"/>
                <a:cs typeface="Garamond"/>
                <a:sym typeface="Garamond"/>
              </a:rPr>
              <a:t>LISTEN</a:t>
            </a:r>
            <a:endParaRPr>
              <a:latin typeface="Garamond"/>
              <a:ea typeface="Garamond"/>
              <a:cs typeface="Garamond"/>
              <a:sym typeface="Garamond"/>
            </a:endParaRPr>
          </a:p>
        </p:txBody>
      </p:sp>
      <p:sp>
        <p:nvSpPr>
          <p:cNvPr id="163" name="Google Shape;163;g2538dcb823d_0_36"/>
          <p:cNvSpPr txBox="1"/>
          <p:nvPr/>
        </p:nvSpPr>
        <p:spPr>
          <a:xfrm>
            <a:off x="4191975" y="1486600"/>
            <a:ext cx="7163400" cy="1416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000">
                <a:solidFill>
                  <a:schemeClr val="dk2"/>
                </a:solidFill>
                <a:latin typeface="Garamond"/>
                <a:ea typeface="Garamond"/>
                <a:cs typeface="Garamond"/>
                <a:sym typeface="Garamond"/>
              </a:rPr>
              <a:t>How did you experience the song when you </a:t>
            </a:r>
            <a:r>
              <a:rPr lang="en-US" sz="2000" b="1" i="1">
                <a:solidFill>
                  <a:schemeClr val="dk2"/>
                </a:solidFill>
                <a:latin typeface="Garamond"/>
                <a:ea typeface="Garamond"/>
                <a:cs typeface="Garamond"/>
                <a:sym typeface="Garamond"/>
              </a:rPr>
              <a:t>listened</a:t>
            </a:r>
            <a:r>
              <a:rPr lang="en-US" sz="2000">
                <a:solidFill>
                  <a:schemeClr val="dk2"/>
                </a:solidFill>
                <a:latin typeface="Garamond"/>
                <a:ea typeface="Garamond"/>
                <a:cs typeface="Garamond"/>
                <a:sym typeface="Garamond"/>
              </a:rPr>
              <a:t> to it? </a:t>
            </a:r>
            <a:endParaRPr sz="2000">
              <a:solidFill>
                <a:schemeClr val="dk2"/>
              </a:solidFill>
              <a:latin typeface="Garamond"/>
              <a:ea typeface="Garamond"/>
              <a:cs typeface="Garamond"/>
              <a:sym typeface="Garamond"/>
            </a:endParaRPr>
          </a:p>
          <a:p>
            <a:pPr marL="0" lvl="0" indent="0" algn="l" rtl="0">
              <a:spcBef>
                <a:spcPts val="0"/>
              </a:spcBef>
              <a:spcAft>
                <a:spcPts val="0"/>
              </a:spcAft>
              <a:buNone/>
            </a:pPr>
            <a:r>
              <a:rPr lang="en-US" sz="2000">
                <a:solidFill>
                  <a:schemeClr val="dk2"/>
                </a:solidFill>
                <a:latin typeface="Garamond"/>
                <a:ea typeface="Garamond"/>
                <a:cs typeface="Garamond"/>
                <a:sym typeface="Garamond"/>
              </a:rPr>
              <a:t>What </a:t>
            </a:r>
            <a:r>
              <a:rPr lang="en-US" sz="2000" b="1">
                <a:solidFill>
                  <a:schemeClr val="dk2"/>
                </a:solidFill>
                <a:latin typeface="Garamond"/>
                <a:ea typeface="Garamond"/>
                <a:cs typeface="Garamond"/>
                <a:sym typeface="Garamond"/>
              </a:rPr>
              <a:t>NEW</a:t>
            </a:r>
            <a:r>
              <a:rPr lang="en-US" sz="2000">
                <a:solidFill>
                  <a:schemeClr val="dk2"/>
                </a:solidFill>
                <a:latin typeface="Garamond"/>
                <a:ea typeface="Garamond"/>
                <a:cs typeface="Garamond"/>
                <a:sym typeface="Garamond"/>
              </a:rPr>
              <a:t> reactions, impressions, or thoughts surfaced? </a:t>
            </a:r>
            <a:endParaRPr sz="2000">
              <a:solidFill>
                <a:schemeClr val="dk2"/>
              </a:solidFill>
              <a:latin typeface="Garamond"/>
              <a:ea typeface="Garamond"/>
              <a:cs typeface="Garamond"/>
              <a:sym typeface="Garamond"/>
            </a:endParaRPr>
          </a:p>
          <a:p>
            <a:pPr marL="0" lvl="0" indent="0" algn="l" rtl="0">
              <a:spcBef>
                <a:spcPts val="0"/>
              </a:spcBef>
              <a:spcAft>
                <a:spcPts val="0"/>
              </a:spcAft>
              <a:buNone/>
            </a:pPr>
            <a:r>
              <a:rPr lang="en-US" sz="2000">
                <a:solidFill>
                  <a:schemeClr val="dk2"/>
                </a:solidFill>
                <a:latin typeface="Garamond"/>
                <a:ea typeface="Garamond"/>
                <a:cs typeface="Garamond"/>
                <a:sym typeface="Garamond"/>
              </a:rPr>
              <a:t>How was your experience of the song </a:t>
            </a:r>
            <a:r>
              <a:rPr lang="en-US" sz="2000" b="1" i="1">
                <a:solidFill>
                  <a:schemeClr val="dk2"/>
                </a:solidFill>
                <a:latin typeface="Garamond"/>
                <a:ea typeface="Garamond"/>
                <a:cs typeface="Garamond"/>
                <a:sym typeface="Garamond"/>
              </a:rPr>
              <a:t>different</a:t>
            </a:r>
            <a:r>
              <a:rPr lang="en-US" sz="2000">
                <a:solidFill>
                  <a:schemeClr val="dk2"/>
                </a:solidFill>
                <a:latin typeface="Garamond"/>
                <a:ea typeface="Garamond"/>
                <a:cs typeface="Garamond"/>
                <a:sym typeface="Garamond"/>
              </a:rPr>
              <a:t> from when you simply read the lyrics? </a:t>
            </a:r>
            <a:endParaRPr sz="2000">
              <a:solidFill>
                <a:schemeClr val="dk2"/>
              </a:solidFill>
              <a:latin typeface="Garamond"/>
              <a:ea typeface="Garamond"/>
              <a:cs typeface="Garamond"/>
              <a:sym typeface="Garamond"/>
            </a:endParaRPr>
          </a:p>
        </p:txBody>
      </p:sp>
      <p:sp>
        <p:nvSpPr>
          <p:cNvPr id="164" name="Google Shape;164;g2538dcb823d_0_36"/>
          <p:cNvSpPr txBox="1">
            <a:spLocks noGrp="1"/>
          </p:cNvSpPr>
          <p:nvPr>
            <p:ph type="title"/>
          </p:nvPr>
        </p:nvSpPr>
        <p:spPr>
          <a:xfrm>
            <a:off x="839800" y="2802100"/>
            <a:ext cx="3932100" cy="8583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latin typeface="Garamond"/>
                <a:ea typeface="Garamond"/>
                <a:cs typeface="Garamond"/>
                <a:sym typeface="Garamond"/>
              </a:rPr>
              <a:t>WATCH</a:t>
            </a:r>
            <a:endParaRPr>
              <a:latin typeface="Garamond"/>
              <a:ea typeface="Garamond"/>
              <a:cs typeface="Garamond"/>
              <a:sym typeface="Garamond"/>
            </a:endParaRPr>
          </a:p>
        </p:txBody>
      </p:sp>
      <p:sp>
        <p:nvSpPr>
          <p:cNvPr id="165" name="Google Shape;165;g2538dcb823d_0_36"/>
          <p:cNvSpPr txBox="1"/>
          <p:nvPr/>
        </p:nvSpPr>
        <p:spPr>
          <a:xfrm>
            <a:off x="4191975" y="2963775"/>
            <a:ext cx="7857900" cy="1108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000">
                <a:latin typeface="Garamond"/>
                <a:ea typeface="Garamond"/>
                <a:cs typeface="Garamond"/>
                <a:sym typeface="Garamond"/>
              </a:rPr>
              <a:t>How did you experience the song when you </a:t>
            </a:r>
            <a:r>
              <a:rPr lang="en-US" sz="2000" b="1" i="1">
                <a:latin typeface="Garamond"/>
                <a:ea typeface="Garamond"/>
                <a:cs typeface="Garamond"/>
                <a:sym typeface="Garamond"/>
              </a:rPr>
              <a:t>watched</a:t>
            </a:r>
            <a:r>
              <a:rPr lang="en-US" sz="2000">
                <a:latin typeface="Garamond"/>
                <a:ea typeface="Garamond"/>
                <a:cs typeface="Garamond"/>
                <a:sym typeface="Garamond"/>
              </a:rPr>
              <a:t> the music video?</a:t>
            </a:r>
            <a:endParaRPr sz="2000">
              <a:latin typeface="Garamond"/>
              <a:ea typeface="Garamond"/>
              <a:cs typeface="Garamond"/>
              <a:sym typeface="Garamond"/>
            </a:endParaRPr>
          </a:p>
          <a:p>
            <a:pPr marL="0" lvl="0" indent="0" algn="l" rtl="0">
              <a:spcBef>
                <a:spcPts val="0"/>
              </a:spcBef>
              <a:spcAft>
                <a:spcPts val="0"/>
              </a:spcAft>
              <a:buNone/>
            </a:pPr>
            <a:r>
              <a:rPr lang="en-US" sz="2000">
                <a:latin typeface="Garamond"/>
                <a:ea typeface="Garamond"/>
                <a:cs typeface="Garamond"/>
                <a:sym typeface="Garamond"/>
              </a:rPr>
              <a:t>What </a:t>
            </a:r>
            <a:r>
              <a:rPr lang="en-US" sz="2000" b="1">
                <a:latin typeface="Garamond"/>
                <a:ea typeface="Garamond"/>
                <a:cs typeface="Garamond"/>
                <a:sym typeface="Garamond"/>
              </a:rPr>
              <a:t>NEW</a:t>
            </a:r>
            <a:r>
              <a:rPr lang="en-US" sz="2000">
                <a:latin typeface="Garamond"/>
                <a:ea typeface="Garamond"/>
                <a:cs typeface="Garamond"/>
                <a:sym typeface="Garamond"/>
              </a:rPr>
              <a:t> reactions, impressions, thoughts surfaced? </a:t>
            </a:r>
            <a:endParaRPr sz="2000">
              <a:latin typeface="Garamond"/>
              <a:ea typeface="Garamond"/>
              <a:cs typeface="Garamond"/>
              <a:sym typeface="Garamond"/>
            </a:endParaRPr>
          </a:p>
          <a:p>
            <a:pPr marL="0" lvl="0" indent="0" algn="l" rtl="0">
              <a:spcBef>
                <a:spcPts val="0"/>
              </a:spcBef>
              <a:spcAft>
                <a:spcPts val="0"/>
              </a:spcAft>
              <a:buNone/>
            </a:pPr>
            <a:r>
              <a:rPr lang="en-US" sz="2000">
                <a:latin typeface="Garamond"/>
                <a:ea typeface="Garamond"/>
                <a:cs typeface="Garamond"/>
                <a:sym typeface="Garamond"/>
              </a:rPr>
              <a:t>How was your experience of the song impacted by the images in the video?</a:t>
            </a:r>
            <a:endParaRPr sz="2000">
              <a:latin typeface="Garamond"/>
              <a:ea typeface="Garamond"/>
              <a:cs typeface="Garamond"/>
              <a:sym typeface="Garamond"/>
            </a:endParaRPr>
          </a:p>
        </p:txBody>
      </p:sp>
      <p:sp>
        <p:nvSpPr>
          <p:cNvPr id="166" name="Google Shape;166;g2538dcb823d_0_36"/>
          <p:cNvSpPr txBox="1"/>
          <p:nvPr/>
        </p:nvSpPr>
        <p:spPr>
          <a:xfrm>
            <a:off x="4203475" y="4392675"/>
            <a:ext cx="7700100" cy="1416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000">
                <a:latin typeface="Garamond"/>
                <a:ea typeface="Garamond"/>
                <a:cs typeface="Garamond"/>
                <a:sym typeface="Garamond"/>
              </a:rPr>
              <a:t>What did the experiences of </a:t>
            </a:r>
            <a:r>
              <a:rPr lang="en-US" sz="2000" b="1" i="1">
                <a:latin typeface="Garamond"/>
                <a:ea typeface="Garamond"/>
                <a:cs typeface="Garamond"/>
                <a:sym typeface="Garamond"/>
              </a:rPr>
              <a:t>reading, listening, </a:t>
            </a:r>
            <a:r>
              <a:rPr lang="en-US" sz="2000">
                <a:latin typeface="Garamond"/>
                <a:ea typeface="Garamond"/>
                <a:cs typeface="Garamond"/>
                <a:sym typeface="Garamond"/>
              </a:rPr>
              <a:t>and </a:t>
            </a:r>
            <a:r>
              <a:rPr lang="en-US" sz="2000" b="1" i="1">
                <a:latin typeface="Garamond"/>
                <a:ea typeface="Garamond"/>
                <a:cs typeface="Garamond"/>
                <a:sym typeface="Garamond"/>
              </a:rPr>
              <a:t>watching </a:t>
            </a:r>
            <a:r>
              <a:rPr lang="en-US" sz="2000">
                <a:latin typeface="Garamond"/>
                <a:ea typeface="Garamond"/>
                <a:cs typeface="Garamond"/>
                <a:sym typeface="Garamond"/>
              </a:rPr>
              <a:t>have in common? What differences did you notice? </a:t>
            </a:r>
            <a:endParaRPr sz="2000">
              <a:latin typeface="Garamond"/>
              <a:ea typeface="Garamond"/>
              <a:cs typeface="Garamond"/>
              <a:sym typeface="Garamond"/>
            </a:endParaRPr>
          </a:p>
          <a:p>
            <a:pPr marL="0" lvl="0" indent="0" algn="l" rtl="0">
              <a:spcBef>
                <a:spcPts val="0"/>
              </a:spcBef>
              <a:spcAft>
                <a:spcPts val="0"/>
              </a:spcAft>
              <a:buNone/>
            </a:pPr>
            <a:r>
              <a:rPr lang="en-US" sz="2000">
                <a:latin typeface="Garamond"/>
                <a:ea typeface="Garamond"/>
                <a:cs typeface="Garamond"/>
                <a:sym typeface="Garamond"/>
              </a:rPr>
              <a:t>What generalizations can you make about the </a:t>
            </a:r>
            <a:r>
              <a:rPr lang="en-US" sz="2000" b="1" i="1">
                <a:latin typeface="Garamond"/>
                <a:ea typeface="Garamond"/>
                <a:cs typeface="Garamond"/>
                <a:sym typeface="Garamond"/>
              </a:rPr>
              <a:t>role of the senses</a:t>
            </a:r>
            <a:r>
              <a:rPr lang="en-US" sz="2000">
                <a:latin typeface="Garamond"/>
                <a:ea typeface="Garamond"/>
                <a:cs typeface="Garamond"/>
                <a:sym typeface="Garamond"/>
              </a:rPr>
              <a:t> in our experience of media (and the world around us)?</a:t>
            </a:r>
            <a:endParaRPr sz="2000">
              <a:solidFill>
                <a:schemeClr val="dk1"/>
              </a:solidFill>
              <a:latin typeface="Garamond"/>
              <a:ea typeface="Garamond"/>
              <a:cs typeface="Garamond"/>
              <a:sym typeface="Garamond"/>
            </a:endParaRPr>
          </a:p>
        </p:txBody>
      </p:sp>
      <p:sp>
        <p:nvSpPr>
          <p:cNvPr id="167" name="Google Shape;167;g2538dcb823d_0_36"/>
          <p:cNvSpPr txBox="1">
            <a:spLocks noGrp="1"/>
          </p:cNvSpPr>
          <p:nvPr>
            <p:ph type="title"/>
          </p:nvPr>
        </p:nvSpPr>
        <p:spPr>
          <a:xfrm>
            <a:off x="909975" y="4392675"/>
            <a:ext cx="3932100" cy="8583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latin typeface="Garamond"/>
                <a:ea typeface="Garamond"/>
                <a:cs typeface="Garamond"/>
                <a:sym typeface="Garamond"/>
              </a:rPr>
              <a:t>REFLECT</a:t>
            </a:r>
            <a:endParaRPr>
              <a:latin typeface="Garamond"/>
              <a:ea typeface="Garamond"/>
              <a:cs typeface="Garamond"/>
              <a:sym typeface="Garamond"/>
            </a:endParaRPr>
          </a:p>
        </p:txBody>
      </p:sp>
      <p:sp>
        <p:nvSpPr>
          <p:cNvPr id="168" name="Google Shape;168;g2538dcb823d_0_36"/>
          <p:cNvSpPr/>
          <p:nvPr/>
        </p:nvSpPr>
        <p:spPr>
          <a:xfrm>
            <a:off x="571900" y="2606075"/>
            <a:ext cx="3085500" cy="34362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g2538dcb823d_0_36"/>
          <p:cNvSpPr/>
          <p:nvPr/>
        </p:nvSpPr>
        <p:spPr>
          <a:xfrm>
            <a:off x="4045675" y="2902600"/>
            <a:ext cx="7857900" cy="2792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g2538dcb823d_0_67"/>
          <p:cNvSpPr txBox="1">
            <a:spLocks noGrp="1"/>
          </p:cNvSpPr>
          <p:nvPr>
            <p:ph type="title"/>
          </p:nvPr>
        </p:nvSpPr>
        <p:spPr>
          <a:xfrm>
            <a:off x="839800" y="457200"/>
            <a:ext cx="3932100" cy="8583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latin typeface="Garamond"/>
                <a:ea typeface="Garamond"/>
                <a:cs typeface="Garamond"/>
                <a:sym typeface="Garamond"/>
              </a:rPr>
              <a:t>READ</a:t>
            </a:r>
            <a:endParaRPr>
              <a:latin typeface="Garamond"/>
              <a:ea typeface="Garamond"/>
              <a:cs typeface="Garamond"/>
              <a:sym typeface="Garamond"/>
            </a:endParaRPr>
          </a:p>
        </p:txBody>
      </p:sp>
      <p:sp>
        <p:nvSpPr>
          <p:cNvPr id="176" name="Google Shape;176;g2538dcb823d_0_67"/>
          <p:cNvSpPr txBox="1">
            <a:spLocks noGrp="1"/>
          </p:cNvSpPr>
          <p:nvPr>
            <p:ph type="body" idx="1"/>
          </p:nvPr>
        </p:nvSpPr>
        <p:spPr>
          <a:xfrm>
            <a:off x="4191975" y="724350"/>
            <a:ext cx="7163400" cy="1047300"/>
          </a:xfrm>
          <a:prstGeom prst="rect">
            <a:avLst/>
          </a:prstGeom>
        </p:spPr>
        <p:txBody>
          <a:bodyPr spcFirstLastPara="1" wrap="square" lIns="91425" tIns="45700" rIns="91425" bIns="45700" anchor="t" anchorCtr="0">
            <a:normAutofit/>
          </a:bodyPr>
          <a:lstStyle/>
          <a:p>
            <a:pPr marL="0" lvl="0" indent="0" algn="l" rtl="0">
              <a:spcBef>
                <a:spcPts val="1000"/>
              </a:spcBef>
              <a:spcAft>
                <a:spcPts val="1200"/>
              </a:spcAft>
              <a:buNone/>
            </a:pPr>
            <a:r>
              <a:rPr lang="en-US" sz="2000">
                <a:solidFill>
                  <a:schemeClr val="dk2"/>
                </a:solidFill>
                <a:latin typeface="Garamond"/>
                <a:ea typeface="Garamond"/>
                <a:cs typeface="Garamond"/>
                <a:sym typeface="Garamond"/>
              </a:rPr>
              <a:t>Based on simply </a:t>
            </a:r>
            <a:r>
              <a:rPr lang="en-US" sz="2000" b="1" i="1">
                <a:solidFill>
                  <a:schemeClr val="dk2"/>
                </a:solidFill>
                <a:latin typeface="Garamond"/>
                <a:ea typeface="Garamond"/>
                <a:cs typeface="Garamond"/>
                <a:sym typeface="Garamond"/>
              </a:rPr>
              <a:t>reading</a:t>
            </a:r>
            <a:r>
              <a:rPr lang="en-US" sz="2000">
                <a:solidFill>
                  <a:schemeClr val="dk2"/>
                </a:solidFill>
                <a:latin typeface="Garamond"/>
                <a:ea typeface="Garamond"/>
                <a:cs typeface="Garamond"/>
                <a:sym typeface="Garamond"/>
              </a:rPr>
              <a:t> the song lyrics, what were your reactions and impressions?</a:t>
            </a:r>
            <a:endParaRPr sz="2000">
              <a:solidFill>
                <a:schemeClr val="dk2"/>
              </a:solidFill>
              <a:latin typeface="Garamond"/>
              <a:ea typeface="Garamond"/>
              <a:cs typeface="Garamond"/>
              <a:sym typeface="Garamond"/>
            </a:endParaRPr>
          </a:p>
        </p:txBody>
      </p:sp>
      <p:sp>
        <p:nvSpPr>
          <p:cNvPr id="177" name="Google Shape;177;g2538dcb823d_0_67"/>
          <p:cNvSpPr txBox="1">
            <a:spLocks noGrp="1"/>
          </p:cNvSpPr>
          <p:nvPr>
            <p:ph type="title"/>
          </p:nvPr>
        </p:nvSpPr>
        <p:spPr>
          <a:xfrm>
            <a:off x="839800" y="1486600"/>
            <a:ext cx="3932100" cy="8583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latin typeface="Garamond"/>
                <a:ea typeface="Garamond"/>
                <a:cs typeface="Garamond"/>
                <a:sym typeface="Garamond"/>
              </a:rPr>
              <a:t>LISTEN</a:t>
            </a:r>
            <a:endParaRPr>
              <a:latin typeface="Garamond"/>
              <a:ea typeface="Garamond"/>
              <a:cs typeface="Garamond"/>
              <a:sym typeface="Garamond"/>
            </a:endParaRPr>
          </a:p>
        </p:txBody>
      </p:sp>
      <p:sp>
        <p:nvSpPr>
          <p:cNvPr id="178" name="Google Shape;178;g2538dcb823d_0_67"/>
          <p:cNvSpPr txBox="1"/>
          <p:nvPr/>
        </p:nvSpPr>
        <p:spPr>
          <a:xfrm>
            <a:off x="4191975" y="1486600"/>
            <a:ext cx="7163400" cy="1416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000">
                <a:solidFill>
                  <a:schemeClr val="dk2"/>
                </a:solidFill>
                <a:latin typeface="Garamond"/>
                <a:ea typeface="Garamond"/>
                <a:cs typeface="Garamond"/>
                <a:sym typeface="Garamond"/>
              </a:rPr>
              <a:t>How did you experience the song when you </a:t>
            </a:r>
            <a:r>
              <a:rPr lang="en-US" sz="2000" b="1" i="1">
                <a:solidFill>
                  <a:schemeClr val="dk2"/>
                </a:solidFill>
                <a:latin typeface="Garamond"/>
                <a:ea typeface="Garamond"/>
                <a:cs typeface="Garamond"/>
                <a:sym typeface="Garamond"/>
              </a:rPr>
              <a:t>listened</a:t>
            </a:r>
            <a:r>
              <a:rPr lang="en-US" sz="2000">
                <a:solidFill>
                  <a:schemeClr val="dk2"/>
                </a:solidFill>
                <a:latin typeface="Garamond"/>
                <a:ea typeface="Garamond"/>
                <a:cs typeface="Garamond"/>
                <a:sym typeface="Garamond"/>
              </a:rPr>
              <a:t> to it? </a:t>
            </a:r>
            <a:endParaRPr sz="2000">
              <a:solidFill>
                <a:schemeClr val="dk2"/>
              </a:solidFill>
              <a:latin typeface="Garamond"/>
              <a:ea typeface="Garamond"/>
              <a:cs typeface="Garamond"/>
              <a:sym typeface="Garamond"/>
            </a:endParaRPr>
          </a:p>
          <a:p>
            <a:pPr marL="0" lvl="0" indent="0" algn="l" rtl="0">
              <a:spcBef>
                <a:spcPts val="0"/>
              </a:spcBef>
              <a:spcAft>
                <a:spcPts val="0"/>
              </a:spcAft>
              <a:buNone/>
            </a:pPr>
            <a:r>
              <a:rPr lang="en-US" sz="2000">
                <a:solidFill>
                  <a:schemeClr val="dk2"/>
                </a:solidFill>
                <a:latin typeface="Garamond"/>
                <a:ea typeface="Garamond"/>
                <a:cs typeface="Garamond"/>
                <a:sym typeface="Garamond"/>
              </a:rPr>
              <a:t>What </a:t>
            </a:r>
            <a:r>
              <a:rPr lang="en-US" sz="2000" b="1">
                <a:solidFill>
                  <a:schemeClr val="dk2"/>
                </a:solidFill>
                <a:latin typeface="Garamond"/>
                <a:ea typeface="Garamond"/>
                <a:cs typeface="Garamond"/>
                <a:sym typeface="Garamond"/>
              </a:rPr>
              <a:t>NEW</a:t>
            </a:r>
            <a:r>
              <a:rPr lang="en-US" sz="2000">
                <a:solidFill>
                  <a:schemeClr val="dk2"/>
                </a:solidFill>
                <a:latin typeface="Garamond"/>
                <a:ea typeface="Garamond"/>
                <a:cs typeface="Garamond"/>
                <a:sym typeface="Garamond"/>
              </a:rPr>
              <a:t> reactions, impressions, or thoughts surfaced? </a:t>
            </a:r>
            <a:endParaRPr sz="2000">
              <a:solidFill>
                <a:schemeClr val="dk2"/>
              </a:solidFill>
              <a:latin typeface="Garamond"/>
              <a:ea typeface="Garamond"/>
              <a:cs typeface="Garamond"/>
              <a:sym typeface="Garamond"/>
            </a:endParaRPr>
          </a:p>
          <a:p>
            <a:pPr marL="0" lvl="0" indent="0" algn="l" rtl="0">
              <a:spcBef>
                <a:spcPts val="0"/>
              </a:spcBef>
              <a:spcAft>
                <a:spcPts val="0"/>
              </a:spcAft>
              <a:buNone/>
            </a:pPr>
            <a:r>
              <a:rPr lang="en-US" sz="2000">
                <a:solidFill>
                  <a:schemeClr val="dk2"/>
                </a:solidFill>
                <a:latin typeface="Garamond"/>
                <a:ea typeface="Garamond"/>
                <a:cs typeface="Garamond"/>
                <a:sym typeface="Garamond"/>
              </a:rPr>
              <a:t>How was your experience of the song </a:t>
            </a:r>
            <a:r>
              <a:rPr lang="en-US" sz="2000" b="1" i="1">
                <a:solidFill>
                  <a:schemeClr val="dk2"/>
                </a:solidFill>
                <a:latin typeface="Garamond"/>
                <a:ea typeface="Garamond"/>
                <a:cs typeface="Garamond"/>
                <a:sym typeface="Garamond"/>
              </a:rPr>
              <a:t>different</a:t>
            </a:r>
            <a:r>
              <a:rPr lang="en-US" sz="2000">
                <a:solidFill>
                  <a:schemeClr val="dk2"/>
                </a:solidFill>
                <a:latin typeface="Garamond"/>
                <a:ea typeface="Garamond"/>
                <a:cs typeface="Garamond"/>
                <a:sym typeface="Garamond"/>
              </a:rPr>
              <a:t> from when you simply read the lyrics? </a:t>
            </a:r>
            <a:endParaRPr sz="2000">
              <a:solidFill>
                <a:schemeClr val="dk2"/>
              </a:solidFill>
              <a:latin typeface="Garamond"/>
              <a:ea typeface="Garamond"/>
              <a:cs typeface="Garamond"/>
              <a:sym typeface="Garamond"/>
            </a:endParaRPr>
          </a:p>
        </p:txBody>
      </p:sp>
      <p:sp>
        <p:nvSpPr>
          <p:cNvPr id="179" name="Google Shape;179;g2538dcb823d_0_67"/>
          <p:cNvSpPr txBox="1">
            <a:spLocks noGrp="1"/>
          </p:cNvSpPr>
          <p:nvPr>
            <p:ph type="title"/>
          </p:nvPr>
        </p:nvSpPr>
        <p:spPr>
          <a:xfrm>
            <a:off x="839800" y="2802100"/>
            <a:ext cx="3932100" cy="8583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latin typeface="Garamond"/>
                <a:ea typeface="Garamond"/>
                <a:cs typeface="Garamond"/>
                <a:sym typeface="Garamond"/>
              </a:rPr>
              <a:t>WATCH</a:t>
            </a:r>
            <a:endParaRPr>
              <a:latin typeface="Garamond"/>
              <a:ea typeface="Garamond"/>
              <a:cs typeface="Garamond"/>
              <a:sym typeface="Garamond"/>
            </a:endParaRPr>
          </a:p>
        </p:txBody>
      </p:sp>
      <p:sp>
        <p:nvSpPr>
          <p:cNvPr id="180" name="Google Shape;180;g2538dcb823d_0_67"/>
          <p:cNvSpPr txBox="1"/>
          <p:nvPr/>
        </p:nvSpPr>
        <p:spPr>
          <a:xfrm>
            <a:off x="4191975" y="2963775"/>
            <a:ext cx="7857900" cy="1108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000">
                <a:latin typeface="Garamond"/>
                <a:ea typeface="Garamond"/>
                <a:cs typeface="Garamond"/>
                <a:sym typeface="Garamond"/>
              </a:rPr>
              <a:t>How did you experience the song when you </a:t>
            </a:r>
            <a:r>
              <a:rPr lang="en-US" sz="2000" b="1" i="1">
                <a:latin typeface="Garamond"/>
                <a:ea typeface="Garamond"/>
                <a:cs typeface="Garamond"/>
                <a:sym typeface="Garamond"/>
              </a:rPr>
              <a:t>watched</a:t>
            </a:r>
            <a:r>
              <a:rPr lang="en-US" sz="2000">
                <a:latin typeface="Garamond"/>
                <a:ea typeface="Garamond"/>
                <a:cs typeface="Garamond"/>
                <a:sym typeface="Garamond"/>
              </a:rPr>
              <a:t> the music video?</a:t>
            </a:r>
            <a:endParaRPr sz="2000">
              <a:latin typeface="Garamond"/>
              <a:ea typeface="Garamond"/>
              <a:cs typeface="Garamond"/>
              <a:sym typeface="Garamond"/>
            </a:endParaRPr>
          </a:p>
          <a:p>
            <a:pPr marL="0" lvl="0" indent="0" algn="l" rtl="0">
              <a:spcBef>
                <a:spcPts val="0"/>
              </a:spcBef>
              <a:spcAft>
                <a:spcPts val="0"/>
              </a:spcAft>
              <a:buNone/>
            </a:pPr>
            <a:r>
              <a:rPr lang="en-US" sz="2000">
                <a:latin typeface="Garamond"/>
                <a:ea typeface="Garamond"/>
                <a:cs typeface="Garamond"/>
                <a:sym typeface="Garamond"/>
              </a:rPr>
              <a:t>What </a:t>
            </a:r>
            <a:r>
              <a:rPr lang="en-US" sz="2000" b="1">
                <a:latin typeface="Garamond"/>
                <a:ea typeface="Garamond"/>
                <a:cs typeface="Garamond"/>
                <a:sym typeface="Garamond"/>
              </a:rPr>
              <a:t>NEW</a:t>
            </a:r>
            <a:r>
              <a:rPr lang="en-US" sz="2000">
                <a:latin typeface="Garamond"/>
                <a:ea typeface="Garamond"/>
                <a:cs typeface="Garamond"/>
                <a:sym typeface="Garamond"/>
              </a:rPr>
              <a:t> reactions, impressions, thoughts surfaced? </a:t>
            </a:r>
            <a:endParaRPr sz="2000">
              <a:latin typeface="Garamond"/>
              <a:ea typeface="Garamond"/>
              <a:cs typeface="Garamond"/>
              <a:sym typeface="Garamond"/>
            </a:endParaRPr>
          </a:p>
          <a:p>
            <a:pPr marL="0" lvl="0" indent="0" algn="l" rtl="0">
              <a:spcBef>
                <a:spcPts val="0"/>
              </a:spcBef>
              <a:spcAft>
                <a:spcPts val="0"/>
              </a:spcAft>
              <a:buNone/>
            </a:pPr>
            <a:r>
              <a:rPr lang="en-US" sz="2000">
                <a:latin typeface="Garamond"/>
                <a:ea typeface="Garamond"/>
                <a:cs typeface="Garamond"/>
                <a:sym typeface="Garamond"/>
              </a:rPr>
              <a:t>How was your experience of the song impacted by the images in the video?</a:t>
            </a:r>
            <a:endParaRPr sz="2000">
              <a:latin typeface="Garamond"/>
              <a:ea typeface="Garamond"/>
              <a:cs typeface="Garamond"/>
              <a:sym typeface="Garamond"/>
            </a:endParaRPr>
          </a:p>
        </p:txBody>
      </p:sp>
      <p:sp>
        <p:nvSpPr>
          <p:cNvPr id="181" name="Google Shape;181;g2538dcb823d_0_67"/>
          <p:cNvSpPr txBox="1"/>
          <p:nvPr/>
        </p:nvSpPr>
        <p:spPr>
          <a:xfrm>
            <a:off x="4203475" y="4392675"/>
            <a:ext cx="7700100" cy="1416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000">
                <a:latin typeface="Garamond"/>
                <a:ea typeface="Garamond"/>
                <a:cs typeface="Garamond"/>
                <a:sym typeface="Garamond"/>
              </a:rPr>
              <a:t>What did the experiences of </a:t>
            </a:r>
            <a:r>
              <a:rPr lang="en-US" sz="2000" b="1" i="1">
                <a:latin typeface="Garamond"/>
                <a:ea typeface="Garamond"/>
                <a:cs typeface="Garamond"/>
                <a:sym typeface="Garamond"/>
              </a:rPr>
              <a:t>reading, listening, </a:t>
            </a:r>
            <a:r>
              <a:rPr lang="en-US" sz="2000">
                <a:latin typeface="Garamond"/>
                <a:ea typeface="Garamond"/>
                <a:cs typeface="Garamond"/>
                <a:sym typeface="Garamond"/>
              </a:rPr>
              <a:t>and </a:t>
            </a:r>
            <a:r>
              <a:rPr lang="en-US" sz="2000" b="1" i="1">
                <a:latin typeface="Garamond"/>
                <a:ea typeface="Garamond"/>
                <a:cs typeface="Garamond"/>
                <a:sym typeface="Garamond"/>
              </a:rPr>
              <a:t>watching </a:t>
            </a:r>
            <a:r>
              <a:rPr lang="en-US" sz="2000">
                <a:latin typeface="Garamond"/>
                <a:ea typeface="Garamond"/>
                <a:cs typeface="Garamond"/>
                <a:sym typeface="Garamond"/>
              </a:rPr>
              <a:t>have in common? What differences did you notice? </a:t>
            </a:r>
            <a:endParaRPr sz="2000">
              <a:latin typeface="Garamond"/>
              <a:ea typeface="Garamond"/>
              <a:cs typeface="Garamond"/>
              <a:sym typeface="Garamond"/>
            </a:endParaRPr>
          </a:p>
          <a:p>
            <a:pPr marL="0" lvl="0" indent="0" algn="l" rtl="0">
              <a:spcBef>
                <a:spcPts val="0"/>
              </a:spcBef>
              <a:spcAft>
                <a:spcPts val="0"/>
              </a:spcAft>
              <a:buNone/>
            </a:pPr>
            <a:r>
              <a:rPr lang="en-US" sz="2000">
                <a:latin typeface="Garamond"/>
                <a:ea typeface="Garamond"/>
                <a:cs typeface="Garamond"/>
                <a:sym typeface="Garamond"/>
              </a:rPr>
              <a:t>What generalizations can you make about the </a:t>
            </a:r>
            <a:r>
              <a:rPr lang="en-US" sz="2000" b="1" i="1">
                <a:latin typeface="Garamond"/>
                <a:ea typeface="Garamond"/>
                <a:cs typeface="Garamond"/>
                <a:sym typeface="Garamond"/>
              </a:rPr>
              <a:t>role of the senses</a:t>
            </a:r>
            <a:r>
              <a:rPr lang="en-US" sz="2000">
                <a:latin typeface="Garamond"/>
                <a:ea typeface="Garamond"/>
                <a:cs typeface="Garamond"/>
                <a:sym typeface="Garamond"/>
              </a:rPr>
              <a:t> in our experience of media (and the world around us)?</a:t>
            </a:r>
            <a:endParaRPr sz="2000">
              <a:solidFill>
                <a:schemeClr val="dk1"/>
              </a:solidFill>
              <a:latin typeface="Garamond"/>
              <a:ea typeface="Garamond"/>
              <a:cs typeface="Garamond"/>
              <a:sym typeface="Garamond"/>
            </a:endParaRPr>
          </a:p>
        </p:txBody>
      </p:sp>
      <p:sp>
        <p:nvSpPr>
          <p:cNvPr id="182" name="Google Shape;182;g2538dcb823d_0_67"/>
          <p:cNvSpPr txBox="1">
            <a:spLocks noGrp="1"/>
          </p:cNvSpPr>
          <p:nvPr>
            <p:ph type="title"/>
          </p:nvPr>
        </p:nvSpPr>
        <p:spPr>
          <a:xfrm>
            <a:off x="909975" y="4392675"/>
            <a:ext cx="3932100" cy="8583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latin typeface="Garamond"/>
                <a:ea typeface="Garamond"/>
                <a:cs typeface="Garamond"/>
                <a:sym typeface="Garamond"/>
              </a:rPr>
              <a:t>REFLECT</a:t>
            </a:r>
            <a:endParaRPr>
              <a:latin typeface="Garamond"/>
              <a:ea typeface="Garamond"/>
              <a:cs typeface="Garamond"/>
              <a:sym typeface="Garamond"/>
            </a:endParaRPr>
          </a:p>
        </p:txBody>
      </p:sp>
      <p:sp>
        <p:nvSpPr>
          <p:cNvPr id="183" name="Google Shape;183;g2538dcb823d_0_67"/>
          <p:cNvSpPr/>
          <p:nvPr/>
        </p:nvSpPr>
        <p:spPr>
          <a:xfrm>
            <a:off x="571900" y="3790500"/>
            <a:ext cx="3085500" cy="22518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g2538dcb823d_0_67"/>
          <p:cNvSpPr/>
          <p:nvPr/>
        </p:nvSpPr>
        <p:spPr>
          <a:xfrm>
            <a:off x="4045675" y="3433941"/>
            <a:ext cx="7857900" cy="23283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g255faf49b6a_0_0"/>
          <p:cNvSpPr txBox="1">
            <a:spLocks noGrp="1"/>
          </p:cNvSpPr>
          <p:nvPr>
            <p:ph type="title"/>
          </p:nvPr>
        </p:nvSpPr>
        <p:spPr>
          <a:xfrm>
            <a:off x="839800" y="457200"/>
            <a:ext cx="3932100" cy="8583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latin typeface="Garamond"/>
                <a:ea typeface="Garamond"/>
                <a:cs typeface="Garamond"/>
                <a:sym typeface="Garamond"/>
              </a:rPr>
              <a:t>READ</a:t>
            </a:r>
            <a:endParaRPr>
              <a:latin typeface="Garamond"/>
              <a:ea typeface="Garamond"/>
              <a:cs typeface="Garamond"/>
              <a:sym typeface="Garamond"/>
            </a:endParaRPr>
          </a:p>
        </p:txBody>
      </p:sp>
      <p:sp>
        <p:nvSpPr>
          <p:cNvPr id="191" name="Google Shape;191;g255faf49b6a_0_0"/>
          <p:cNvSpPr txBox="1">
            <a:spLocks noGrp="1"/>
          </p:cNvSpPr>
          <p:nvPr>
            <p:ph type="body" idx="1"/>
          </p:nvPr>
        </p:nvSpPr>
        <p:spPr>
          <a:xfrm>
            <a:off x="4191975" y="724350"/>
            <a:ext cx="7163400" cy="1047300"/>
          </a:xfrm>
          <a:prstGeom prst="rect">
            <a:avLst/>
          </a:prstGeom>
        </p:spPr>
        <p:txBody>
          <a:bodyPr spcFirstLastPara="1" wrap="square" lIns="91425" tIns="45700" rIns="91425" bIns="45700" anchor="t" anchorCtr="0">
            <a:normAutofit/>
          </a:bodyPr>
          <a:lstStyle/>
          <a:p>
            <a:pPr marL="0" lvl="0" indent="0" algn="l" rtl="0">
              <a:spcBef>
                <a:spcPts val="1000"/>
              </a:spcBef>
              <a:spcAft>
                <a:spcPts val="1200"/>
              </a:spcAft>
              <a:buNone/>
            </a:pPr>
            <a:r>
              <a:rPr lang="en-US" sz="2000">
                <a:solidFill>
                  <a:schemeClr val="dk2"/>
                </a:solidFill>
                <a:latin typeface="Garamond"/>
                <a:ea typeface="Garamond"/>
                <a:cs typeface="Garamond"/>
                <a:sym typeface="Garamond"/>
              </a:rPr>
              <a:t>Based on simply </a:t>
            </a:r>
            <a:r>
              <a:rPr lang="en-US" sz="2000" b="1" i="1">
                <a:solidFill>
                  <a:schemeClr val="dk2"/>
                </a:solidFill>
                <a:latin typeface="Garamond"/>
                <a:ea typeface="Garamond"/>
                <a:cs typeface="Garamond"/>
                <a:sym typeface="Garamond"/>
              </a:rPr>
              <a:t>reading</a:t>
            </a:r>
            <a:r>
              <a:rPr lang="en-US" sz="2000">
                <a:solidFill>
                  <a:schemeClr val="dk2"/>
                </a:solidFill>
                <a:latin typeface="Garamond"/>
                <a:ea typeface="Garamond"/>
                <a:cs typeface="Garamond"/>
                <a:sym typeface="Garamond"/>
              </a:rPr>
              <a:t> the song lyrics, what were your reactions and impressions?</a:t>
            </a:r>
            <a:endParaRPr sz="2000">
              <a:solidFill>
                <a:schemeClr val="dk2"/>
              </a:solidFill>
              <a:latin typeface="Garamond"/>
              <a:ea typeface="Garamond"/>
              <a:cs typeface="Garamond"/>
              <a:sym typeface="Garamond"/>
            </a:endParaRPr>
          </a:p>
        </p:txBody>
      </p:sp>
      <p:sp>
        <p:nvSpPr>
          <p:cNvPr id="192" name="Google Shape;192;g255faf49b6a_0_0"/>
          <p:cNvSpPr txBox="1">
            <a:spLocks noGrp="1"/>
          </p:cNvSpPr>
          <p:nvPr>
            <p:ph type="title"/>
          </p:nvPr>
        </p:nvSpPr>
        <p:spPr>
          <a:xfrm>
            <a:off x="839800" y="1486600"/>
            <a:ext cx="3932100" cy="8583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latin typeface="Garamond"/>
                <a:ea typeface="Garamond"/>
                <a:cs typeface="Garamond"/>
                <a:sym typeface="Garamond"/>
              </a:rPr>
              <a:t>LISTEN</a:t>
            </a:r>
            <a:endParaRPr>
              <a:latin typeface="Garamond"/>
              <a:ea typeface="Garamond"/>
              <a:cs typeface="Garamond"/>
              <a:sym typeface="Garamond"/>
            </a:endParaRPr>
          </a:p>
        </p:txBody>
      </p:sp>
      <p:sp>
        <p:nvSpPr>
          <p:cNvPr id="193" name="Google Shape;193;g255faf49b6a_0_0"/>
          <p:cNvSpPr txBox="1"/>
          <p:nvPr/>
        </p:nvSpPr>
        <p:spPr>
          <a:xfrm>
            <a:off x="4191975" y="1486600"/>
            <a:ext cx="7163400" cy="1416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000">
                <a:solidFill>
                  <a:schemeClr val="dk2"/>
                </a:solidFill>
                <a:latin typeface="Garamond"/>
                <a:ea typeface="Garamond"/>
                <a:cs typeface="Garamond"/>
                <a:sym typeface="Garamond"/>
              </a:rPr>
              <a:t>How did you experience the song when you </a:t>
            </a:r>
            <a:r>
              <a:rPr lang="en-US" sz="2000" b="1" i="1">
                <a:solidFill>
                  <a:schemeClr val="dk2"/>
                </a:solidFill>
                <a:latin typeface="Garamond"/>
                <a:ea typeface="Garamond"/>
                <a:cs typeface="Garamond"/>
                <a:sym typeface="Garamond"/>
              </a:rPr>
              <a:t>listened</a:t>
            </a:r>
            <a:r>
              <a:rPr lang="en-US" sz="2000">
                <a:solidFill>
                  <a:schemeClr val="dk2"/>
                </a:solidFill>
                <a:latin typeface="Garamond"/>
                <a:ea typeface="Garamond"/>
                <a:cs typeface="Garamond"/>
                <a:sym typeface="Garamond"/>
              </a:rPr>
              <a:t> to it? </a:t>
            </a:r>
            <a:endParaRPr sz="2000">
              <a:solidFill>
                <a:schemeClr val="dk2"/>
              </a:solidFill>
              <a:latin typeface="Garamond"/>
              <a:ea typeface="Garamond"/>
              <a:cs typeface="Garamond"/>
              <a:sym typeface="Garamond"/>
            </a:endParaRPr>
          </a:p>
          <a:p>
            <a:pPr marL="0" lvl="0" indent="0" algn="l" rtl="0">
              <a:spcBef>
                <a:spcPts val="0"/>
              </a:spcBef>
              <a:spcAft>
                <a:spcPts val="0"/>
              </a:spcAft>
              <a:buNone/>
            </a:pPr>
            <a:r>
              <a:rPr lang="en-US" sz="2000">
                <a:solidFill>
                  <a:schemeClr val="dk2"/>
                </a:solidFill>
                <a:latin typeface="Garamond"/>
                <a:ea typeface="Garamond"/>
                <a:cs typeface="Garamond"/>
                <a:sym typeface="Garamond"/>
              </a:rPr>
              <a:t>What </a:t>
            </a:r>
            <a:r>
              <a:rPr lang="en-US" sz="2000" b="1">
                <a:solidFill>
                  <a:schemeClr val="dk2"/>
                </a:solidFill>
                <a:latin typeface="Garamond"/>
                <a:ea typeface="Garamond"/>
                <a:cs typeface="Garamond"/>
                <a:sym typeface="Garamond"/>
              </a:rPr>
              <a:t>NEW</a:t>
            </a:r>
            <a:r>
              <a:rPr lang="en-US" sz="2000">
                <a:solidFill>
                  <a:schemeClr val="dk2"/>
                </a:solidFill>
                <a:latin typeface="Garamond"/>
                <a:ea typeface="Garamond"/>
                <a:cs typeface="Garamond"/>
                <a:sym typeface="Garamond"/>
              </a:rPr>
              <a:t> reactions, impressions, or thoughts surfaced? </a:t>
            </a:r>
            <a:endParaRPr sz="2000">
              <a:solidFill>
                <a:schemeClr val="dk2"/>
              </a:solidFill>
              <a:latin typeface="Garamond"/>
              <a:ea typeface="Garamond"/>
              <a:cs typeface="Garamond"/>
              <a:sym typeface="Garamond"/>
            </a:endParaRPr>
          </a:p>
          <a:p>
            <a:pPr marL="0" lvl="0" indent="0" algn="l" rtl="0">
              <a:spcBef>
                <a:spcPts val="0"/>
              </a:spcBef>
              <a:spcAft>
                <a:spcPts val="0"/>
              </a:spcAft>
              <a:buNone/>
            </a:pPr>
            <a:r>
              <a:rPr lang="en-US" sz="2000">
                <a:solidFill>
                  <a:schemeClr val="dk2"/>
                </a:solidFill>
                <a:latin typeface="Garamond"/>
                <a:ea typeface="Garamond"/>
                <a:cs typeface="Garamond"/>
                <a:sym typeface="Garamond"/>
              </a:rPr>
              <a:t>How was your experience of the song </a:t>
            </a:r>
            <a:r>
              <a:rPr lang="en-US" sz="2000" b="1" i="1">
                <a:solidFill>
                  <a:schemeClr val="dk2"/>
                </a:solidFill>
                <a:latin typeface="Garamond"/>
                <a:ea typeface="Garamond"/>
                <a:cs typeface="Garamond"/>
                <a:sym typeface="Garamond"/>
              </a:rPr>
              <a:t>different</a:t>
            </a:r>
            <a:r>
              <a:rPr lang="en-US" sz="2000">
                <a:solidFill>
                  <a:schemeClr val="dk2"/>
                </a:solidFill>
                <a:latin typeface="Garamond"/>
                <a:ea typeface="Garamond"/>
                <a:cs typeface="Garamond"/>
                <a:sym typeface="Garamond"/>
              </a:rPr>
              <a:t> from when you simply read the lyrics? </a:t>
            </a:r>
            <a:endParaRPr sz="2000">
              <a:solidFill>
                <a:schemeClr val="dk2"/>
              </a:solidFill>
              <a:latin typeface="Garamond"/>
              <a:ea typeface="Garamond"/>
              <a:cs typeface="Garamond"/>
              <a:sym typeface="Garamond"/>
            </a:endParaRPr>
          </a:p>
        </p:txBody>
      </p:sp>
      <p:sp>
        <p:nvSpPr>
          <p:cNvPr id="194" name="Google Shape;194;g255faf49b6a_0_0"/>
          <p:cNvSpPr txBox="1">
            <a:spLocks noGrp="1"/>
          </p:cNvSpPr>
          <p:nvPr>
            <p:ph type="title"/>
          </p:nvPr>
        </p:nvSpPr>
        <p:spPr>
          <a:xfrm>
            <a:off x="839800" y="2802100"/>
            <a:ext cx="3932100" cy="8583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latin typeface="Garamond"/>
                <a:ea typeface="Garamond"/>
                <a:cs typeface="Garamond"/>
                <a:sym typeface="Garamond"/>
              </a:rPr>
              <a:t>WATCH</a:t>
            </a:r>
            <a:endParaRPr>
              <a:latin typeface="Garamond"/>
              <a:ea typeface="Garamond"/>
              <a:cs typeface="Garamond"/>
              <a:sym typeface="Garamond"/>
            </a:endParaRPr>
          </a:p>
        </p:txBody>
      </p:sp>
      <p:sp>
        <p:nvSpPr>
          <p:cNvPr id="195" name="Google Shape;195;g255faf49b6a_0_0"/>
          <p:cNvSpPr txBox="1"/>
          <p:nvPr/>
        </p:nvSpPr>
        <p:spPr>
          <a:xfrm>
            <a:off x="4191975" y="2963775"/>
            <a:ext cx="7857900" cy="1108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000">
                <a:latin typeface="Garamond"/>
                <a:ea typeface="Garamond"/>
                <a:cs typeface="Garamond"/>
                <a:sym typeface="Garamond"/>
              </a:rPr>
              <a:t>How did you experience the song when you </a:t>
            </a:r>
            <a:r>
              <a:rPr lang="en-US" sz="2000" b="1" i="1">
                <a:latin typeface="Garamond"/>
                <a:ea typeface="Garamond"/>
                <a:cs typeface="Garamond"/>
                <a:sym typeface="Garamond"/>
              </a:rPr>
              <a:t>watched</a:t>
            </a:r>
            <a:r>
              <a:rPr lang="en-US" sz="2000">
                <a:latin typeface="Garamond"/>
                <a:ea typeface="Garamond"/>
                <a:cs typeface="Garamond"/>
                <a:sym typeface="Garamond"/>
              </a:rPr>
              <a:t> the music video?</a:t>
            </a:r>
            <a:endParaRPr sz="2000">
              <a:latin typeface="Garamond"/>
              <a:ea typeface="Garamond"/>
              <a:cs typeface="Garamond"/>
              <a:sym typeface="Garamond"/>
            </a:endParaRPr>
          </a:p>
          <a:p>
            <a:pPr marL="0" lvl="0" indent="0" algn="l" rtl="0">
              <a:spcBef>
                <a:spcPts val="0"/>
              </a:spcBef>
              <a:spcAft>
                <a:spcPts val="0"/>
              </a:spcAft>
              <a:buNone/>
            </a:pPr>
            <a:r>
              <a:rPr lang="en-US" sz="2000">
                <a:latin typeface="Garamond"/>
                <a:ea typeface="Garamond"/>
                <a:cs typeface="Garamond"/>
                <a:sym typeface="Garamond"/>
              </a:rPr>
              <a:t>What </a:t>
            </a:r>
            <a:r>
              <a:rPr lang="en-US" sz="2000" b="1">
                <a:latin typeface="Garamond"/>
                <a:ea typeface="Garamond"/>
                <a:cs typeface="Garamond"/>
                <a:sym typeface="Garamond"/>
              </a:rPr>
              <a:t>NEW</a:t>
            </a:r>
            <a:r>
              <a:rPr lang="en-US" sz="2000">
                <a:latin typeface="Garamond"/>
                <a:ea typeface="Garamond"/>
                <a:cs typeface="Garamond"/>
                <a:sym typeface="Garamond"/>
              </a:rPr>
              <a:t> reactions, impressions, thoughts surfaced? </a:t>
            </a:r>
            <a:endParaRPr sz="2000">
              <a:latin typeface="Garamond"/>
              <a:ea typeface="Garamond"/>
              <a:cs typeface="Garamond"/>
              <a:sym typeface="Garamond"/>
            </a:endParaRPr>
          </a:p>
          <a:p>
            <a:pPr marL="0" lvl="0" indent="0" algn="l" rtl="0">
              <a:spcBef>
                <a:spcPts val="0"/>
              </a:spcBef>
              <a:spcAft>
                <a:spcPts val="0"/>
              </a:spcAft>
              <a:buNone/>
            </a:pPr>
            <a:r>
              <a:rPr lang="en-US" sz="2000">
                <a:latin typeface="Garamond"/>
                <a:ea typeface="Garamond"/>
                <a:cs typeface="Garamond"/>
                <a:sym typeface="Garamond"/>
              </a:rPr>
              <a:t>How was your experience of the song impacted by the images in the video?</a:t>
            </a:r>
            <a:endParaRPr sz="2000">
              <a:latin typeface="Garamond"/>
              <a:ea typeface="Garamond"/>
              <a:cs typeface="Garamond"/>
              <a:sym typeface="Garamond"/>
            </a:endParaRPr>
          </a:p>
        </p:txBody>
      </p:sp>
      <p:sp>
        <p:nvSpPr>
          <p:cNvPr id="196" name="Google Shape;196;g255faf49b6a_0_0"/>
          <p:cNvSpPr txBox="1"/>
          <p:nvPr/>
        </p:nvSpPr>
        <p:spPr>
          <a:xfrm>
            <a:off x="4203475" y="4392675"/>
            <a:ext cx="7700100" cy="1416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000">
                <a:latin typeface="Garamond"/>
                <a:ea typeface="Garamond"/>
                <a:cs typeface="Garamond"/>
                <a:sym typeface="Garamond"/>
              </a:rPr>
              <a:t>What did the experiences of </a:t>
            </a:r>
            <a:r>
              <a:rPr lang="en-US" sz="2000" b="1" i="1">
                <a:latin typeface="Garamond"/>
                <a:ea typeface="Garamond"/>
                <a:cs typeface="Garamond"/>
                <a:sym typeface="Garamond"/>
              </a:rPr>
              <a:t>reading, listening, </a:t>
            </a:r>
            <a:r>
              <a:rPr lang="en-US" sz="2000">
                <a:latin typeface="Garamond"/>
                <a:ea typeface="Garamond"/>
                <a:cs typeface="Garamond"/>
                <a:sym typeface="Garamond"/>
              </a:rPr>
              <a:t>and </a:t>
            </a:r>
            <a:r>
              <a:rPr lang="en-US" sz="2000" b="1" i="1">
                <a:latin typeface="Garamond"/>
                <a:ea typeface="Garamond"/>
                <a:cs typeface="Garamond"/>
                <a:sym typeface="Garamond"/>
              </a:rPr>
              <a:t>watching </a:t>
            </a:r>
            <a:r>
              <a:rPr lang="en-US" sz="2000">
                <a:latin typeface="Garamond"/>
                <a:ea typeface="Garamond"/>
                <a:cs typeface="Garamond"/>
                <a:sym typeface="Garamond"/>
              </a:rPr>
              <a:t>have in common? What differences did you notice? </a:t>
            </a:r>
            <a:endParaRPr sz="2000">
              <a:latin typeface="Garamond"/>
              <a:ea typeface="Garamond"/>
              <a:cs typeface="Garamond"/>
              <a:sym typeface="Garamond"/>
            </a:endParaRPr>
          </a:p>
          <a:p>
            <a:pPr marL="0" lvl="0" indent="0" algn="l" rtl="0">
              <a:spcBef>
                <a:spcPts val="0"/>
              </a:spcBef>
              <a:spcAft>
                <a:spcPts val="0"/>
              </a:spcAft>
              <a:buNone/>
            </a:pPr>
            <a:r>
              <a:rPr lang="en-US" sz="2000">
                <a:latin typeface="Garamond"/>
                <a:ea typeface="Garamond"/>
                <a:cs typeface="Garamond"/>
                <a:sym typeface="Garamond"/>
              </a:rPr>
              <a:t>What generalizations can you make about the </a:t>
            </a:r>
            <a:r>
              <a:rPr lang="en-US" sz="2000" b="1" i="1">
                <a:latin typeface="Garamond"/>
                <a:ea typeface="Garamond"/>
                <a:cs typeface="Garamond"/>
                <a:sym typeface="Garamond"/>
              </a:rPr>
              <a:t>role of the senses</a:t>
            </a:r>
            <a:r>
              <a:rPr lang="en-US" sz="2000">
                <a:latin typeface="Garamond"/>
                <a:ea typeface="Garamond"/>
                <a:cs typeface="Garamond"/>
                <a:sym typeface="Garamond"/>
              </a:rPr>
              <a:t> in our experience of media (and the world around us)?</a:t>
            </a:r>
            <a:endParaRPr sz="2000">
              <a:solidFill>
                <a:schemeClr val="dk1"/>
              </a:solidFill>
              <a:latin typeface="Garamond"/>
              <a:ea typeface="Garamond"/>
              <a:cs typeface="Garamond"/>
              <a:sym typeface="Garamond"/>
            </a:endParaRPr>
          </a:p>
        </p:txBody>
      </p:sp>
      <p:sp>
        <p:nvSpPr>
          <p:cNvPr id="197" name="Google Shape;197;g255faf49b6a_0_0"/>
          <p:cNvSpPr txBox="1">
            <a:spLocks noGrp="1"/>
          </p:cNvSpPr>
          <p:nvPr>
            <p:ph type="title"/>
          </p:nvPr>
        </p:nvSpPr>
        <p:spPr>
          <a:xfrm>
            <a:off x="909975" y="4392675"/>
            <a:ext cx="3932100" cy="8583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latin typeface="Garamond"/>
                <a:ea typeface="Garamond"/>
                <a:cs typeface="Garamond"/>
                <a:sym typeface="Garamond"/>
              </a:rPr>
              <a:t>REFLECT</a:t>
            </a:r>
            <a:endParaRPr>
              <a:latin typeface="Garamond"/>
              <a:ea typeface="Garamond"/>
              <a:cs typeface="Garamond"/>
              <a:sym typeface="Garamond"/>
            </a:endParaRPr>
          </a:p>
        </p:txBody>
      </p:sp>
      <p:sp>
        <p:nvSpPr>
          <p:cNvPr id="198" name="Google Shape;198;g255faf49b6a_0_0"/>
          <p:cNvSpPr/>
          <p:nvPr/>
        </p:nvSpPr>
        <p:spPr>
          <a:xfrm>
            <a:off x="571900" y="3790500"/>
            <a:ext cx="3085500" cy="22518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g255faf49b6a_0_0"/>
          <p:cNvSpPr/>
          <p:nvPr/>
        </p:nvSpPr>
        <p:spPr>
          <a:xfrm>
            <a:off x="4045675" y="3731575"/>
            <a:ext cx="7857900" cy="20394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g2538dcb823d_0_81"/>
          <p:cNvSpPr txBox="1">
            <a:spLocks noGrp="1"/>
          </p:cNvSpPr>
          <p:nvPr>
            <p:ph type="title"/>
          </p:nvPr>
        </p:nvSpPr>
        <p:spPr>
          <a:xfrm>
            <a:off x="839800" y="457200"/>
            <a:ext cx="3932100" cy="8583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latin typeface="Garamond"/>
                <a:ea typeface="Garamond"/>
                <a:cs typeface="Garamond"/>
                <a:sym typeface="Garamond"/>
              </a:rPr>
              <a:t>READ</a:t>
            </a:r>
            <a:endParaRPr>
              <a:latin typeface="Garamond"/>
              <a:ea typeface="Garamond"/>
              <a:cs typeface="Garamond"/>
              <a:sym typeface="Garamond"/>
            </a:endParaRPr>
          </a:p>
        </p:txBody>
      </p:sp>
      <p:sp>
        <p:nvSpPr>
          <p:cNvPr id="206" name="Google Shape;206;g2538dcb823d_0_81"/>
          <p:cNvSpPr txBox="1">
            <a:spLocks noGrp="1"/>
          </p:cNvSpPr>
          <p:nvPr>
            <p:ph type="body" idx="1"/>
          </p:nvPr>
        </p:nvSpPr>
        <p:spPr>
          <a:xfrm>
            <a:off x="4191975" y="724350"/>
            <a:ext cx="7163400" cy="1047300"/>
          </a:xfrm>
          <a:prstGeom prst="rect">
            <a:avLst/>
          </a:prstGeom>
        </p:spPr>
        <p:txBody>
          <a:bodyPr spcFirstLastPara="1" wrap="square" lIns="91425" tIns="45700" rIns="91425" bIns="45700" anchor="t" anchorCtr="0">
            <a:normAutofit/>
          </a:bodyPr>
          <a:lstStyle/>
          <a:p>
            <a:pPr marL="0" lvl="0" indent="0" algn="l" rtl="0">
              <a:spcBef>
                <a:spcPts val="1000"/>
              </a:spcBef>
              <a:spcAft>
                <a:spcPts val="1200"/>
              </a:spcAft>
              <a:buNone/>
            </a:pPr>
            <a:r>
              <a:rPr lang="en-US" sz="2000">
                <a:solidFill>
                  <a:schemeClr val="dk2"/>
                </a:solidFill>
                <a:latin typeface="Garamond"/>
                <a:ea typeface="Garamond"/>
                <a:cs typeface="Garamond"/>
                <a:sym typeface="Garamond"/>
              </a:rPr>
              <a:t>Based on simply </a:t>
            </a:r>
            <a:r>
              <a:rPr lang="en-US" sz="2000" b="1" i="1">
                <a:solidFill>
                  <a:schemeClr val="dk2"/>
                </a:solidFill>
                <a:latin typeface="Garamond"/>
                <a:ea typeface="Garamond"/>
                <a:cs typeface="Garamond"/>
                <a:sym typeface="Garamond"/>
              </a:rPr>
              <a:t>reading</a:t>
            </a:r>
            <a:r>
              <a:rPr lang="en-US" sz="2000">
                <a:solidFill>
                  <a:schemeClr val="dk2"/>
                </a:solidFill>
                <a:latin typeface="Garamond"/>
                <a:ea typeface="Garamond"/>
                <a:cs typeface="Garamond"/>
                <a:sym typeface="Garamond"/>
              </a:rPr>
              <a:t> the song lyrics, what were your reactions and impressions?</a:t>
            </a:r>
            <a:endParaRPr sz="2000">
              <a:solidFill>
                <a:schemeClr val="dk2"/>
              </a:solidFill>
              <a:latin typeface="Garamond"/>
              <a:ea typeface="Garamond"/>
              <a:cs typeface="Garamond"/>
              <a:sym typeface="Garamond"/>
            </a:endParaRPr>
          </a:p>
        </p:txBody>
      </p:sp>
      <p:sp>
        <p:nvSpPr>
          <p:cNvPr id="207" name="Google Shape;207;g2538dcb823d_0_81"/>
          <p:cNvSpPr txBox="1">
            <a:spLocks noGrp="1"/>
          </p:cNvSpPr>
          <p:nvPr>
            <p:ph type="title"/>
          </p:nvPr>
        </p:nvSpPr>
        <p:spPr>
          <a:xfrm>
            <a:off x="839800" y="1486600"/>
            <a:ext cx="3932100" cy="8583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latin typeface="Garamond"/>
                <a:ea typeface="Garamond"/>
                <a:cs typeface="Garamond"/>
                <a:sym typeface="Garamond"/>
              </a:rPr>
              <a:t>LISTEN</a:t>
            </a:r>
            <a:endParaRPr>
              <a:latin typeface="Garamond"/>
              <a:ea typeface="Garamond"/>
              <a:cs typeface="Garamond"/>
              <a:sym typeface="Garamond"/>
            </a:endParaRPr>
          </a:p>
        </p:txBody>
      </p:sp>
      <p:sp>
        <p:nvSpPr>
          <p:cNvPr id="208" name="Google Shape;208;g2538dcb823d_0_81"/>
          <p:cNvSpPr txBox="1"/>
          <p:nvPr/>
        </p:nvSpPr>
        <p:spPr>
          <a:xfrm>
            <a:off x="4191975" y="1486600"/>
            <a:ext cx="7163400" cy="1416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000">
                <a:solidFill>
                  <a:schemeClr val="dk2"/>
                </a:solidFill>
                <a:latin typeface="Garamond"/>
                <a:ea typeface="Garamond"/>
                <a:cs typeface="Garamond"/>
                <a:sym typeface="Garamond"/>
              </a:rPr>
              <a:t>How did you experience the song when you </a:t>
            </a:r>
            <a:r>
              <a:rPr lang="en-US" sz="2000" b="1" i="1">
                <a:solidFill>
                  <a:schemeClr val="dk2"/>
                </a:solidFill>
                <a:latin typeface="Garamond"/>
                <a:ea typeface="Garamond"/>
                <a:cs typeface="Garamond"/>
                <a:sym typeface="Garamond"/>
              </a:rPr>
              <a:t>listened</a:t>
            </a:r>
            <a:r>
              <a:rPr lang="en-US" sz="2000">
                <a:solidFill>
                  <a:schemeClr val="dk2"/>
                </a:solidFill>
                <a:latin typeface="Garamond"/>
                <a:ea typeface="Garamond"/>
                <a:cs typeface="Garamond"/>
                <a:sym typeface="Garamond"/>
              </a:rPr>
              <a:t> to it? </a:t>
            </a:r>
            <a:endParaRPr sz="2000">
              <a:solidFill>
                <a:schemeClr val="dk2"/>
              </a:solidFill>
              <a:latin typeface="Garamond"/>
              <a:ea typeface="Garamond"/>
              <a:cs typeface="Garamond"/>
              <a:sym typeface="Garamond"/>
            </a:endParaRPr>
          </a:p>
          <a:p>
            <a:pPr marL="0" lvl="0" indent="0" algn="l" rtl="0">
              <a:spcBef>
                <a:spcPts val="0"/>
              </a:spcBef>
              <a:spcAft>
                <a:spcPts val="0"/>
              </a:spcAft>
              <a:buNone/>
            </a:pPr>
            <a:r>
              <a:rPr lang="en-US" sz="2000">
                <a:solidFill>
                  <a:schemeClr val="dk2"/>
                </a:solidFill>
                <a:latin typeface="Garamond"/>
                <a:ea typeface="Garamond"/>
                <a:cs typeface="Garamond"/>
                <a:sym typeface="Garamond"/>
              </a:rPr>
              <a:t>What </a:t>
            </a:r>
            <a:r>
              <a:rPr lang="en-US" sz="2000" b="1">
                <a:solidFill>
                  <a:schemeClr val="dk2"/>
                </a:solidFill>
                <a:latin typeface="Garamond"/>
                <a:ea typeface="Garamond"/>
                <a:cs typeface="Garamond"/>
                <a:sym typeface="Garamond"/>
              </a:rPr>
              <a:t>NEW</a:t>
            </a:r>
            <a:r>
              <a:rPr lang="en-US" sz="2000">
                <a:solidFill>
                  <a:schemeClr val="dk2"/>
                </a:solidFill>
                <a:latin typeface="Garamond"/>
                <a:ea typeface="Garamond"/>
                <a:cs typeface="Garamond"/>
                <a:sym typeface="Garamond"/>
              </a:rPr>
              <a:t> reactions, impressions, or thoughts surfaced? </a:t>
            </a:r>
            <a:endParaRPr sz="2000">
              <a:solidFill>
                <a:schemeClr val="dk2"/>
              </a:solidFill>
              <a:latin typeface="Garamond"/>
              <a:ea typeface="Garamond"/>
              <a:cs typeface="Garamond"/>
              <a:sym typeface="Garamond"/>
            </a:endParaRPr>
          </a:p>
          <a:p>
            <a:pPr marL="0" lvl="0" indent="0" algn="l" rtl="0">
              <a:spcBef>
                <a:spcPts val="0"/>
              </a:spcBef>
              <a:spcAft>
                <a:spcPts val="0"/>
              </a:spcAft>
              <a:buNone/>
            </a:pPr>
            <a:r>
              <a:rPr lang="en-US" sz="2000">
                <a:solidFill>
                  <a:schemeClr val="dk2"/>
                </a:solidFill>
                <a:latin typeface="Garamond"/>
                <a:ea typeface="Garamond"/>
                <a:cs typeface="Garamond"/>
                <a:sym typeface="Garamond"/>
              </a:rPr>
              <a:t>How was your experience of the song </a:t>
            </a:r>
            <a:r>
              <a:rPr lang="en-US" sz="2000" b="1" i="1">
                <a:solidFill>
                  <a:schemeClr val="dk2"/>
                </a:solidFill>
                <a:latin typeface="Garamond"/>
                <a:ea typeface="Garamond"/>
                <a:cs typeface="Garamond"/>
                <a:sym typeface="Garamond"/>
              </a:rPr>
              <a:t>different</a:t>
            </a:r>
            <a:r>
              <a:rPr lang="en-US" sz="2000">
                <a:solidFill>
                  <a:schemeClr val="dk2"/>
                </a:solidFill>
                <a:latin typeface="Garamond"/>
                <a:ea typeface="Garamond"/>
                <a:cs typeface="Garamond"/>
                <a:sym typeface="Garamond"/>
              </a:rPr>
              <a:t> from when you simply read the lyrics? </a:t>
            </a:r>
            <a:endParaRPr sz="2000">
              <a:solidFill>
                <a:schemeClr val="dk2"/>
              </a:solidFill>
              <a:latin typeface="Garamond"/>
              <a:ea typeface="Garamond"/>
              <a:cs typeface="Garamond"/>
              <a:sym typeface="Garamond"/>
            </a:endParaRPr>
          </a:p>
        </p:txBody>
      </p:sp>
      <p:sp>
        <p:nvSpPr>
          <p:cNvPr id="209" name="Google Shape;209;g2538dcb823d_0_81"/>
          <p:cNvSpPr txBox="1">
            <a:spLocks noGrp="1"/>
          </p:cNvSpPr>
          <p:nvPr>
            <p:ph type="title"/>
          </p:nvPr>
        </p:nvSpPr>
        <p:spPr>
          <a:xfrm>
            <a:off x="839800" y="2802100"/>
            <a:ext cx="3932100" cy="8583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latin typeface="Garamond"/>
                <a:ea typeface="Garamond"/>
                <a:cs typeface="Garamond"/>
                <a:sym typeface="Garamond"/>
              </a:rPr>
              <a:t>WATCH</a:t>
            </a:r>
            <a:endParaRPr>
              <a:latin typeface="Garamond"/>
              <a:ea typeface="Garamond"/>
              <a:cs typeface="Garamond"/>
              <a:sym typeface="Garamond"/>
            </a:endParaRPr>
          </a:p>
        </p:txBody>
      </p:sp>
      <p:sp>
        <p:nvSpPr>
          <p:cNvPr id="210" name="Google Shape;210;g2538dcb823d_0_81"/>
          <p:cNvSpPr txBox="1"/>
          <p:nvPr/>
        </p:nvSpPr>
        <p:spPr>
          <a:xfrm>
            <a:off x="4191975" y="2963775"/>
            <a:ext cx="7857900" cy="1108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000">
                <a:latin typeface="Garamond"/>
                <a:ea typeface="Garamond"/>
                <a:cs typeface="Garamond"/>
                <a:sym typeface="Garamond"/>
              </a:rPr>
              <a:t>How did you experience the song when you </a:t>
            </a:r>
            <a:r>
              <a:rPr lang="en-US" sz="2000" b="1" i="1">
                <a:latin typeface="Garamond"/>
                <a:ea typeface="Garamond"/>
                <a:cs typeface="Garamond"/>
                <a:sym typeface="Garamond"/>
              </a:rPr>
              <a:t>watched</a:t>
            </a:r>
            <a:r>
              <a:rPr lang="en-US" sz="2000">
                <a:latin typeface="Garamond"/>
                <a:ea typeface="Garamond"/>
                <a:cs typeface="Garamond"/>
                <a:sym typeface="Garamond"/>
              </a:rPr>
              <a:t> the music video?</a:t>
            </a:r>
            <a:endParaRPr sz="2000">
              <a:latin typeface="Garamond"/>
              <a:ea typeface="Garamond"/>
              <a:cs typeface="Garamond"/>
              <a:sym typeface="Garamond"/>
            </a:endParaRPr>
          </a:p>
          <a:p>
            <a:pPr marL="0" lvl="0" indent="0" algn="l" rtl="0">
              <a:spcBef>
                <a:spcPts val="0"/>
              </a:spcBef>
              <a:spcAft>
                <a:spcPts val="0"/>
              </a:spcAft>
              <a:buNone/>
            </a:pPr>
            <a:r>
              <a:rPr lang="en-US" sz="2000">
                <a:latin typeface="Garamond"/>
                <a:ea typeface="Garamond"/>
                <a:cs typeface="Garamond"/>
                <a:sym typeface="Garamond"/>
              </a:rPr>
              <a:t>What </a:t>
            </a:r>
            <a:r>
              <a:rPr lang="en-US" sz="2000" b="1">
                <a:latin typeface="Garamond"/>
                <a:ea typeface="Garamond"/>
                <a:cs typeface="Garamond"/>
                <a:sym typeface="Garamond"/>
              </a:rPr>
              <a:t>NEW</a:t>
            </a:r>
            <a:r>
              <a:rPr lang="en-US" sz="2000">
                <a:latin typeface="Garamond"/>
                <a:ea typeface="Garamond"/>
                <a:cs typeface="Garamond"/>
                <a:sym typeface="Garamond"/>
              </a:rPr>
              <a:t> reactions, impressions, thoughts surfaced? </a:t>
            </a:r>
            <a:endParaRPr sz="2000">
              <a:latin typeface="Garamond"/>
              <a:ea typeface="Garamond"/>
              <a:cs typeface="Garamond"/>
              <a:sym typeface="Garamond"/>
            </a:endParaRPr>
          </a:p>
          <a:p>
            <a:pPr marL="0" lvl="0" indent="0" algn="l" rtl="0">
              <a:spcBef>
                <a:spcPts val="0"/>
              </a:spcBef>
              <a:spcAft>
                <a:spcPts val="0"/>
              </a:spcAft>
              <a:buNone/>
            </a:pPr>
            <a:r>
              <a:rPr lang="en-US" sz="2000">
                <a:latin typeface="Garamond"/>
                <a:ea typeface="Garamond"/>
                <a:cs typeface="Garamond"/>
                <a:sym typeface="Garamond"/>
              </a:rPr>
              <a:t>How was your experience of the song impacted by the images in the video?</a:t>
            </a:r>
            <a:endParaRPr sz="2000">
              <a:latin typeface="Garamond"/>
              <a:ea typeface="Garamond"/>
              <a:cs typeface="Garamond"/>
              <a:sym typeface="Garamond"/>
            </a:endParaRPr>
          </a:p>
        </p:txBody>
      </p:sp>
      <p:sp>
        <p:nvSpPr>
          <p:cNvPr id="211" name="Google Shape;211;g2538dcb823d_0_81"/>
          <p:cNvSpPr txBox="1"/>
          <p:nvPr/>
        </p:nvSpPr>
        <p:spPr>
          <a:xfrm>
            <a:off x="4203475" y="4392675"/>
            <a:ext cx="7700100" cy="1416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000">
                <a:latin typeface="Garamond"/>
                <a:ea typeface="Garamond"/>
                <a:cs typeface="Garamond"/>
                <a:sym typeface="Garamond"/>
              </a:rPr>
              <a:t>What did the experiences of </a:t>
            </a:r>
            <a:r>
              <a:rPr lang="en-US" sz="2000" b="1" i="1">
                <a:latin typeface="Garamond"/>
                <a:ea typeface="Garamond"/>
                <a:cs typeface="Garamond"/>
                <a:sym typeface="Garamond"/>
              </a:rPr>
              <a:t>reading, listening, </a:t>
            </a:r>
            <a:r>
              <a:rPr lang="en-US" sz="2000">
                <a:latin typeface="Garamond"/>
                <a:ea typeface="Garamond"/>
                <a:cs typeface="Garamond"/>
                <a:sym typeface="Garamond"/>
              </a:rPr>
              <a:t>and </a:t>
            </a:r>
            <a:r>
              <a:rPr lang="en-US" sz="2000" b="1" i="1">
                <a:latin typeface="Garamond"/>
                <a:ea typeface="Garamond"/>
                <a:cs typeface="Garamond"/>
                <a:sym typeface="Garamond"/>
              </a:rPr>
              <a:t>watching </a:t>
            </a:r>
            <a:r>
              <a:rPr lang="en-US" sz="2000">
                <a:latin typeface="Garamond"/>
                <a:ea typeface="Garamond"/>
                <a:cs typeface="Garamond"/>
                <a:sym typeface="Garamond"/>
              </a:rPr>
              <a:t>have in common? What differences did you notice? </a:t>
            </a:r>
            <a:endParaRPr sz="2000">
              <a:latin typeface="Garamond"/>
              <a:ea typeface="Garamond"/>
              <a:cs typeface="Garamond"/>
              <a:sym typeface="Garamond"/>
            </a:endParaRPr>
          </a:p>
          <a:p>
            <a:pPr marL="0" lvl="0" indent="0" algn="l" rtl="0">
              <a:spcBef>
                <a:spcPts val="0"/>
              </a:spcBef>
              <a:spcAft>
                <a:spcPts val="0"/>
              </a:spcAft>
              <a:buNone/>
            </a:pPr>
            <a:r>
              <a:rPr lang="en-US" sz="2000">
                <a:latin typeface="Garamond"/>
                <a:ea typeface="Garamond"/>
                <a:cs typeface="Garamond"/>
                <a:sym typeface="Garamond"/>
              </a:rPr>
              <a:t>What generalizations can you make about the </a:t>
            </a:r>
            <a:r>
              <a:rPr lang="en-US" sz="2000" b="1" i="1">
                <a:latin typeface="Garamond"/>
                <a:ea typeface="Garamond"/>
                <a:cs typeface="Garamond"/>
                <a:sym typeface="Garamond"/>
              </a:rPr>
              <a:t>role of the senses</a:t>
            </a:r>
            <a:r>
              <a:rPr lang="en-US" sz="2000">
                <a:latin typeface="Garamond"/>
                <a:ea typeface="Garamond"/>
                <a:cs typeface="Garamond"/>
                <a:sym typeface="Garamond"/>
              </a:rPr>
              <a:t> in our experience of media (and the world around us)?</a:t>
            </a:r>
            <a:endParaRPr sz="2000">
              <a:solidFill>
                <a:schemeClr val="dk1"/>
              </a:solidFill>
              <a:latin typeface="Garamond"/>
              <a:ea typeface="Garamond"/>
              <a:cs typeface="Garamond"/>
              <a:sym typeface="Garamond"/>
            </a:endParaRPr>
          </a:p>
        </p:txBody>
      </p:sp>
      <p:sp>
        <p:nvSpPr>
          <p:cNvPr id="212" name="Google Shape;212;g2538dcb823d_0_81"/>
          <p:cNvSpPr txBox="1">
            <a:spLocks noGrp="1"/>
          </p:cNvSpPr>
          <p:nvPr>
            <p:ph type="title"/>
          </p:nvPr>
        </p:nvSpPr>
        <p:spPr>
          <a:xfrm>
            <a:off x="909975" y="4392675"/>
            <a:ext cx="3932100" cy="8583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latin typeface="Garamond"/>
                <a:ea typeface="Garamond"/>
                <a:cs typeface="Garamond"/>
                <a:sym typeface="Garamond"/>
              </a:rPr>
              <a:t>REFLECT</a:t>
            </a:r>
            <a:endParaRPr>
              <a:latin typeface="Garamond"/>
              <a:ea typeface="Garamond"/>
              <a:cs typeface="Garamond"/>
              <a:sym typeface="Garamond"/>
            </a:endParaRPr>
          </a:p>
        </p:txBody>
      </p:sp>
      <p:sp>
        <p:nvSpPr>
          <p:cNvPr id="213" name="Google Shape;213;g2538dcb823d_0_81"/>
          <p:cNvSpPr/>
          <p:nvPr/>
        </p:nvSpPr>
        <p:spPr>
          <a:xfrm>
            <a:off x="571900" y="3660400"/>
            <a:ext cx="3085500" cy="23820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g2538dcb823d_0_81"/>
          <p:cNvSpPr/>
          <p:nvPr/>
        </p:nvSpPr>
        <p:spPr>
          <a:xfrm>
            <a:off x="4045675" y="4040475"/>
            <a:ext cx="7857900" cy="22728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g2538dcb823d_0_95"/>
          <p:cNvSpPr txBox="1">
            <a:spLocks noGrp="1"/>
          </p:cNvSpPr>
          <p:nvPr>
            <p:ph type="title"/>
          </p:nvPr>
        </p:nvSpPr>
        <p:spPr>
          <a:xfrm>
            <a:off x="839800" y="457200"/>
            <a:ext cx="3932100" cy="8583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latin typeface="Garamond"/>
                <a:ea typeface="Garamond"/>
                <a:cs typeface="Garamond"/>
                <a:sym typeface="Garamond"/>
              </a:rPr>
              <a:t>READ</a:t>
            </a:r>
            <a:endParaRPr>
              <a:latin typeface="Garamond"/>
              <a:ea typeface="Garamond"/>
              <a:cs typeface="Garamond"/>
              <a:sym typeface="Garamond"/>
            </a:endParaRPr>
          </a:p>
        </p:txBody>
      </p:sp>
      <p:sp>
        <p:nvSpPr>
          <p:cNvPr id="221" name="Google Shape;221;g2538dcb823d_0_95"/>
          <p:cNvSpPr txBox="1">
            <a:spLocks noGrp="1"/>
          </p:cNvSpPr>
          <p:nvPr>
            <p:ph type="body" idx="1"/>
          </p:nvPr>
        </p:nvSpPr>
        <p:spPr>
          <a:xfrm>
            <a:off x="4191975" y="724350"/>
            <a:ext cx="7163400" cy="1047300"/>
          </a:xfrm>
          <a:prstGeom prst="rect">
            <a:avLst/>
          </a:prstGeom>
        </p:spPr>
        <p:txBody>
          <a:bodyPr spcFirstLastPara="1" wrap="square" lIns="91425" tIns="45700" rIns="91425" bIns="45700" anchor="t" anchorCtr="0">
            <a:normAutofit/>
          </a:bodyPr>
          <a:lstStyle/>
          <a:p>
            <a:pPr marL="0" lvl="0" indent="0" algn="l" rtl="0">
              <a:spcBef>
                <a:spcPts val="1000"/>
              </a:spcBef>
              <a:spcAft>
                <a:spcPts val="1200"/>
              </a:spcAft>
              <a:buNone/>
            </a:pPr>
            <a:r>
              <a:rPr lang="en-US" sz="2000">
                <a:solidFill>
                  <a:schemeClr val="dk2"/>
                </a:solidFill>
                <a:latin typeface="Garamond"/>
                <a:ea typeface="Garamond"/>
                <a:cs typeface="Garamond"/>
                <a:sym typeface="Garamond"/>
              </a:rPr>
              <a:t>Based on simply </a:t>
            </a:r>
            <a:r>
              <a:rPr lang="en-US" sz="2000" b="1" i="1">
                <a:solidFill>
                  <a:schemeClr val="dk2"/>
                </a:solidFill>
                <a:latin typeface="Garamond"/>
                <a:ea typeface="Garamond"/>
                <a:cs typeface="Garamond"/>
                <a:sym typeface="Garamond"/>
              </a:rPr>
              <a:t>reading</a:t>
            </a:r>
            <a:r>
              <a:rPr lang="en-US" sz="2000">
                <a:solidFill>
                  <a:schemeClr val="dk2"/>
                </a:solidFill>
                <a:latin typeface="Garamond"/>
                <a:ea typeface="Garamond"/>
                <a:cs typeface="Garamond"/>
                <a:sym typeface="Garamond"/>
              </a:rPr>
              <a:t> the song lyrics, what were your reactions and impressions?</a:t>
            </a:r>
            <a:endParaRPr sz="2000">
              <a:solidFill>
                <a:schemeClr val="dk2"/>
              </a:solidFill>
              <a:latin typeface="Garamond"/>
              <a:ea typeface="Garamond"/>
              <a:cs typeface="Garamond"/>
              <a:sym typeface="Garamond"/>
            </a:endParaRPr>
          </a:p>
        </p:txBody>
      </p:sp>
      <p:sp>
        <p:nvSpPr>
          <p:cNvPr id="222" name="Google Shape;222;g2538dcb823d_0_95"/>
          <p:cNvSpPr txBox="1">
            <a:spLocks noGrp="1"/>
          </p:cNvSpPr>
          <p:nvPr>
            <p:ph type="title"/>
          </p:nvPr>
        </p:nvSpPr>
        <p:spPr>
          <a:xfrm>
            <a:off x="839800" y="1486600"/>
            <a:ext cx="3932100" cy="8583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latin typeface="Garamond"/>
                <a:ea typeface="Garamond"/>
                <a:cs typeface="Garamond"/>
                <a:sym typeface="Garamond"/>
              </a:rPr>
              <a:t>LISTEN</a:t>
            </a:r>
            <a:endParaRPr>
              <a:latin typeface="Garamond"/>
              <a:ea typeface="Garamond"/>
              <a:cs typeface="Garamond"/>
              <a:sym typeface="Garamond"/>
            </a:endParaRPr>
          </a:p>
        </p:txBody>
      </p:sp>
      <p:sp>
        <p:nvSpPr>
          <p:cNvPr id="223" name="Google Shape;223;g2538dcb823d_0_95"/>
          <p:cNvSpPr txBox="1"/>
          <p:nvPr/>
        </p:nvSpPr>
        <p:spPr>
          <a:xfrm>
            <a:off x="4191975" y="1486600"/>
            <a:ext cx="7163400" cy="1416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000">
                <a:solidFill>
                  <a:schemeClr val="dk2"/>
                </a:solidFill>
                <a:latin typeface="Garamond"/>
                <a:ea typeface="Garamond"/>
                <a:cs typeface="Garamond"/>
                <a:sym typeface="Garamond"/>
              </a:rPr>
              <a:t>How did you experience the song when you </a:t>
            </a:r>
            <a:r>
              <a:rPr lang="en-US" sz="2000" b="1" i="1">
                <a:solidFill>
                  <a:schemeClr val="dk2"/>
                </a:solidFill>
                <a:latin typeface="Garamond"/>
                <a:ea typeface="Garamond"/>
                <a:cs typeface="Garamond"/>
                <a:sym typeface="Garamond"/>
              </a:rPr>
              <a:t>listened</a:t>
            </a:r>
            <a:r>
              <a:rPr lang="en-US" sz="2000">
                <a:solidFill>
                  <a:schemeClr val="dk2"/>
                </a:solidFill>
                <a:latin typeface="Garamond"/>
                <a:ea typeface="Garamond"/>
                <a:cs typeface="Garamond"/>
                <a:sym typeface="Garamond"/>
              </a:rPr>
              <a:t> to it? </a:t>
            </a:r>
            <a:endParaRPr sz="2000">
              <a:solidFill>
                <a:schemeClr val="dk2"/>
              </a:solidFill>
              <a:latin typeface="Garamond"/>
              <a:ea typeface="Garamond"/>
              <a:cs typeface="Garamond"/>
              <a:sym typeface="Garamond"/>
            </a:endParaRPr>
          </a:p>
          <a:p>
            <a:pPr marL="0" lvl="0" indent="0" algn="l" rtl="0">
              <a:spcBef>
                <a:spcPts val="0"/>
              </a:spcBef>
              <a:spcAft>
                <a:spcPts val="0"/>
              </a:spcAft>
              <a:buNone/>
            </a:pPr>
            <a:r>
              <a:rPr lang="en-US" sz="2000">
                <a:solidFill>
                  <a:schemeClr val="dk2"/>
                </a:solidFill>
                <a:latin typeface="Garamond"/>
                <a:ea typeface="Garamond"/>
                <a:cs typeface="Garamond"/>
                <a:sym typeface="Garamond"/>
              </a:rPr>
              <a:t>What </a:t>
            </a:r>
            <a:r>
              <a:rPr lang="en-US" sz="2000" b="1">
                <a:solidFill>
                  <a:schemeClr val="dk2"/>
                </a:solidFill>
                <a:latin typeface="Garamond"/>
                <a:ea typeface="Garamond"/>
                <a:cs typeface="Garamond"/>
                <a:sym typeface="Garamond"/>
              </a:rPr>
              <a:t>NEW</a:t>
            </a:r>
            <a:r>
              <a:rPr lang="en-US" sz="2000">
                <a:solidFill>
                  <a:schemeClr val="dk2"/>
                </a:solidFill>
                <a:latin typeface="Garamond"/>
                <a:ea typeface="Garamond"/>
                <a:cs typeface="Garamond"/>
                <a:sym typeface="Garamond"/>
              </a:rPr>
              <a:t> reactions, impressions, or thoughts surfaced? </a:t>
            </a:r>
            <a:endParaRPr sz="2000">
              <a:solidFill>
                <a:schemeClr val="dk2"/>
              </a:solidFill>
              <a:latin typeface="Garamond"/>
              <a:ea typeface="Garamond"/>
              <a:cs typeface="Garamond"/>
              <a:sym typeface="Garamond"/>
            </a:endParaRPr>
          </a:p>
          <a:p>
            <a:pPr marL="0" lvl="0" indent="0" algn="l" rtl="0">
              <a:spcBef>
                <a:spcPts val="0"/>
              </a:spcBef>
              <a:spcAft>
                <a:spcPts val="0"/>
              </a:spcAft>
              <a:buNone/>
            </a:pPr>
            <a:r>
              <a:rPr lang="en-US" sz="2000">
                <a:solidFill>
                  <a:schemeClr val="dk2"/>
                </a:solidFill>
                <a:latin typeface="Garamond"/>
                <a:ea typeface="Garamond"/>
                <a:cs typeface="Garamond"/>
                <a:sym typeface="Garamond"/>
              </a:rPr>
              <a:t>How was your experience of the song </a:t>
            </a:r>
            <a:r>
              <a:rPr lang="en-US" sz="2000" b="1" i="1">
                <a:solidFill>
                  <a:schemeClr val="dk2"/>
                </a:solidFill>
                <a:latin typeface="Garamond"/>
                <a:ea typeface="Garamond"/>
                <a:cs typeface="Garamond"/>
                <a:sym typeface="Garamond"/>
              </a:rPr>
              <a:t>different</a:t>
            </a:r>
            <a:r>
              <a:rPr lang="en-US" sz="2000">
                <a:solidFill>
                  <a:schemeClr val="dk2"/>
                </a:solidFill>
                <a:latin typeface="Garamond"/>
                <a:ea typeface="Garamond"/>
                <a:cs typeface="Garamond"/>
                <a:sym typeface="Garamond"/>
              </a:rPr>
              <a:t> from when you simply read the lyrics? </a:t>
            </a:r>
            <a:endParaRPr sz="2000">
              <a:solidFill>
                <a:schemeClr val="dk2"/>
              </a:solidFill>
              <a:latin typeface="Garamond"/>
              <a:ea typeface="Garamond"/>
              <a:cs typeface="Garamond"/>
              <a:sym typeface="Garamond"/>
            </a:endParaRPr>
          </a:p>
        </p:txBody>
      </p:sp>
      <p:sp>
        <p:nvSpPr>
          <p:cNvPr id="224" name="Google Shape;224;g2538dcb823d_0_95"/>
          <p:cNvSpPr txBox="1">
            <a:spLocks noGrp="1"/>
          </p:cNvSpPr>
          <p:nvPr>
            <p:ph type="title"/>
          </p:nvPr>
        </p:nvSpPr>
        <p:spPr>
          <a:xfrm>
            <a:off x="839800" y="2802100"/>
            <a:ext cx="3932100" cy="8583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latin typeface="Garamond"/>
                <a:ea typeface="Garamond"/>
                <a:cs typeface="Garamond"/>
                <a:sym typeface="Garamond"/>
              </a:rPr>
              <a:t>WATCH</a:t>
            </a:r>
            <a:endParaRPr>
              <a:latin typeface="Garamond"/>
              <a:ea typeface="Garamond"/>
              <a:cs typeface="Garamond"/>
              <a:sym typeface="Garamond"/>
            </a:endParaRPr>
          </a:p>
        </p:txBody>
      </p:sp>
      <p:sp>
        <p:nvSpPr>
          <p:cNvPr id="225" name="Google Shape;225;g2538dcb823d_0_95"/>
          <p:cNvSpPr txBox="1"/>
          <p:nvPr/>
        </p:nvSpPr>
        <p:spPr>
          <a:xfrm>
            <a:off x="4191975" y="2963775"/>
            <a:ext cx="7857900" cy="1108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000">
                <a:latin typeface="Garamond"/>
                <a:ea typeface="Garamond"/>
                <a:cs typeface="Garamond"/>
                <a:sym typeface="Garamond"/>
              </a:rPr>
              <a:t>How did you experience the song when you </a:t>
            </a:r>
            <a:r>
              <a:rPr lang="en-US" sz="2000" b="1" i="1">
                <a:latin typeface="Garamond"/>
                <a:ea typeface="Garamond"/>
                <a:cs typeface="Garamond"/>
                <a:sym typeface="Garamond"/>
              </a:rPr>
              <a:t>watched</a:t>
            </a:r>
            <a:r>
              <a:rPr lang="en-US" sz="2000">
                <a:latin typeface="Garamond"/>
                <a:ea typeface="Garamond"/>
                <a:cs typeface="Garamond"/>
                <a:sym typeface="Garamond"/>
              </a:rPr>
              <a:t> the music video?</a:t>
            </a:r>
            <a:endParaRPr sz="2000">
              <a:latin typeface="Garamond"/>
              <a:ea typeface="Garamond"/>
              <a:cs typeface="Garamond"/>
              <a:sym typeface="Garamond"/>
            </a:endParaRPr>
          </a:p>
          <a:p>
            <a:pPr marL="0" lvl="0" indent="0" algn="l" rtl="0">
              <a:spcBef>
                <a:spcPts val="0"/>
              </a:spcBef>
              <a:spcAft>
                <a:spcPts val="0"/>
              </a:spcAft>
              <a:buNone/>
            </a:pPr>
            <a:r>
              <a:rPr lang="en-US" sz="2000">
                <a:latin typeface="Garamond"/>
                <a:ea typeface="Garamond"/>
                <a:cs typeface="Garamond"/>
                <a:sym typeface="Garamond"/>
              </a:rPr>
              <a:t>What </a:t>
            </a:r>
            <a:r>
              <a:rPr lang="en-US" sz="2000" b="1">
                <a:latin typeface="Garamond"/>
                <a:ea typeface="Garamond"/>
                <a:cs typeface="Garamond"/>
                <a:sym typeface="Garamond"/>
              </a:rPr>
              <a:t>NEW</a:t>
            </a:r>
            <a:r>
              <a:rPr lang="en-US" sz="2000">
                <a:latin typeface="Garamond"/>
                <a:ea typeface="Garamond"/>
                <a:cs typeface="Garamond"/>
                <a:sym typeface="Garamond"/>
              </a:rPr>
              <a:t> reactions, impressions, thoughts surfaced? </a:t>
            </a:r>
            <a:endParaRPr sz="2000">
              <a:latin typeface="Garamond"/>
              <a:ea typeface="Garamond"/>
              <a:cs typeface="Garamond"/>
              <a:sym typeface="Garamond"/>
            </a:endParaRPr>
          </a:p>
          <a:p>
            <a:pPr marL="0" lvl="0" indent="0" algn="l" rtl="0">
              <a:spcBef>
                <a:spcPts val="0"/>
              </a:spcBef>
              <a:spcAft>
                <a:spcPts val="0"/>
              </a:spcAft>
              <a:buNone/>
            </a:pPr>
            <a:r>
              <a:rPr lang="en-US" sz="2000">
                <a:latin typeface="Garamond"/>
                <a:ea typeface="Garamond"/>
                <a:cs typeface="Garamond"/>
                <a:sym typeface="Garamond"/>
              </a:rPr>
              <a:t>How was your experience of the song impacted by the images in the video?</a:t>
            </a:r>
            <a:endParaRPr sz="2000">
              <a:latin typeface="Garamond"/>
              <a:ea typeface="Garamond"/>
              <a:cs typeface="Garamond"/>
              <a:sym typeface="Garamond"/>
            </a:endParaRPr>
          </a:p>
        </p:txBody>
      </p:sp>
      <p:sp>
        <p:nvSpPr>
          <p:cNvPr id="226" name="Google Shape;226;g2538dcb823d_0_95"/>
          <p:cNvSpPr txBox="1"/>
          <p:nvPr/>
        </p:nvSpPr>
        <p:spPr>
          <a:xfrm>
            <a:off x="4203475" y="4392675"/>
            <a:ext cx="7700100" cy="1416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000">
                <a:latin typeface="Garamond"/>
                <a:ea typeface="Garamond"/>
                <a:cs typeface="Garamond"/>
                <a:sym typeface="Garamond"/>
              </a:rPr>
              <a:t>What did the experiences of </a:t>
            </a:r>
            <a:r>
              <a:rPr lang="en-US" sz="2000" b="1" i="1">
                <a:latin typeface="Garamond"/>
                <a:ea typeface="Garamond"/>
                <a:cs typeface="Garamond"/>
                <a:sym typeface="Garamond"/>
              </a:rPr>
              <a:t>reading, listening, </a:t>
            </a:r>
            <a:r>
              <a:rPr lang="en-US" sz="2000">
                <a:latin typeface="Garamond"/>
                <a:ea typeface="Garamond"/>
                <a:cs typeface="Garamond"/>
                <a:sym typeface="Garamond"/>
              </a:rPr>
              <a:t>and </a:t>
            </a:r>
            <a:r>
              <a:rPr lang="en-US" sz="2000" b="1" i="1">
                <a:latin typeface="Garamond"/>
                <a:ea typeface="Garamond"/>
                <a:cs typeface="Garamond"/>
                <a:sym typeface="Garamond"/>
              </a:rPr>
              <a:t>watching </a:t>
            </a:r>
            <a:r>
              <a:rPr lang="en-US" sz="2000">
                <a:latin typeface="Garamond"/>
                <a:ea typeface="Garamond"/>
                <a:cs typeface="Garamond"/>
                <a:sym typeface="Garamond"/>
              </a:rPr>
              <a:t>have in common? What differences did you notice? </a:t>
            </a:r>
            <a:endParaRPr sz="2000">
              <a:latin typeface="Garamond"/>
              <a:ea typeface="Garamond"/>
              <a:cs typeface="Garamond"/>
              <a:sym typeface="Garamond"/>
            </a:endParaRPr>
          </a:p>
          <a:p>
            <a:pPr marL="0" lvl="0" indent="0" algn="l" rtl="0">
              <a:spcBef>
                <a:spcPts val="0"/>
              </a:spcBef>
              <a:spcAft>
                <a:spcPts val="0"/>
              </a:spcAft>
              <a:buNone/>
            </a:pPr>
            <a:r>
              <a:rPr lang="en-US" sz="2000">
                <a:latin typeface="Garamond"/>
                <a:ea typeface="Garamond"/>
                <a:cs typeface="Garamond"/>
                <a:sym typeface="Garamond"/>
              </a:rPr>
              <a:t>What generalizations can you make about the </a:t>
            </a:r>
            <a:r>
              <a:rPr lang="en-US" sz="2000" b="1" i="1">
                <a:latin typeface="Garamond"/>
                <a:ea typeface="Garamond"/>
                <a:cs typeface="Garamond"/>
                <a:sym typeface="Garamond"/>
              </a:rPr>
              <a:t>role of the senses</a:t>
            </a:r>
            <a:r>
              <a:rPr lang="en-US" sz="2000">
                <a:latin typeface="Garamond"/>
                <a:ea typeface="Garamond"/>
                <a:cs typeface="Garamond"/>
                <a:sym typeface="Garamond"/>
              </a:rPr>
              <a:t> in our experience of media (and the world around us)?</a:t>
            </a:r>
            <a:endParaRPr sz="2000">
              <a:solidFill>
                <a:schemeClr val="dk1"/>
              </a:solidFill>
              <a:latin typeface="Garamond"/>
              <a:ea typeface="Garamond"/>
              <a:cs typeface="Garamond"/>
              <a:sym typeface="Garamond"/>
            </a:endParaRPr>
          </a:p>
        </p:txBody>
      </p:sp>
      <p:sp>
        <p:nvSpPr>
          <p:cNvPr id="227" name="Google Shape;227;g2538dcb823d_0_95"/>
          <p:cNvSpPr txBox="1">
            <a:spLocks noGrp="1"/>
          </p:cNvSpPr>
          <p:nvPr>
            <p:ph type="title"/>
          </p:nvPr>
        </p:nvSpPr>
        <p:spPr>
          <a:xfrm>
            <a:off x="909975" y="4392675"/>
            <a:ext cx="3932100" cy="8583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latin typeface="Garamond"/>
                <a:ea typeface="Garamond"/>
                <a:cs typeface="Garamond"/>
                <a:sym typeface="Garamond"/>
              </a:rPr>
              <a:t>REFLECT</a:t>
            </a:r>
            <a:endParaRPr>
              <a:latin typeface="Garamond"/>
              <a:ea typeface="Garamond"/>
              <a:cs typeface="Garamond"/>
              <a:sym typeface="Garamond"/>
            </a:endParaRPr>
          </a:p>
        </p:txBody>
      </p:sp>
      <p:sp>
        <p:nvSpPr>
          <p:cNvPr id="228" name="Google Shape;228;g2538dcb823d_0_95"/>
          <p:cNvSpPr/>
          <p:nvPr/>
        </p:nvSpPr>
        <p:spPr>
          <a:xfrm>
            <a:off x="4045675" y="5163407"/>
            <a:ext cx="7857900" cy="10473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theme/theme1.xml><?xml version="1.0" encoding="utf-8"?>
<a:theme xmlns:a="http://schemas.openxmlformats.org/drawingml/2006/main" name="Office Theme">
  <a:themeElements>
    <a:clrScheme name="LHD Custom Theme">
      <a:dk1>
        <a:srgbClr val="597F77"/>
      </a:dk1>
      <a:lt1>
        <a:srgbClr val="FFFFFF"/>
      </a:lt1>
      <a:dk2>
        <a:srgbClr val="0C2340"/>
      </a:dk2>
      <a:lt2>
        <a:srgbClr val="D8A89F"/>
      </a:lt2>
      <a:accent1>
        <a:srgbClr val="AE8F40"/>
      </a:accent1>
      <a:accent2>
        <a:srgbClr val="785F50"/>
      </a:accent2>
      <a:accent3>
        <a:srgbClr val="1E589E"/>
      </a:accent3>
      <a:accent4>
        <a:srgbClr val="7FA59D"/>
      </a:accent4>
      <a:accent5>
        <a:srgbClr val="382626"/>
      </a:accent5>
      <a:accent6>
        <a:srgbClr val="E3C2BB"/>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5480</Words>
  <Application>Microsoft Office PowerPoint</Application>
  <PresentationFormat>Widescreen</PresentationFormat>
  <Paragraphs>255</Paragraphs>
  <Slides>24</Slides>
  <Notes>24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Calibri</vt:lpstr>
      <vt:lpstr>Georgia</vt:lpstr>
      <vt:lpstr>Times</vt:lpstr>
      <vt:lpstr>Garamond</vt:lpstr>
      <vt:lpstr>Courier New</vt:lpstr>
      <vt:lpstr>Office Theme</vt:lpstr>
      <vt:lpstr>PowerPoint Presentation</vt:lpstr>
      <vt:lpstr>READ</vt:lpstr>
      <vt:lpstr>READ</vt:lpstr>
      <vt:lpstr>READ</vt:lpstr>
      <vt:lpstr>READ</vt:lpstr>
      <vt:lpstr>READ</vt:lpstr>
      <vt:lpstr>READ</vt:lpstr>
      <vt:lpstr>READ</vt:lpstr>
      <vt:lpstr>READ</vt:lpstr>
      <vt:lpstr>READ</vt:lpstr>
      <vt:lpstr>“You are what you eat!”</vt:lpstr>
      <vt:lpstr>“You are what you eat!”</vt:lpstr>
      <vt:lpstr>“You are what you consume!”</vt:lpstr>
      <vt:lpstr>SMELL</vt:lpstr>
      <vt:lpstr>TOUCH</vt:lpstr>
      <vt:lpstr>TOUCH</vt:lpstr>
      <vt:lpstr>HEARING</vt:lpstr>
      <vt:lpstr>SIGHT</vt:lpstr>
      <vt:lpstr>PowerPoint Presentation</vt:lpstr>
      <vt:lpstr>PowerPoint Presentation</vt:lpstr>
      <vt:lpstr>TASTE</vt:lpstr>
      <vt:lpstr>EUCHARIST You are what you eat</vt:lpstr>
      <vt:lpstr>EUCHARIST You are what you eat</vt:lpstr>
      <vt:lpstr>In 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tara hoover</dc:creator>
  <cp:lastModifiedBy>Christina Leblang</cp:lastModifiedBy>
  <cp:revision>2</cp:revision>
  <dcterms:created xsi:type="dcterms:W3CDTF">2019-03-28T15:18:55Z</dcterms:created>
  <dcterms:modified xsi:type="dcterms:W3CDTF">2023-06-29T20:09:49Z</dcterms:modified>
</cp:coreProperties>
</file>