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sldIdLst>
    <p:sldId id="273" r:id="rId2"/>
    <p:sldId id="257" r:id="rId3"/>
    <p:sldId id="637" r:id="rId4"/>
    <p:sldId id="638" r:id="rId5"/>
    <p:sldId id="631" r:id="rId6"/>
    <p:sldId id="639" r:id="rId7"/>
    <p:sldId id="636" r:id="rId8"/>
    <p:sldId id="632" r:id="rId9"/>
    <p:sldId id="640" r:id="rId10"/>
    <p:sldId id="633" r:id="rId11"/>
    <p:sldId id="647" r:id="rId12"/>
    <p:sldId id="648" r:id="rId13"/>
    <p:sldId id="641" r:id="rId14"/>
    <p:sldId id="642" r:id="rId15"/>
    <p:sldId id="643" r:id="rId16"/>
    <p:sldId id="650" r:id="rId17"/>
    <p:sldId id="649" r:id="rId18"/>
    <p:sldId id="645" r:id="rId19"/>
    <p:sldId id="644" r:id="rId20"/>
    <p:sldId id="65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7F77"/>
    <a:srgbClr val="7FA59D"/>
    <a:srgbClr val="000000"/>
    <a:srgbClr val="AE8F40"/>
    <a:srgbClr val="D7A89E"/>
    <a:srgbClr val="F6F9F8"/>
    <a:srgbClr val="FEFEFE"/>
    <a:srgbClr val="F5F8F7"/>
    <a:srgbClr val="0C2340"/>
    <a:srgbClr val="1E58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8617" autoAdjust="0"/>
  </p:normalViewPr>
  <p:slideViewPr>
    <p:cSldViewPr snapToGrid="0" snapToObjects="1">
      <p:cViewPr varScale="1">
        <p:scale>
          <a:sx n="46" d="100"/>
          <a:sy n="46" d="100"/>
        </p:scale>
        <p:origin x="1444" y="4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F1A415-1DCD-8941-A678-EF3A096EF5C8}" type="datetimeFigureOut">
              <a:rPr lang="en-US" smtClean="0"/>
              <a:t>10/27/2022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B88ABB-0616-1445-A761-23EBDB10A4F8}" type="slidenum">
              <a:rPr lang="en-US" smtClean="0"/>
              <a:t>‹#›</a:t>
            </a:fld>
            <a:endParaRPr lang="en-US"/>
          </a:p>
        </p:txBody>
      </p:sp>
    </p:spTree>
    <p:extLst>
      <p:ext uri="{BB962C8B-B14F-4D97-AF65-F5344CB8AC3E}">
        <p14:creationId xmlns:p14="http://schemas.microsoft.com/office/powerpoint/2010/main" val="3668630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B88ABB-0616-1445-A761-23EBDB10A4F8}" type="slidenum">
              <a:rPr lang="en-US" smtClean="0"/>
              <a:t>1</a:t>
            </a:fld>
            <a:endParaRPr lang="en-US"/>
          </a:p>
        </p:txBody>
      </p:sp>
    </p:spTree>
    <p:extLst>
      <p:ext uri="{BB962C8B-B14F-4D97-AF65-F5344CB8AC3E}">
        <p14:creationId xmlns:p14="http://schemas.microsoft.com/office/powerpoint/2010/main" val="632941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Teacher Notes:</a:t>
            </a:r>
            <a:r>
              <a:rPr lang="en-US" b="0" dirty="0"/>
              <a:t> This work corresponds to page 6 of the student packet. </a:t>
            </a:r>
            <a:endParaRPr lang="en-US" b="1" dirty="0"/>
          </a:p>
          <a:p>
            <a:endParaRPr lang="en-US" dirty="0"/>
          </a:p>
        </p:txBody>
      </p:sp>
      <p:sp>
        <p:nvSpPr>
          <p:cNvPr id="4" name="Slide Number Placeholder 3"/>
          <p:cNvSpPr>
            <a:spLocks noGrp="1"/>
          </p:cNvSpPr>
          <p:nvPr>
            <p:ph type="sldNum" sz="quarter" idx="5"/>
          </p:nvPr>
        </p:nvSpPr>
        <p:spPr/>
        <p:txBody>
          <a:bodyPr/>
          <a:lstStyle/>
          <a:p>
            <a:fld id="{06FDBD3D-42D2-A741-8A1B-E0589989D2C1}" type="slidenum">
              <a:rPr lang="en-US" smtClean="0"/>
              <a:t>10</a:t>
            </a:fld>
            <a:endParaRPr lang="en-US"/>
          </a:p>
        </p:txBody>
      </p:sp>
    </p:spTree>
    <p:extLst>
      <p:ext uri="{BB962C8B-B14F-4D97-AF65-F5344CB8AC3E}">
        <p14:creationId xmlns:p14="http://schemas.microsoft.com/office/powerpoint/2010/main" val="588861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Teacher Notes:</a:t>
            </a:r>
            <a:r>
              <a:rPr lang="en-US" b="0" dirty="0"/>
              <a:t> This work corresponds to page 6 of the student packet.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Students should recognize that they lack context to definitely determine how to round their answers. This is a good opportunity to revisit the importance of knowing and remembering the meaning behind the numbers being used in computations.</a:t>
            </a:r>
            <a:endParaRPr lang="en-US" b="1" dirty="0"/>
          </a:p>
          <a:p>
            <a:endParaRPr lang="en-US" dirty="0"/>
          </a:p>
        </p:txBody>
      </p:sp>
      <p:sp>
        <p:nvSpPr>
          <p:cNvPr id="4" name="Slide Number Placeholder 3"/>
          <p:cNvSpPr>
            <a:spLocks noGrp="1"/>
          </p:cNvSpPr>
          <p:nvPr>
            <p:ph type="sldNum" sz="quarter" idx="5"/>
          </p:nvPr>
        </p:nvSpPr>
        <p:spPr/>
        <p:txBody>
          <a:bodyPr/>
          <a:lstStyle/>
          <a:p>
            <a:fld id="{52B88ABB-0616-1445-A761-23EBDB10A4F8}" type="slidenum">
              <a:rPr lang="en-US" smtClean="0"/>
              <a:t>11</a:t>
            </a:fld>
            <a:endParaRPr lang="en-US"/>
          </a:p>
        </p:txBody>
      </p:sp>
    </p:spTree>
    <p:extLst>
      <p:ext uri="{BB962C8B-B14F-4D97-AF65-F5344CB8AC3E}">
        <p14:creationId xmlns:p14="http://schemas.microsoft.com/office/powerpoint/2010/main" val="1212158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Teacher Notes:</a:t>
            </a:r>
            <a:r>
              <a:rPr lang="en-US" b="0" dirty="0"/>
              <a:t> This work corresponds to page 7 of the student packet. </a:t>
            </a:r>
            <a:endParaRPr lang="en-US" b="1" dirty="0"/>
          </a:p>
          <a:p>
            <a:endParaRPr lang="en-US" dirty="0"/>
          </a:p>
        </p:txBody>
      </p:sp>
      <p:sp>
        <p:nvSpPr>
          <p:cNvPr id="4" name="Slide Number Placeholder 3"/>
          <p:cNvSpPr>
            <a:spLocks noGrp="1"/>
          </p:cNvSpPr>
          <p:nvPr>
            <p:ph type="sldNum" sz="quarter" idx="5"/>
          </p:nvPr>
        </p:nvSpPr>
        <p:spPr/>
        <p:txBody>
          <a:bodyPr/>
          <a:lstStyle/>
          <a:p>
            <a:fld id="{06FDBD3D-42D2-A741-8A1B-E0589989D2C1}" type="slidenum">
              <a:rPr lang="en-US" smtClean="0"/>
              <a:t>12</a:t>
            </a:fld>
            <a:endParaRPr lang="en-US"/>
          </a:p>
        </p:txBody>
      </p:sp>
    </p:spTree>
    <p:extLst>
      <p:ext uri="{BB962C8B-B14F-4D97-AF65-F5344CB8AC3E}">
        <p14:creationId xmlns:p14="http://schemas.microsoft.com/office/powerpoint/2010/main" val="3616590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Teacher Notes:</a:t>
            </a:r>
            <a:r>
              <a:rPr lang="en-US" b="0" dirty="0"/>
              <a:t> This work corresponds to page 7 of the student packet. </a:t>
            </a:r>
            <a:endParaRPr lang="en-US" b="1" dirty="0"/>
          </a:p>
          <a:p>
            <a:endParaRPr lang="en-US" dirty="0"/>
          </a:p>
        </p:txBody>
      </p:sp>
      <p:sp>
        <p:nvSpPr>
          <p:cNvPr id="4" name="Slide Number Placeholder 3"/>
          <p:cNvSpPr>
            <a:spLocks noGrp="1"/>
          </p:cNvSpPr>
          <p:nvPr>
            <p:ph type="sldNum" sz="quarter" idx="5"/>
          </p:nvPr>
        </p:nvSpPr>
        <p:spPr/>
        <p:txBody>
          <a:bodyPr/>
          <a:lstStyle/>
          <a:p>
            <a:fld id="{06FDBD3D-42D2-A741-8A1B-E0589989D2C1}" type="slidenum">
              <a:rPr lang="en-US" smtClean="0"/>
              <a:t>13</a:t>
            </a:fld>
            <a:endParaRPr lang="en-US"/>
          </a:p>
        </p:txBody>
      </p:sp>
    </p:spTree>
    <p:extLst>
      <p:ext uri="{BB962C8B-B14F-4D97-AF65-F5344CB8AC3E}">
        <p14:creationId xmlns:p14="http://schemas.microsoft.com/office/powerpoint/2010/main" val="1119906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Teacher Notes:</a:t>
            </a:r>
            <a:r>
              <a:rPr lang="en-US" b="0" dirty="0"/>
              <a:t> This work corresponds to page 7 of the student packet. </a:t>
            </a:r>
            <a:endParaRPr lang="en-US" b="1" dirty="0"/>
          </a:p>
          <a:p>
            <a:endParaRPr lang="en-US" dirty="0"/>
          </a:p>
          <a:p>
            <a:r>
              <a:rPr lang="en-US" dirty="0"/>
              <a:t>The teacher should ask the students how they chose between 2016 and 2017. Students might be inclined to round to the nearest integer. In this case, it happens to produce the right answer but does not represent sound mathematical thinking. If this rationale is offered by students, the teacher may ask a follow-up question such as that on the slide: “If your computation had yielded 2,019.84, how would you have reported your answer?” Following the logic of simply rounding to the nearest integer, students may arrive at a response of 2020, which would be incorrect. This is another opportunity for the teacher to emphasize the importance of context for mathematical computation. Any value between 2019 and 2020 simply refers to a time during the 2019 calendar year.</a:t>
            </a:r>
          </a:p>
        </p:txBody>
      </p:sp>
      <p:sp>
        <p:nvSpPr>
          <p:cNvPr id="4" name="Slide Number Placeholder 3"/>
          <p:cNvSpPr>
            <a:spLocks noGrp="1"/>
          </p:cNvSpPr>
          <p:nvPr>
            <p:ph type="sldNum" sz="quarter" idx="5"/>
          </p:nvPr>
        </p:nvSpPr>
        <p:spPr/>
        <p:txBody>
          <a:bodyPr/>
          <a:lstStyle/>
          <a:p>
            <a:fld id="{06FDBD3D-42D2-A741-8A1B-E0589989D2C1}" type="slidenum">
              <a:rPr lang="en-US" smtClean="0"/>
              <a:t>14</a:t>
            </a:fld>
            <a:endParaRPr lang="en-US"/>
          </a:p>
        </p:txBody>
      </p:sp>
    </p:spTree>
    <p:extLst>
      <p:ext uri="{BB962C8B-B14F-4D97-AF65-F5344CB8AC3E}">
        <p14:creationId xmlns:p14="http://schemas.microsoft.com/office/powerpoint/2010/main" val="1972184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Teacher Notes:</a:t>
            </a:r>
            <a:r>
              <a:rPr lang="en-US" b="0" dirty="0"/>
              <a:t> This work corresponds to page 7 of the student packet. </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teacher should ask the students how they chose between 2016 and 2017. Students might be inclined to round to the nearest integer. In this case, it happens to produce the right answer but does not represent sound mathematical thinking. If this rationale is offered by students, the teacher may ask a follow-up question such as that on the slide: “If your computation had yielded 2,019.84, how would you have reported your answer?” Following the logic of simply rounding to the nearest integer, students may arrive at a response of 2020, which would be incorrect. This is another opportunity for the teacher to emphasize the importance of context for mathematical computation. Any value between 2019 and 2020 simply refers to a time during the 2019 calendar year.</a:t>
            </a:r>
          </a:p>
          <a:p>
            <a:endParaRPr lang="en-US" dirty="0"/>
          </a:p>
        </p:txBody>
      </p:sp>
      <p:sp>
        <p:nvSpPr>
          <p:cNvPr id="4" name="Slide Number Placeholder 3"/>
          <p:cNvSpPr>
            <a:spLocks noGrp="1"/>
          </p:cNvSpPr>
          <p:nvPr>
            <p:ph type="sldNum" sz="quarter" idx="5"/>
          </p:nvPr>
        </p:nvSpPr>
        <p:spPr/>
        <p:txBody>
          <a:bodyPr/>
          <a:lstStyle/>
          <a:p>
            <a:fld id="{06FDBD3D-42D2-A741-8A1B-E0589989D2C1}" type="slidenum">
              <a:rPr lang="en-US" smtClean="0"/>
              <a:t>15</a:t>
            </a:fld>
            <a:endParaRPr lang="en-US"/>
          </a:p>
        </p:txBody>
      </p:sp>
    </p:spTree>
    <p:extLst>
      <p:ext uri="{BB962C8B-B14F-4D97-AF65-F5344CB8AC3E}">
        <p14:creationId xmlns:p14="http://schemas.microsoft.com/office/powerpoint/2010/main" val="1759838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Teacher Notes:</a:t>
            </a:r>
            <a:r>
              <a:rPr lang="en-US" b="0" dirty="0"/>
              <a:t> This work corresponds to page 7 of the student packet. </a:t>
            </a:r>
            <a:endParaRPr lang="en-US" b="1" dirty="0"/>
          </a:p>
          <a:p>
            <a:endParaRPr lang="en-US" dirty="0"/>
          </a:p>
        </p:txBody>
      </p:sp>
      <p:sp>
        <p:nvSpPr>
          <p:cNvPr id="4" name="Slide Number Placeholder 3"/>
          <p:cNvSpPr>
            <a:spLocks noGrp="1"/>
          </p:cNvSpPr>
          <p:nvPr>
            <p:ph type="sldNum" sz="quarter" idx="5"/>
          </p:nvPr>
        </p:nvSpPr>
        <p:spPr/>
        <p:txBody>
          <a:bodyPr/>
          <a:lstStyle/>
          <a:p>
            <a:fld id="{06FDBD3D-42D2-A741-8A1B-E0589989D2C1}" type="slidenum">
              <a:rPr lang="en-US" smtClean="0"/>
              <a:t>16</a:t>
            </a:fld>
            <a:endParaRPr lang="en-US"/>
          </a:p>
        </p:txBody>
      </p:sp>
    </p:spTree>
    <p:extLst>
      <p:ext uri="{BB962C8B-B14F-4D97-AF65-F5344CB8AC3E}">
        <p14:creationId xmlns:p14="http://schemas.microsoft.com/office/powerpoint/2010/main" val="3980098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Teacher Notes:</a:t>
            </a:r>
            <a:r>
              <a:rPr lang="en-US" b="0" dirty="0"/>
              <a:t> This work corresponds to page 7 of the student packet. </a:t>
            </a:r>
            <a:endParaRPr lang="en-US" b="1" dirty="0"/>
          </a:p>
          <a:p>
            <a:endParaRPr lang="en-US" dirty="0"/>
          </a:p>
        </p:txBody>
      </p:sp>
      <p:sp>
        <p:nvSpPr>
          <p:cNvPr id="4" name="Slide Number Placeholder 3"/>
          <p:cNvSpPr>
            <a:spLocks noGrp="1"/>
          </p:cNvSpPr>
          <p:nvPr>
            <p:ph type="sldNum" sz="quarter" idx="5"/>
          </p:nvPr>
        </p:nvSpPr>
        <p:spPr/>
        <p:txBody>
          <a:bodyPr/>
          <a:lstStyle/>
          <a:p>
            <a:fld id="{06FDBD3D-42D2-A741-8A1B-E0589989D2C1}" type="slidenum">
              <a:rPr lang="en-US" smtClean="0"/>
              <a:t>17</a:t>
            </a:fld>
            <a:endParaRPr lang="en-US"/>
          </a:p>
        </p:txBody>
      </p:sp>
    </p:spTree>
    <p:extLst>
      <p:ext uri="{BB962C8B-B14F-4D97-AF65-F5344CB8AC3E}">
        <p14:creationId xmlns:p14="http://schemas.microsoft.com/office/powerpoint/2010/main" val="1747961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Teacher Notes:</a:t>
            </a:r>
            <a:r>
              <a:rPr lang="en-US" b="0" dirty="0"/>
              <a:t> This work corresponds to page 7 of the student packet. </a:t>
            </a:r>
            <a:endParaRPr lang="en-US" b="1" dirty="0"/>
          </a:p>
          <a:p>
            <a:endParaRPr lang="en-US" dirty="0"/>
          </a:p>
          <a:p>
            <a:pPr rtl="0"/>
            <a:r>
              <a:rPr lang="en-US" sz="1200" b="0" i="0" u="none" strike="noStrike" kern="1200" dirty="0">
                <a:solidFill>
                  <a:schemeClr val="tx1"/>
                </a:solidFill>
                <a:effectLst/>
                <a:latin typeface="+mn-lt"/>
                <a:ea typeface="+mn-ea"/>
                <a:cs typeface="+mn-cs"/>
              </a:rPr>
              <a:t>Similarly to the previous problem, students will need to consider appropriate rounding for this situation. A strict calculation will yield 2044.265. Many students may be inclined to simply round this value to the nearest integer (2044). In this case, 2044 is the correct answer, but that approach (simply rounding) is misleading. Students need to consider that the population will reach the specified level (10,000) about ¼ of the way into the year 2044.</a:t>
            </a:r>
            <a:endParaRPr lang="en-US" b="0" dirty="0">
              <a:effectLst/>
            </a:endParaRPr>
          </a:p>
          <a:p>
            <a:br>
              <a:rPr lang="en-US" dirty="0"/>
            </a:br>
            <a:r>
              <a:rPr lang="en-US" sz="1200" b="0" i="0" u="none" strike="noStrike" kern="1200" dirty="0">
                <a:solidFill>
                  <a:schemeClr val="tx1"/>
                </a:solidFill>
                <a:effectLst/>
                <a:latin typeface="+mn-lt"/>
                <a:ea typeface="+mn-ea"/>
                <a:cs typeface="+mn-cs"/>
              </a:rPr>
              <a:t>This kind of critical thinking, which involves an appreciation of the meaning of numbers, is important for the teacher to continue to emphasize, both for the sake of accuracy but also so that, later in the unit, when these numbers represent human lives, students are more likely to be sensitive to it.</a:t>
            </a:r>
            <a:endParaRPr lang="en-US" dirty="0"/>
          </a:p>
        </p:txBody>
      </p:sp>
      <p:sp>
        <p:nvSpPr>
          <p:cNvPr id="4" name="Slide Number Placeholder 3"/>
          <p:cNvSpPr>
            <a:spLocks noGrp="1"/>
          </p:cNvSpPr>
          <p:nvPr>
            <p:ph type="sldNum" sz="quarter" idx="5"/>
          </p:nvPr>
        </p:nvSpPr>
        <p:spPr/>
        <p:txBody>
          <a:bodyPr/>
          <a:lstStyle/>
          <a:p>
            <a:fld id="{06FDBD3D-42D2-A741-8A1B-E0589989D2C1}" type="slidenum">
              <a:rPr lang="en-US" smtClean="0"/>
              <a:t>18</a:t>
            </a:fld>
            <a:endParaRPr lang="en-US"/>
          </a:p>
        </p:txBody>
      </p:sp>
    </p:spTree>
    <p:extLst>
      <p:ext uri="{BB962C8B-B14F-4D97-AF65-F5344CB8AC3E}">
        <p14:creationId xmlns:p14="http://schemas.microsoft.com/office/powerpoint/2010/main" val="12059986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Teacher Notes:</a:t>
            </a:r>
            <a:r>
              <a:rPr lang="en-US" b="0" dirty="0"/>
              <a:t> This work corresponds to page 7 of the student packet. </a:t>
            </a:r>
            <a:endParaRPr lang="en-US" b="1" dirty="0"/>
          </a:p>
          <a:p>
            <a:endParaRPr lang="en-US" dirty="0"/>
          </a:p>
          <a:p>
            <a:pPr rtl="0"/>
            <a:r>
              <a:rPr lang="en-US" sz="1200" b="0" i="0" u="none" strike="noStrike" kern="1200" dirty="0">
                <a:solidFill>
                  <a:schemeClr val="tx1"/>
                </a:solidFill>
                <a:effectLst/>
                <a:latin typeface="+mn-lt"/>
                <a:ea typeface="+mn-ea"/>
                <a:cs typeface="+mn-cs"/>
              </a:rPr>
              <a:t>Similarly to the previous problem, students will need to consider appropriate rounding for this situation. A strict calculation will yield 2044.265. Many students may be inclined to simply round this value to the nearest integer (2044). In this case, 2044 is the correct answer, but that approach (simply rounding) is misleading. </a:t>
            </a:r>
            <a:r>
              <a:rPr lang="en-US" sz="1200" b="0" i="0" u="none" strike="noStrike" kern="1200">
                <a:solidFill>
                  <a:schemeClr val="tx1"/>
                </a:solidFill>
                <a:effectLst/>
                <a:latin typeface="+mn-lt"/>
                <a:ea typeface="+mn-ea"/>
                <a:cs typeface="+mn-cs"/>
              </a:rPr>
              <a:t>Students need to consider that the population will reach the specified level (10,000) about ¼ of the way into the year 2044.</a:t>
            </a:r>
            <a:endParaRPr lang="en-US" b="0">
              <a:effectLst/>
            </a:endParaRPr>
          </a:p>
          <a:p>
            <a:endParaRPr lang="en-US" dirty="0"/>
          </a:p>
          <a:p>
            <a:r>
              <a:rPr lang="en-US" sz="1200" b="0" i="0" u="none" strike="noStrike" kern="1200" dirty="0">
                <a:solidFill>
                  <a:schemeClr val="tx1"/>
                </a:solidFill>
                <a:effectLst/>
                <a:latin typeface="+mn-lt"/>
                <a:ea typeface="+mn-ea"/>
                <a:cs typeface="+mn-cs"/>
              </a:rPr>
              <a:t>This kind of critical thinking, which involves an appreciation of the meaning of numbers, is important for the teacher to continue to emphasize, both for the sake of accuracy but also so that, later in the unit, when these numbers represent human lives, students are more likely to be sensitive to it.</a:t>
            </a:r>
            <a:endParaRPr lang="en-US" dirty="0"/>
          </a:p>
        </p:txBody>
      </p:sp>
      <p:sp>
        <p:nvSpPr>
          <p:cNvPr id="4" name="Slide Number Placeholder 3"/>
          <p:cNvSpPr>
            <a:spLocks noGrp="1"/>
          </p:cNvSpPr>
          <p:nvPr>
            <p:ph type="sldNum" sz="quarter" idx="5"/>
          </p:nvPr>
        </p:nvSpPr>
        <p:spPr/>
        <p:txBody>
          <a:bodyPr/>
          <a:lstStyle/>
          <a:p>
            <a:fld id="{06FDBD3D-42D2-A741-8A1B-E0589989D2C1}" type="slidenum">
              <a:rPr lang="en-US" smtClean="0"/>
              <a:t>19</a:t>
            </a:fld>
            <a:endParaRPr lang="en-US"/>
          </a:p>
        </p:txBody>
      </p:sp>
    </p:spTree>
    <p:extLst>
      <p:ext uri="{BB962C8B-B14F-4D97-AF65-F5344CB8AC3E}">
        <p14:creationId xmlns:p14="http://schemas.microsoft.com/office/powerpoint/2010/main" val="2262684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06FDBD3D-42D2-A741-8A1B-E0589989D2C1}" type="slidenum">
              <a:rPr lang="en-US" smtClean="0"/>
              <a:t>2</a:t>
            </a:fld>
            <a:endParaRPr lang="en-US"/>
          </a:p>
        </p:txBody>
      </p:sp>
    </p:spTree>
    <p:extLst>
      <p:ext uri="{BB962C8B-B14F-4D97-AF65-F5344CB8AC3E}">
        <p14:creationId xmlns:p14="http://schemas.microsoft.com/office/powerpoint/2010/main" val="2609409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06FDBD3D-42D2-A741-8A1B-E0589989D2C1}" type="slidenum">
              <a:rPr lang="en-US" smtClean="0"/>
              <a:t>3</a:t>
            </a:fld>
            <a:endParaRPr lang="en-US"/>
          </a:p>
        </p:txBody>
      </p:sp>
    </p:spTree>
    <p:extLst>
      <p:ext uri="{BB962C8B-B14F-4D97-AF65-F5344CB8AC3E}">
        <p14:creationId xmlns:p14="http://schemas.microsoft.com/office/powerpoint/2010/main" val="1068634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06FDBD3D-42D2-A741-8A1B-E0589989D2C1}" type="slidenum">
              <a:rPr lang="en-US" smtClean="0"/>
              <a:t>4</a:t>
            </a:fld>
            <a:endParaRPr lang="en-US"/>
          </a:p>
        </p:txBody>
      </p:sp>
    </p:spTree>
    <p:extLst>
      <p:ext uri="{BB962C8B-B14F-4D97-AF65-F5344CB8AC3E}">
        <p14:creationId xmlns:p14="http://schemas.microsoft.com/office/powerpoint/2010/main" val="3549768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06FDBD3D-42D2-A741-8A1B-E0589989D2C1}" type="slidenum">
              <a:rPr lang="en-US" smtClean="0"/>
              <a:t>5</a:t>
            </a:fld>
            <a:endParaRPr lang="en-US"/>
          </a:p>
        </p:txBody>
      </p:sp>
    </p:spTree>
    <p:extLst>
      <p:ext uri="{BB962C8B-B14F-4D97-AF65-F5344CB8AC3E}">
        <p14:creationId xmlns:p14="http://schemas.microsoft.com/office/powerpoint/2010/main" val="2376441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06FDBD3D-42D2-A741-8A1B-E0589989D2C1}" type="slidenum">
              <a:rPr lang="en-US" smtClean="0"/>
              <a:t>6</a:t>
            </a:fld>
            <a:endParaRPr lang="en-US"/>
          </a:p>
        </p:txBody>
      </p:sp>
    </p:spTree>
    <p:extLst>
      <p:ext uri="{BB962C8B-B14F-4D97-AF65-F5344CB8AC3E}">
        <p14:creationId xmlns:p14="http://schemas.microsoft.com/office/powerpoint/2010/main" val="1746922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Teacher Notes:</a:t>
            </a:r>
            <a:endParaRPr lang="en-US" dirty="0"/>
          </a:p>
        </p:txBody>
      </p:sp>
      <p:sp>
        <p:nvSpPr>
          <p:cNvPr id="4" name="Slide Number Placeholder 3"/>
          <p:cNvSpPr>
            <a:spLocks noGrp="1"/>
          </p:cNvSpPr>
          <p:nvPr>
            <p:ph type="sldNum" sz="quarter" idx="5"/>
          </p:nvPr>
        </p:nvSpPr>
        <p:spPr/>
        <p:txBody>
          <a:bodyPr/>
          <a:lstStyle/>
          <a:p>
            <a:fld id="{06FDBD3D-42D2-A741-8A1B-E0589989D2C1}" type="slidenum">
              <a:rPr lang="en-US" smtClean="0"/>
              <a:t>7</a:t>
            </a:fld>
            <a:endParaRPr lang="en-US"/>
          </a:p>
        </p:txBody>
      </p:sp>
    </p:spTree>
    <p:extLst>
      <p:ext uri="{BB962C8B-B14F-4D97-AF65-F5344CB8AC3E}">
        <p14:creationId xmlns:p14="http://schemas.microsoft.com/office/powerpoint/2010/main" val="2773972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Teacher Notes:</a:t>
            </a:r>
          </a:p>
          <a:p>
            <a:endParaRPr lang="en-US" dirty="0"/>
          </a:p>
        </p:txBody>
      </p:sp>
      <p:sp>
        <p:nvSpPr>
          <p:cNvPr id="4" name="Slide Number Placeholder 3"/>
          <p:cNvSpPr>
            <a:spLocks noGrp="1"/>
          </p:cNvSpPr>
          <p:nvPr>
            <p:ph type="sldNum" sz="quarter" idx="5"/>
          </p:nvPr>
        </p:nvSpPr>
        <p:spPr/>
        <p:txBody>
          <a:bodyPr/>
          <a:lstStyle/>
          <a:p>
            <a:fld id="{06FDBD3D-42D2-A741-8A1B-E0589989D2C1}" type="slidenum">
              <a:rPr lang="en-US" smtClean="0"/>
              <a:t>8</a:t>
            </a:fld>
            <a:endParaRPr lang="en-US"/>
          </a:p>
        </p:txBody>
      </p:sp>
    </p:spTree>
    <p:extLst>
      <p:ext uri="{BB962C8B-B14F-4D97-AF65-F5344CB8AC3E}">
        <p14:creationId xmlns:p14="http://schemas.microsoft.com/office/powerpoint/2010/main" val="3642874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Teacher Notes:</a:t>
            </a:r>
            <a:r>
              <a:rPr lang="en-US" b="0" dirty="0"/>
              <a:t> This work corresponds to page 6 of the student packet. </a:t>
            </a:r>
            <a:endParaRPr lang="en-US" b="1" dirty="0"/>
          </a:p>
          <a:p>
            <a:endParaRPr lang="en-US" dirty="0"/>
          </a:p>
        </p:txBody>
      </p:sp>
      <p:sp>
        <p:nvSpPr>
          <p:cNvPr id="4" name="Slide Number Placeholder 3"/>
          <p:cNvSpPr>
            <a:spLocks noGrp="1"/>
          </p:cNvSpPr>
          <p:nvPr>
            <p:ph type="sldNum" sz="quarter" idx="5"/>
          </p:nvPr>
        </p:nvSpPr>
        <p:spPr/>
        <p:txBody>
          <a:bodyPr/>
          <a:lstStyle/>
          <a:p>
            <a:fld id="{06FDBD3D-42D2-A741-8A1B-E0589989D2C1}" type="slidenum">
              <a:rPr lang="en-US" smtClean="0"/>
              <a:t>9</a:t>
            </a:fld>
            <a:endParaRPr lang="en-US"/>
          </a:p>
        </p:txBody>
      </p:sp>
    </p:spTree>
    <p:extLst>
      <p:ext uri="{BB962C8B-B14F-4D97-AF65-F5344CB8AC3E}">
        <p14:creationId xmlns:p14="http://schemas.microsoft.com/office/powerpoint/2010/main" val="42845717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1280E9D-D32C-014E-9327-3696A8C8155B}"/>
              </a:ext>
            </a:extLst>
          </p:cNvPr>
          <p:cNvCxnSpPr/>
          <p:nvPr userDrawn="1"/>
        </p:nvCxnSpPr>
        <p:spPr>
          <a:xfrm>
            <a:off x="-10632" y="3456031"/>
            <a:ext cx="12192000" cy="0"/>
          </a:xfrm>
          <a:prstGeom prst="line">
            <a:avLst/>
          </a:prstGeom>
          <a:ln>
            <a:solidFill>
              <a:srgbClr val="0C234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344F13F2-7853-924D-AD1F-39B2DA2C68BB}"/>
              </a:ext>
            </a:extLst>
          </p:cNvPr>
          <p:cNvGrpSpPr/>
          <p:nvPr userDrawn="1"/>
        </p:nvGrpSpPr>
        <p:grpSpPr>
          <a:xfrm>
            <a:off x="-10632" y="0"/>
            <a:ext cx="12202632" cy="5294119"/>
            <a:chOff x="-10632" y="-1223394"/>
            <a:chExt cx="12202632" cy="4738609"/>
          </a:xfrm>
        </p:grpSpPr>
        <p:sp>
          <p:nvSpPr>
            <p:cNvPr id="5" name="Rectangle 4">
              <a:extLst>
                <a:ext uri="{FF2B5EF4-FFF2-40B4-BE49-F238E27FC236}">
                  <a16:creationId xmlns:a16="http://schemas.microsoft.com/office/drawing/2014/main" id="{719A1690-CC0D-7843-8885-71F412DACCD2}"/>
                </a:ext>
              </a:extLst>
            </p:cNvPr>
            <p:cNvSpPr/>
            <p:nvPr userDrawn="1"/>
          </p:nvSpPr>
          <p:spPr>
            <a:xfrm>
              <a:off x="0" y="-1223394"/>
              <a:ext cx="12192000" cy="47386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C891CB6A-C86D-5240-939A-56458BDC49D0}"/>
                </a:ext>
              </a:extLst>
            </p:cNvPr>
            <p:cNvCxnSpPr>
              <a:cxnSpLocks/>
            </p:cNvCxnSpPr>
            <p:nvPr userDrawn="1"/>
          </p:nvCxnSpPr>
          <p:spPr>
            <a:xfrm>
              <a:off x="-10632" y="3515215"/>
              <a:ext cx="12202632" cy="0"/>
            </a:xfrm>
            <a:prstGeom prst="line">
              <a:avLst/>
            </a:prstGeom>
            <a:ln w="127000">
              <a:solidFill>
                <a:srgbClr val="D8A89F"/>
              </a:solidFill>
            </a:ln>
          </p:spPr>
          <p:style>
            <a:lnRef idx="1">
              <a:schemeClr val="accent1"/>
            </a:lnRef>
            <a:fillRef idx="0">
              <a:schemeClr val="accent1"/>
            </a:fillRef>
            <a:effectRef idx="0">
              <a:schemeClr val="accent1"/>
            </a:effectRef>
            <a:fontRef idx="minor">
              <a:schemeClr val="tx1"/>
            </a:fontRef>
          </p:style>
        </p:cxnSp>
      </p:grpSp>
      <p:pic>
        <p:nvPicPr>
          <p:cNvPr id="3" name="Picture 2">
            <a:extLst>
              <a:ext uri="{FF2B5EF4-FFF2-40B4-BE49-F238E27FC236}">
                <a16:creationId xmlns:a16="http://schemas.microsoft.com/office/drawing/2014/main" id="{B92BED5F-F094-6B4D-A814-38213F51BE73}"/>
              </a:ext>
            </a:extLst>
          </p:cNvPr>
          <p:cNvPicPr>
            <a:picLocks noChangeAspect="1"/>
          </p:cNvPicPr>
          <p:nvPr userDrawn="1"/>
        </p:nvPicPr>
        <p:blipFill>
          <a:blip r:embed="rId3"/>
          <a:stretch>
            <a:fillRect/>
          </a:stretch>
        </p:blipFill>
        <p:spPr>
          <a:xfrm>
            <a:off x="-10632" y="0"/>
            <a:ext cx="12202632" cy="317500"/>
          </a:xfrm>
          <a:prstGeom prst="rect">
            <a:avLst/>
          </a:prstGeom>
        </p:spPr>
      </p:pic>
      <p:pic>
        <p:nvPicPr>
          <p:cNvPr id="7" name="Picture 6">
            <a:extLst>
              <a:ext uri="{FF2B5EF4-FFF2-40B4-BE49-F238E27FC236}">
                <a16:creationId xmlns:a16="http://schemas.microsoft.com/office/drawing/2014/main" id="{26B66255-36E2-1541-871F-DA2D39D7FDC7}"/>
              </a:ext>
            </a:extLst>
          </p:cNvPr>
          <p:cNvPicPr>
            <a:picLocks noChangeAspect="1"/>
          </p:cNvPicPr>
          <p:nvPr userDrawn="1"/>
        </p:nvPicPr>
        <p:blipFill>
          <a:blip r:embed="rId4"/>
          <a:stretch>
            <a:fillRect/>
          </a:stretch>
        </p:blipFill>
        <p:spPr>
          <a:xfrm>
            <a:off x="11004550" y="-1"/>
            <a:ext cx="800100" cy="952500"/>
          </a:xfrm>
          <a:prstGeom prst="rect">
            <a:avLst/>
          </a:prstGeom>
        </p:spPr>
      </p:pic>
    </p:spTree>
    <p:extLst>
      <p:ext uri="{BB962C8B-B14F-4D97-AF65-F5344CB8AC3E}">
        <p14:creationId xmlns:p14="http://schemas.microsoft.com/office/powerpoint/2010/main" val="3972061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06FF7-3FB6-2444-8E28-31EE1FDFA0ED}"/>
              </a:ext>
            </a:extLst>
          </p:cNvPr>
          <p:cNvSpPr>
            <a:spLocks noGrp="1"/>
          </p:cNvSpPr>
          <p:nvPr>
            <p:ph type="title"/>
          </p:nvPr>
        </p:nvSpPr>
        <p:spPr>
          <a:xfrm>
            <a:off x="839788" y="457200"/>
            <a:ext cx="3932237" cy="1600200"/>
          </a:xfrm>
        </p:spPr>
        <p:txBody>
          <a:bodyPr anchor="b"/>
          <a:lstStyle>
            <a:lvl1pPr>
              <a:defRPr sz="3200">
                <a:solidFill>
                  <a:srgbClr val="597F77"/>
                </a:solidFill>
                <a:latin typeface="Times" pitchFamily="2"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D93636DE-B3D9-8D42-94B8-D340C0CBB2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523F9CA-5088-524A-99A4-6E202B5A6E1E}"/>
              </a:ext>
            </a:extLst>
          </p:cNvPr>
          <p:cNvSpPr>
            <a:spLocks noGrp="1"/>
          </p:cNvSpPr>
          <p:nvPr>
            <p:ph type="body" sz="half" idx="2"/>
          </p:nvPr>
        </p:nvSpPr>
        <p:spPr>
          <a:xfrm>
            <a:off x="839788" y="2057400"/>
            <a:ext cx="3932237" cy="3811588"/>
          </a:xfrm>
        </p:spPr>
        <p:txBody>
          <a:bodyPr/>
          <a:lstStyle>
            <a:lvl1pPr marL="0" indent="0">
              <a:buNone/>
              <a:defRPr sz="1600">
                <a:latin typeface="Times"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9" name="Footer Placeholder 4">
            <a:extLst>
              <a:ext uri="{FF2B5EF4-FFF2-40B4-BE49-F238E27FC236}">
                <a16:creationId xmlns:a16="http://schemas.microsoft.com/office/drawing/2014/main" id="{3D16C585-A6DD-4B41-864F-52510308AAB1}"/>
              </a:ext>
            </a:extLst>
          </p:cNvPr>
          <p:cNvSpPr>
            <a:spLocks noGrp="1"/>
          </p:cNvSpPr>
          <p:nvPr>
            <p:ph type="ftr" sz="quarter" idx="3"/>
          </p:nvPr>
        </p:nvSpPr>
        <p:spPr>
          <a:xfrm>
            <a:off x="839788" y="6380311"/>
            <a:ext cx="7646583" cy="365125"/>
          </a:xfrm>
          <a:prstGeom prst="rect">
            <a:avLst/>
          </a:prstGeom>
        </p:spPr>
        <p:txBody>
          <a:bodyPr anchor="ctr" anchorCtr="0"/>
          <a:lstStyle>
            <a:lvl1pPr>
              <a:defRPr sz="1400" b="0" i="1">
                <a:solidFill>
                  <a:srgbClr val="597F77"/>
                </a:solidFill>
                <a:latin typeface="Times" pitchFamily="2" charset="0"/>
              </a:defRPr>
            </a:lvl1pPr>
          </a:lstStyle>
          <a:p>
            <a:r>
              <a:rPr lang="en-US" dirty="0"/>
              <a:t>Section Title Goes Here</a:t>
            </a:r>
          </a:p>
        </p:txBody>
      </p:sp>
      <p:sp>
        <p:nvSpPr>
          <p:cNvPr id="13" name="Rectangle 12">
            <a:extLst>
              <a:ext uri="{FF2B5EF4-FFF2-40B4-BE49-F238E27FC236}">
                <a16:creationId xmlns:a16="http://schemas.microsoft.com/office/drawing/2014/main" id="{0D907194-37B0-A547-853E-819FB8F88C53}"/>
              </a:ext>
            </a:extLst>
          </p:cNvPr>
          <p:cNvSpPr/>
          <p:nvPr userDrawn="1"/>
        </p:nvSpPr>
        <p:spPr>
          <a:xfrm>
            <a:off x="8984512" y="6381750"/>
            <a:ext cx="3207487" cy="365125"/>
          </a:xfrm>
          <a:prstGeom prst="rect">
            <a:avLst/>
          </a:prstGeom>
          <a:solidFill>
            <a:srgbClr val="597F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a:extLst>
              <a:ext uri="{FF2B5EF4-FFF2-40B4-BE49-F238E27FC236}">
                <a16:creationId xmlns:a16="http://schemas.microsoft.com/office/drawing/2014/main" id="{1E5FB1A3-6CAA-AB47-AAC1-38FCAE7168AE}"/>
              </a:ext>
            </a:extLst>
          </p:cNvPr>
          <p:cNvSpPr txBox="1">
            <a:spLocks/>
          </p:cNvSpPr>
          <p:nvPr userDrawn="1"/>
        </p:nvSpPr>
        <p:spPr>
          <a:xfrm>
            <a:off x="8835359" y="6381749"/>
            <a:ext cx="2658140"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1" kern="1200">
                <a:solidFill>
                  <a:srgbClr val="001340"/>
                </a:solidFill>
                <a:latin typeface="Georgia" panose="02040502050405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0" i="0" spc="50" baseline="0" dirty="0">
                <a:solidFill>
                  <a:schemeClr val="bg1"/>
                </a:solidFill>
                <a:latin typeface="Times" pitchFamily="2" charset="0"/>
              </a:rPr>
              <a:t>Teaching Human Dignity</a:t>
            </a:r>
          </a:p>
        </p:txBody>
      </p:sp>
    </p:spTree>
    <p:extLst>
      <p:ext uri="{BB962C8B-B14F-4D97-AF65-F5344CB8AC3E}">
        <p14:creationId xmlns:p14="http://schemas.microsoft.com/office/powerpoint/2010/main" val="4285096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B16DF-8F31-CA42-B75A-A5BAD931E209}"/>
              </a:ext>
            </a:extLst>
          </p:cNvPr>
          <p:cNvSpPr>
            <a:spLocks noGrp="1"/>
          </p:cNvSpPr>
          <p:nvPr>
            <p:ph type="title"/>
          </p:nvPr>
        </p:nvSpPr>
        <p:spPr/>
        <p:txBody>
          <a:bodyPr/>
          <a:lstStyle>
            <a:lvl1pPr>
              <a:defRPr>
                <a:solidFill>
                  <a:srgbClr val="597F77"/>
                </a:solidFill>
                <a:latin typeface="Times" pitchFamily="2"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6B728143-D61F-EA40-AD98-7FA2D817627E}"/>
              </a:ext>
            </a:extLst>
          </p:cNvPr>
          <p:cNvSpPr>
            <a:spLocks noGrp="1"/>
          </p:cNvSpPr>
          <p:nvPr>
            <p:ph type="body" orient="vert" idx="1"/>
          </p:nvPr>
        </p:nvSpPr>
        <p:spPr/>
        <p:txBody>
          <a:bodyPr vert="eaVert"/>
          <a:lstStyle>
            <a:lvl1pPr>
              <a:spcAft>
                <a:spcPts val="1200"/>
              </a:spcAft>
              <a:buClr>
                <a:srgbClr val="001340"/>
              </a:buClr>
              <a:defRPr>
                <a:latin typeface="Times" pitchFamily="2" charset="0"/>
              </a:defRPr>
            </a:lvl1pPr>
            <a:lvl2pPr>
              <a:spcAft>
                <a:spcPts val="1200"/>
              </a:spcAft>
              <a:buClr>
                <a:srgbClr val="001340"/>
              </a:buClr>
              <a:defRPr>
                <a:latin typeface="Times" pitchFamily="2" charset="0"/>
              </a:defRPr>
            </a:lvl2pPr>
            <a:lvl3pPr>
              <a:spcAft>
                <a:spcPts val="1200"/>
              </a:spcAft>
              <a:buClr>
                <a:srgbClr val="001340"/>
              </a:buClr>
              <a:defRPr>
                <a:latin typeface="Times" pitchFamily="2" charset="0"/>
              </a:defRPr>
            </a:lvl3pPr>
            <a:lvl4pPr>
              <a:spcAft>
                <a:spcPts val="1200"/>
              </a:spcAft>
              <a:buClr>
                <a:srgbClr val="001340"/>
              </a:buClr>
              <a:defRPr>
                <a:latin typeface="Times" pitchFamily="2" charset="0"/>
              </a:defRPr>
            </a:lvl4pPr>
            <a:lvl5pPr>
              <a:spcAft>
                <a:spcPts val="1200"/>
              </a:spcAft>
              <a:buClr>
                <a:srgbClr val="001340"/>
              </a:buClr>
              <a:defRPr>
                <a:latin typeface="Times"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Footer Placeholder 4">
            <a:extLst>
              <a:ext uri="{FF2B5EF4-FFF2-40B4-BE49-F238E27FC236}">
                <a16:creationId xmlns:a16="http://schemas.microsoft.com/office/drawing/2014/main" id="{13777DA6-4130-1D42-8728-6F29C63C06B9}"/>
              </a:ext>
            </a:extLst>
          </p:cNvPr>
          <p:cNvSpPr>
            <a:spLocks noGrp="1"/>
          </p:cNvSpPr>
          <p:nvPr>
            <p:ph type="ftr" sz="quarter" idx="3"/>
          </p:nvPr>
        </p:nvSpPr>
        <p:spPr>
          <a:xfrm>
            <a:off x="838200" y="6388249"/>
            <a:ext cx="7646583" cy="365125"/>
          </a:xfrm>
          <a:prstGeom prst="rect">
            <a:avLst/>
          </a:prstGeom>
        </p:spPr>
        <p:txBody>
          <a:bodyPr anchor="ctr" anchorCtr="0"/>
          <a:lstStyle>
            <a:lvl1pPr>
              <a:defRPr sz="1400" b="0" i="1">
                <a:solidFill>
                  <a:srgbClr val="597F77"/>
                </a:solidFill>
                <a:latin typeface="Times" pitchFamily="2" charset="0"/>
              </a:defRPr>
            </a:lvl1pPr>
          </a:lstStyle>
          <a:p>
            <a:r>
              <a:rPr lang="en-US" dirty="0"/>
              <a:t>Section Title Goes Here</a:t>
            </a:r>
          </a:p>
        </p:txBody>
      </p:sp>
      <p:pic>
        <p:nvPicPr>
          <p:cNvPr id="19" name="Picture 18">
            <a:extLst>
              <a:ext uri="{FF2B5EF4-FFF2-40B4-BE49-F238E27FC236}">
                <a16:creationId xmlns:a16="http://schemas.microsoft.com/office/drawing/2014/main" id="{F3009E71-DA35-5042-A2DE-2D61AD191E8A}"/>
              </a:ext>
            </a:extLst>
          </p:cNvPr>
          <p:cNvPicPr>
            <a:picLocks noChangeAspect="1"/>
          </p:cNvPicPr>
          <p:nvPr userDrawn="1"/>
        </p:nvPicPr>
        <p:blipFill rotWithShape="1">
          <a:blip r:embed="rId2"/>
          <a:srcRect l="49127"/>
          <a:stretch/>
        </p:blipFill>
        <p:spPr>
          <a:xfrm>
            <a:off x="-11575" y="365124"/>
            <a:ext cx="674356" cy="1325563"/>
          </a:xfrm>
          <a:prstGeom prst="rect">
            <a:avLst/>
          </a:prstGeom>
        </p:spPr>
      </p:pic>
      <p:sp>
        <p:nvSpPr>
          <p:cNvPr id="13" name="Rectangle 12">
            <a:extLst>
              <a:ext uri="{FF2B5EF4-FFF2-40B4-BE49-F238E27FC236}">
                <a16:creationId xmlns:a16="http://schemas.microsoft.com/office/drawing/2014/main" id="{0D907194-37B0-A547-853E-819FB8F88C53}"/>
              </a:ext>
            </a:extLst>
          </p:cNvPr>
          <p:cNvSpPr/>
          <p:nvPr userDrawn="1"/>
        </p:nvSpPr>
        <p:spPr>
          <a:xfrm>
            <a:off x="8984512" y="6381750"/>
            <a:ext cx="3207487" cy="365125"/>
          </a:xfrm>
          <a:prstGeom prst="rect">
            <a:avLst/>
          </a:prstGeom>
          <a:solidFill>
            <a:srgbClr val="597F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a:extLst>
              <a:ext uri="{FF2B5EF4-FFF2-40B4-BE49-F238E27FC236}">
                <a16:creationId xmlns:a16="http://schemas.microsoft.com/office/drawing/2014/main" id="{B2976496-A249-FE43-AB7F-9A9E11C2D55B}"/>
              </a:ext>
            </a:extLst>
          </p:cNvPr>
          <p:cNvSpPr txBox="1">
            <a:spLocks/>
          </p:cNvSpPr>
          <p:nvPr userDrawn="1"/>
        </p:nvSpPr>
        <p:spPr>
          <a:xfrm>
            <a:off x="8835359" y="6381749"/>
            <a:ext cx="2658140"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1" kern="1200">
                <a:solidFill>
                  <a:srgbClr val="001340"/>
                </a:solidFill>
                <a:latin typeface="Georgia" panose="02040502050405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0" i="0" spc="50" baseline="0" dirty="0">
                <a:solidFill>
                  <a:schemeClr val="bg1"/>
                </a:solidFill>
                <a:latin typeface="Times" pitchFamily="2" charset="0"/>
              </a:rPr>
              <a:t>Teaching Human Dignity</a:t>
            </a:r>
          </a:p>
        </p:txBody>
      </p:sp>
    </p:spTree>
    <p:extLst>
      <p:ext uri="{BB962C8B-B14F-4D97-AF65-F5344CB8AC3E}">
        <p14:creationId xmlns:p14="http://schemas.microsoft.com/office/powerpoint/2010/main" val="968818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125B81-8C43-8544-8B43-135774AC7561}"/>
              </a:ext>
            </a:extLst>
          </p:cNvPr>
          <p:cNvSpPr>
            <a:spLocks noGrp="1"/>
          </p:cNvSpPr>
          <p:nvPr>
            <p:ph type="title" orient="vert"/>
          </p:nvPr>
        </p:nvSpPr>
        <p:spPr>
          <a:xfrm>
            <a:off x="8724900" y="365125"/>
            <a:ext cx="2628900" cy="5811838"/>
          </a:xfrm>
        </p:spPr>
        <p:txBody>
          <a:bodyPr vert="eaVert"/>
          <a:lstStyle>
            <a:lvl1pPr>
              <a:defRPr>
                <a:solidFill>
                  <a:srgbClr val="597F77"/>
                </a:solidFill>
                <a:latin typeface="Times" pitchFamily="2"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A14A50C0-A425-7B4B-BBC8-CDA6CEE6A4C1}"/>
              </a:ext>
            </a:extLst>
          </p:cNvPr>
          <p:cNvSpPr>
            <a:spLocks noGrp="1"/>
          </p:cNvSpPr>
          <p:nvPr>
            <p:ph type="body" orient="vert" idx="1"/>
          </p:nvPr>
        </p:nvSpPr>
        <p:spPr>
          <a:xfrm>
            <a:off x="838200" y="365125"/>
            <a:ext cx="7734300" cy="5811838"/>
          </a:xfrm>
        </p:spPr>
        <p:txBody>
          <a:bodyPr vert="eaVert"/>
          <a:lstStyle>
            <a:lvl1pPr>
              <a:spcAft>
                <a:spcPts val="1200"/>
              </a:spcAft>
              <a:buClr>
                <a:srgbClr val="001340"/>
              </a:buClr>
              <a:defRPr>
                <a:latin typeface="Times" pitchFamily="2" charset="0"/>
              </a:defRPr>
            </a:lvl1pPr>
            <a:lvl2pPr>
              <a:spcAft>
                <a:spcPts val="1200"/>
              </a:spcAft>
              <a:buClr>
                <a:srgbClr val="001340"/>
              </a:buClr>
              <a:defRPr>
                <a:latin typeface="Times" pitchFamily="2" charset="0"/>
              </a:defRPr>
            </a:lvl2pPr>
            <a:lvl3pPr>
              <a:spcAft>
                <a:spcPts val="1200"/>
              </a:spcAft>
              <a:buClr>
                <a:srgbClr val="001340"/>
              </a:buClr>
              <a:defRPr>
                <a:latin typeface="Times" pitchFamily="2" charset="0"/>
              </a:defRPr>
            </a:lvl3pPr>
            <a:lvl4pPr>
              <a:spcAft>
                <a:spcPts val="1200"/>
              </a:spcAft>
              <a:buClr>
                <a:srgbClr val="001340"/>
              </a:buClr>
              <a:defRPr>
                <a:latin typeface="Times" pitchFamily="2" charset="0"/>
              </a:defRPr>
            </a:lvl4pPr>
            <a:lvl5pPr>
              <a:spcAft>
                <a:spcPts val="1200"/>
              </a:spcAft>
              <a:buClr>
                <a:srgbClr val="001340"/>
              </a:buClr>
              <a:defRPr>
                <a:latin typeface="Times"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Footer Placeholder 4">
            <a:extLst>
              <a:ext uri="{FF2B5EF4-FFF2-40B4-BE49-F238E27FC236}">
                <a16:creationId xmlns:a16="http://schemas.microsoft.com/office/drawing/2014/main" id="{CDB95245-46EB-2545-9D6C-7573A99422E1}"/>
              </a:ext>
            </a:extLst>
          </p:cNvPr>
          <p:cNvSpPr>
            <a:spLocks noGrp="1"/>
          </p:cNvSpPr>
          <p:nvPr>
            <p:ph type="ftr" sz="quarter" idx="3"/>
          </p:nvPr>
        </p:nvSpPr>
        <p:spPr>
          <a:xfrm>
            <a:off x="838200" y="6388249"/>
            <a:ext cx="7646583" cy="365125"/>
          </a:xfrm>
          <a:prstGeom prst="rect">
            <a:avLst/>
          </a:prstGeom>
        </p:spPr>
        <p:txBody>
          <a:bodyPr anchor="ctr" anchorCtr="0"/>
          <a:lstStyle>
            <a:lvl1pPr>
              <a:defRPr sz="1400" b="0" i="1">
                <a:solidFill>
                  <a:srgbClr val="597F77"/>
                </a:solidFill>
                <a:latin typeface="Times" pitchFamily="2" charset="0"/>
              </a:defRPr>
            </a:lvl1pPr>
          </a:lstStyle>
          <a:p>
            <a:r>
              <a:rPr lang="en-US" dirty="0"/>
              <a:t>Section Title Goes Here</a:t>
            </a:r>
          </a:p>
        </p:txBody>
      </p:sp>
      <p:sp>
        <p:nvSpPr>
          <p:cNvPr id="12" name="Rectangle 11">
            <a:extLst>
              <a:ext uri="{FF2B5EF4-FFF2-40B4-BE49-F238E27FC236}">
                <a16:creationId xmlns:a16="http://schemas.microsoft.com/office/drawing/2014/main" id="{0D907194-37B0-A547-853E-819FB8F88C53}"/>
              </a:ext>
            </a:extLst>
          </p:cNvPr>
          <p:cNvSpPr/>
          <p:nvPr userDrawn="1"/>
        </p:nvSpPr>
        <p:spPr>
          <a:xfrm>
            <a:off x="8984512" y="6381750"/>
            <a:ext cx="3207487" cy="365125"/>
          </a:xfrm>
          <a:prstGeom prst="rect">
            <a:avLst/>
          </a:prstGeom>
          <a:solidFill>
            <a:srgbClr val="597F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4">
            <a:extLst>
              <a:ext uri="{FF2B5EF4-FFF2-40B4-BE49-F238E27FC236}">
                <a16:creationId xmlns:a16="http://schemas.microsoft.com/office/drawing/2014/main" id="{6B1316A0-0413-CF48-8D7C-465FE0BF0520}"/>
              </a:ext>
            </a:extLst>
          </p:cNvPr>
          <p:cNvSpPr txBox="1">
            <a:spLocks/>
          </p:cNvSpPr>
          <p:nvPr userDrawn="1"/>
        </p:nvSpPr>
        <p:spPr>
          <a:xfrm>
            <a:off x="8835359" y="6381749"/>
            <a:ext cx="2658140"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1" kern="1200">
                <a:solidFill>
                  <a:srgbClr val="001340"/>
                </a:solidFill>
                <a:latin typeface="Georgia" panose="02040502050405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0" i="0" spc="50" baseline="0" dirty="0">
                <a:solidFill>
                  <a:schemeClr val="bg1"/>
                </a:solidFill>
                <a:latin typeface="Times" pitchFamily="2" charset="0"/>
              </a:rPr>
              <a:t>Teaching Human Dignity</a:t>
            </a:r>
          </a:p>
        </p:txBody>
      </p:sp>
    </p:spTree>
    <p:extLst>
      <p:ext uri="{BB962C8B-B14F-4D97-AF65-F5344CB8AC3E}">
        <p14:creationId xmlns:p14="http://schemas.microsoft.com/office/powerpoint/2010/main" val="618280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5724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reak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8BEE837-7128-D447-9EDE-4526E1581CB5}"/>
              </a:ext>
            </a:extLst>
          </p:cNvPr>
          <p:cNvSpPr txBox="1">
            <a:spLocks/>
          </p:cNvSpPr>
          <p:nvPr userDrawn="1"/>
        </p:nvSpPr>
        <p:spPr>
          <a:xfrm>
            <a:off x="0" y="1565958"/>
            <a:ext cx="12192000" cy="3726084"/>
          </a:xfrm>
          <a:prstGeom prst="rect">
            <a:avLst/>
          </a:prstGeom>
          <a:solidFill>
            <a:schemeClr val="bg1"/>
          </a:solidFill>
          <a:ln>
            <a:noFill/>
          </a:ln>
        </p:spPr>
        <p:txBody>
          <a:bodyPr vert="horz" lIns="640080" tIns="45720" rIns="91440" bIns="45720" rtlCol="0" anchor="ctr" anchorCtr="0">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b="1" dirty="0">
              <a:solidFill>
                <a:srgbClr val="001340"/>
              </a:solidFill>
              <a:latin typeface="Georgia" panose="02040502050405020303" pitchFamily="18" charset="0"/>
            </a:endParaRPr>
          </a:p>
        </p:txBody>
      </p:sp>
      <p:sp>
        <p:nvSpPr>
          <p:cNvPr id="6" name="Title 1">
            <a:extLst>
              <a:ext uri="{FF2B5EF4-FFF2-40B4-BE49-F238E27FC236}">
                <a16:creationId xmlns:a16="http://schemas.microsoft.com/office/drawing/2014/main" id="{52EC8AAA-80FC-314B-B349-4F1F8478203E}"/>
              </a:ext>
            </a:extLst>
          </p:cNvPr>
          <p:cNvSpPr>
            <a:spLocks noGrp="1"/>
          </p:cNvSpPr>
          <p:nvPr>
            <p:ph type="title" hasCustomPrompt="1"/>
          </p:nvPr>
        </p:nvSpPr>
        <p:spPr>
          <a:xfrm>
            <a:off x="1562100" y="2731179"/>
            <a:ext cx="10064750" cy="1007483"/>
          </a:xfrm>
        </p:spPr>
        <p:txBody>
          <a:bodyPr>
            <a:noAutofit/>
          </a:bodyPr>
          <a:lstStyle>
            <a:lvl1pPr>
              <a:defRPr sz="6000">
                <a:solidFill>
                  <a:srgbClr val="597F77"/>
                </a:solidFill>
                <a:latin typeface="Times" pitchFamily="2" charset="0"/>
              </a:defRPr>
            </a:lvl1pPr>
          </a:lstStyle>
          <a:p>
            <a:r>
              <a:rPr lang="en-US" dirty="0"/>
              <a:t>Section Break</a:t>
            </a:r>
          </a:p>
        </p:txBody>
      </p:sp>
      <p:sp>
        <p:nvSpPr>
          <p:cNvPr id="7" name="Title 1">
            <a:extLst>
              <a:ext uri="{FF2B5EF4-FFF2-40B4-BE49-F238E27FC236}">
                <a16:creationId xmlns:a16="http://schemas.microsoft.com/office/drawing/2014/main" id="{79A827C6-804F-FB42-A2FC-5D9B9A714095}"/>
              </a:ext>
            </a:extLst>
          </p:cNvPr>
          <p:cNvSpPr txBox="1">
            <a:spLocks/>
          </p:cNvSpPr>
          <p:nvPr userDrawn="1"/>
        </p:nvSpPr>
        <p:spPr>
          <a:xfrm>
            <a:off x="564989" y="3641848"/>
            <a:ext cx="11062021" cy="8157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000" b="1" kern="1200">
                <a:solidFill>
                  <a:srgbClr val="001340"/>
                </a:solidFill>
                <a:latin typeface="Georgia" panose="02040502050405020303" pitchFamily="18" charset="0"/>
                <a:ea typeface="+mj-ea"/>
                <a:cs typeface="+mj-cs"/>
              </a:defRPr>
            </a:lvl1pPr>
          </a:lstStyle>
          <a:p>
            <a:endParaRPr lang="en-US" sz="2400" b="0" i="1" dirty="0">
              <a:solidFill>
                <a:srgbClr val="001340"/>
              </a:solidFill>
              <a:latin typeface="Georgia" panose="02040502050405020303" pitchFamily="18" charset="0"/>
            </a:endParaRPr>
          </a:p>
        </p:txBody>
      </p:sp>
      <p:sp>
        <p:nvSpPr>
          <p:cNvPr id="11" name="Text Placeholder 10">
            <a:extLst>
              <a:ext uri="{FF2B5EF4-FFF2-40B4-BE49-F238E27FC236}">
                <a16:creationId xmlns:a16="http://schemas.microsoft.com/office/drawing/2014/main" id="{E5142C1E-4CFC-8D42-A478-9212CED6AB58}"/>
              </a:ext>
            </a:extLst>
          </p:cNvPr>
          <p:cNvSpPr>
            <a:spLocks noGrp="1"/>
          </p:cNvSpPr>
          <p:nvPr>
            <p:ph type="body" sz="quarter" idx="10" hasCustomPrompt="1"/>
          </p:nvPr>
        </p:nvSpPr>
        <p:spPr>
          <a:xfrm>
            <a:off x="1562100" y="3776762"/>
            <a:ext cx="10064750" cy="587375"/>
          </a:xfrm>
        </p:spPr>
        <p:txBody>
          <a:bodyPr/>
          <a:lstStyle>
            <a:lvl1pPr marL="0" indent="0">
              <a:buNone/>
              <a:defRPr i="1">
                <a:solidFill>
                  <a:srgbClr val="597F77"/>
                </a:solidFill>
                <a:latin typeface="Times" pitchFamily="2" charset="0"/>
              </a:defRPr>
            </a:lvl1pPr>
          </a:lstStyle>
          <a:p>
            <a:pPr lvl="0"/>
            <a:r>
              <a:rPr lang="en-US" dirty="0"/>
              <a:t>Subheading goes here</a:t>
            </a:r>
          </a:p>
        </p:txBody>
      </p:sp>
      <p:pic>
        <p:nvPicPr>
          <p:cNvPr id="8" name="Picture 7">
            <a:extLst>
              <a:ext uri="{FF2B5EF4-FFF2-40B4-BE49-F238E27FC236}">
                <a16:creationId xmlns:a16="http://schemas.microsoft.com/office/drawing/2014/main" id="{C1F85BCF-9A7C-7B4C-A10E-B925A8C4A4B1}"/>
              </a:ext>
            </a:extLst>
          </p:cNvPr>
          <p:cNvPicPr>
            <a:picLocks noChangeAspect="1"/>
          </p:cNvPicPr>
          <p:nvPr userDrawn="1"/>
        </p:nvPicPr>
        <p:blipFill rotWithShape="1">
          <a:blip r:embed="rId3"/>
          <a:srcRect l="50000"/>
          <a:stretch/>
        </p:blipFill>
        <p:spPr>
          <a:xfrm>
            <a:off x="0" y="2158921"/>
            <a:ext cx="1270077" cy="2540157"/>
          </a:xfrm>
          <a:prstGeom prst="rect">
            <a:avLst/>
          </a:prstGeom>
        </p:spPr>
      </p:pic>
    </p:spTree>
    <p:extLst>
      <p:ext uri="{BB962C8B-B14F-4D97-AF65-F5344CB8AC3E}">
        <p14:creationId xmlns:p14="http://schemas.microsoft.com/office/powerpoint/2010/main" val="136859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ection Break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943060"/>
          </a:xfrm>
          <a:prstGeom prst="rect">
            <a:avLst/>
          </a:prstGeom>
          <a:solidFill>
            <a:srgbClr val="785F50"/>
          </a:solidFill>
          <a:ln>
            <a:solidFill>
              <a:srgbClr val="785F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28BEE837-7128-D447-9EDE-4526E1581CB5}"/>
              </a:ext>
            </a:extLst>
          </p:cNvPr>
          <p:cNvSpPr txBox="1">
            <a:spLocks/>
          </p:cNvSpPr>
          <p:nvPr userDrawn="1"/>
        </p:nvSpPr>
        <p:spPr>
          <a:xfrm>
            <a:off x="0" y="510362"/>
            <a:ext cx="12192000" cy="5922335"/>
          </a:xfrm>
          <a:prstGeom prst="rect">
            <a:avLst/>
          </a:prstGeom>
          <a:solidFill>
            <a:schemeClr val="bg1"/>
          </a:solidFill>
          <a:ln>
            <a:noFill/>
          </a:ln>
        </p:spPr>
        <p:txBody>
          <a:bodyPr vert="horz" lIns="640080" tIns="45720" rIns="91440" bIns="45720" rtlCol="0" anchor="ctr" anchorCtr="0">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b="1" dirty="0">
              <a:solidFill>
                <a:srgbClr val="001340"/>
              </a:solidFill>
              <a:latin typeface="Georgia" panose="02040502050405020303" pitchFamily="18" charset="0"/>
            </a:endParaRPr>
          </a:p>
        </p:txBody>
      </p:sp>
      <p:sp>
        <p:nvSpPr>
          <p:cNvPr id="6" name="Title 1">
            <a:extLst>
              <a:ext uri="{FF2B5EF4-FFF2-40B4-BE49-F238E27FC236}">
                <a16:creationId xmlns:a16="http://schemas.microsoft.com/office/drawing/2014/main" id="{52EC8AAA-80FC-314B-B349-4F1F8478203E}"/>
              </a:ext>
            </a:extLst>
          </p:cNvPr>
          <p:cNvSpPr>
            <a:spLocks noGrp="1"/>
          </p:cNvSpPr>
          <p:nvPr>
            <p:ph type="title" hasCustomPrompt="1"/>
          </p:nvPr>
        </p:nvSpPr>
        <p:spPr>
          <a:xfrm>
            <a:off x="1562100" y="2731179"/>
            <a:ext cx="10064750" cy="1007483"/>
          </a:xfrm>
        </p:spPr>
        <p:txBody>
          <a:bodyPr>
            <a:noAutofit/>
          </a:bodyPr>
          <a:lstStyle>
            <a:lvl1pPr>
              <a:defRPr sz="6000">
                <a:solidFill>
                  <a:srgbClr val="597F77"/>
                </a:solidFill>
                <a:latin typeface="Times" pitchFamily="2" charset="0"/>
              </a:defRPr>
            </a:lvl1pPr>
          </a:lstStyle>
          <a:p>
            <a:r>
              <a:rPr lang="en-US" dirty="0"/>
              <a:t>Section Break Dark</a:t>
            </a:r>
          </a:p>
        </p:txBody>
      </p:sp>
      <p:sp>
        <p:nvSpPr>
          <p:cNvPr id="7" name="Title 1">
            <a:extLst>
              <a:ext uri="{FF2B5EF4-FFF2-40B4-BE49-F238E27FC236}">
                <a16:creationId xmlns:a16="http://schemas.microsoft.com/office/drawing/2014/main" id="{79A827C6-804F-FB42-A2FC-5D9B9A714095}"/>
              </a:ext>
            </a:extLst>
          </p:cNvPr>
          <p:cNvSpPr txBox="1">
            <a:spLocks/>
          </p:cNvSpPr>
          <p:nvPr userDrawn="1"/>
        </p:nvSpPr>
        <p:spPr>
          <a:xfrm>
            <a:off x="564989" y="3641848"/>
            <a:ext cx="11062021" cy="8157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000" b="1" kern="1200">
                <a:solidFill>
                  <a:srgbClr val="001340"/>
                </a:solidFill>
                <a:latin typeface="Georgia" panose="02040502050405020303" pitchFamily="18" charset="0"/>
                <a:ea typeface="+mj-ea"/>
                <a:cs typeface="+mj-cs"/>
              </a:defRPr>
            </a:lvl1pPr>
          </a:lstStyle>
          <a:p>
            <a:endParaRPr lang="en-US" sz="2400" b="0" i="1" dirty="0">
              <a:solidFill>
                <a:srgbClr val="001340"/>
              </a:solidFill>
              <a:latin typeface="Georgia" panose="02040502050405020303" pitchFamily="18" charset="0"/>
            </a:endParaRPr>
          </a:p>
        </p:txBody>
      </p:sp>
      <p:sp>
        <p:nvSpPr>
          <p:cNvPr id="11" name="Text Placeholder 10">
            <a:extLst>
              <a:ext uri="{FF2B5EF4-FFF2-40B4-BE49-F238E27FC236}">
                <a16:creationId xmlns:a16="http://schemas.microsoft.com/office/drawing/2014/main" id="{E5142C1E-4CFC-8D42-A478-9212CED6AB58}"/>
              </a:ext>
            </a:extLst>
          </p:cNvPr>
          <p:cNvSpPr>
            <a:spLocks noGrp="1"/>
          </p:cNvSpPr>
          <p:nvPr>
            <p:ph type="body" sz="quarter" idx="10" hasCustomPrompt="1"/>
          </p:nvPr>
        </p:nvSpPr>
        <p:spPr>
          <a:xfrm>
            <a:off x="1562100" y="3776762"/>
            <a:ext cx="10064750" cy="587375"/>
          </a:xfrm>
        </p:spPr>
        <p:txBody>
          <a:bodyPr/>
          <a:lstStyle>
            <a:lvl1pPr marL="0" indent="0">
              <a:buNone/>
              <a:defRPr i="1">
                <a:solidFill>
                  <a:srgbClr val="597F77"/>
                </a:solidFill>
                <a:latin typeface="Times" pitchFamily="2" charset="0"/>
              </a:defRPr>
            </a:lvl1pPr>
          </a:lstStyle>
          <a:p>
            <a:pPr lvl="0"/>
            <a:r>
              <a:rPr lang="en-US" dirty="0"/>
              <a:t>Subheading goes here</a:t>
            </a:r>
          </a:p>
        </p:txBody>
      </p:sp>
      <p:pic>
        <p:nvPicPr>
          <p:cNvPr id="8" name="Picture 7">
            <a:extLst>
              <a:ext uri="{FF2B5EF4-FFF2-40B4-BE49-F238E27FC236}">
                <a16:creationId xmlns:a16="http://schemas.microsoft.com/office/drawing/2014/main" id="{C1F85BCF-9A7C-7B4C-A10E-B925A8C4A4B1}"/>
              </a:ext>
            </a:extLst>
          </p:cNvPr>
          <p:cNvPicPr>
            <a:picLocks noChangeAspect="1"/>
          </p:cNvPicPr>
          <p:nvPr userDrawn="1"/>
        </p:nvPicPr>
        <p:blipFill rotWithShape="1">
          <a:blip r:embed="rId3"/>
          <a:srcRect l="50000"/>
          <a:stretch/>
        </p:blipFill>
        <p:spPr>
          <a:xfrm>
            <a:off x="0" y="2158921"/>
            <a:ext cx="1270077" cy="2540157"/>
          </a:xfrm>
          <a:prstGeom prst="rect">
            <a:avLst/>
          </a:prstGeom>
        </p:spPr>
      </p:pic>
    </p:spTree>
    <p:extLst>
      <p:ext uri="{BB962C8B-B14F-4D97-AF65-F5344CB8AC3E}">
        <p14:creationId xmlns:p14="http://schemas.microsoft.com/office/powerpoint/2010/main" val="3993511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Break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53C9E2A-5B1A-004A-B684-1384EA60F490}"/>
              </a:ext>
            </a:extLst>
          </p:cNvPr>
          <p:cNvSpPr txBox="1">
            <a:spLocks/>
          </p:cNvSpPr>
          <p:nvPr userDrawn="1"/>
        </p:nvSpPr>
        <p:spPr>
          <a:xfrm>
            <a:off x="0" y="1625148"/>
            <a:ext cx="12192000" cy="3726084"/>
          </a:xfrm>
          <a:prstGeom prst="rect">
            <a:avLst/>
          </a:prstGeom>
          <a:solidFill>
            <a:schemeClr val="bg1"/>
          </a:solidFill>
          <a:ln>
            <a:noFill/>
          </a:ln>
        </p:spPr>
        <p:txBody>
          <a:bodyPr vert="horz" lIns="640080" tIns="45720" rIns="91440" bIns="45720" rtlCol="0" anchor="ctr" anchorCtr="0">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b="1" dirty="0">
              <a:solidFill>
                <a:srgbClr val="001340"/>
              </a:solidFill>
              <a:latin typeface="Georgia" panose="02040502050405020303" pitchFamily="18" charset="0"/>
            </a:endParaRPr>
          </a:p>
        </p:txBody>
      </p:sp>
      <p:sp>
        <p:nvSpPr>
          <p:cNvPr id="7" name="Title 1">
            <a:extLst>
              <a:ext uri="{FF2B5EF4-FFF2-40B4-BE49-F238E27FC236}">
                <a16:creationId xmlns:a16="http://schemas.microsoft.com/office/drawing/2014/main" id="{79A827C6-804F-FB42-A2FC-5D9B9A714095}"/>
              </a:ext>
            </a:extLst>
          </p:cNvPr>
          <p:cNvSpPr txBox="1">
            <a:spLocks/>
          </p:cNvSpPr>
          <p:nvPr userDrawn="1"/>
        </p:nvSpPr>
        <p:spPr>
          <a:xfrm>
            <a:off x="564989" y="3641848"/>
            <a:ext cx="11062021" cy="8157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000" b="1" kern="1200">
                <a:solidFill>
                  <a:srgbClr val="001340"/>
                </a:solidFill>
                <a:latin typeface="Georgia" panose="02040502050405020303" pitchFamily="18" charset="0"/>
                <a:ea typeface="+mj-ea"/>
                <a:cs typeface="+mj-cs"/>
              </a:defRPr>
            </a:lvl1pPr>
          </a:lstStyle>
          <a:p>
            <a:endParaRPr lang="en-US" sz="2400" b="0" i="1" dirty="0">
              <a:solidFill>
                <a:srgbClr val="001340"/>
              </a:solidFill>
              <a:latin typeface="Georgia" panose="02040502050405020303" pitchFamily="18" charset="0"/>
            </a:endParaRPr>
          </a:p>
        </p:txBody>
      </p:sp>
      <p:sp>
        <p:nvSpPr>
          <p:cNvPr id="11" name="Text Placeholder 10">
            <a:extLst>
              <a:ext uri="{FF2B5EF4-FFF2-40B4-BE49-F238E27FC236}">
                <a16:creationId xmlns:a16="http://schemas.microsoft.com/office/drawing/2014/main" id="{E5142C1E-4CFC-8D42-A478-9212CED6AB58}"/>
              </a:ext>
            </a:extLst>
          </p:cNvPr>
          <p:cNvSpPr>
            <a:spLocks noGrp="1"/>
          </p:cNvSpPr>
          <p:nvPr>
            <p:ph type="body" sz="quarter" idx="10" hasCustomPrompt="1"/>
          </p:nvPr>
        </p:nvSpPr>
        <p:spPr>
          <a:xfrm>
            <a:off x="564989" y="0"/>
            <a:ext cx="3727611" cy="3119338"/>
          </a:xfrm>
          <a:noFill/>
        </p:spPr>
        <p:txBody>
          <a:bodyPr>
            <a:noAutofit/>
          </a:bodyPr>
          <a:lstStyle>
            <a:lvl1pPr marL="0" indent="0">
              <a:buNone/>
              <a:defRPr sz="50000" b="1" i="0" spc="-500" baseline="0">
                <a:solidFill>
                  <a:srgbClr val="D8A89F">
                    <a:alpha val="50000"/>
                  </a:srgbClr>
                </a:solidFill>
                <a:latin typeface="Times" pitchFamily="2" charset="0"/>
              </a:defRPr>
            </a:lvl1pPr>
          </a:lstStyle>
          <a:p>
            <a:pPr lvl="0"/>
            <a:r>
              <a:rPr lang="en-US" dirty="0"/>
              <a:t>“</a:t>
            </a:r>
          </a:p>
        </p:txBody>
      </p:sp>
      <p:sp>
        <p:nvSpPr>
          <p:cNvPr id="12" name="Text Placeholder 10">
            <a:extLst>
              <a:ext uri="{FF2B5EF4-FFF2-40B4-BE49-F238E27FC236}">
                <a16:creationId xmlns:a16="http://schemas.microsoft.com/office/drawing/2014/main" id="{8F804033-AE40-3F42-9536-F1F17B04CA04}"/>
              </a:ext>
            </a:extLst>
          </p:cNvPr>
          <p:cNvSpPr>
            <a:spLocks noGrp="1"/>
          </p:cNvSpPr>
          <p:nvPr>
            <p:ph type="body" sz="quarter" idx="11" hasCustomPrompt="1"/>
          </p:nvPr>
        </p:nvSpPr>
        <p:spPr>
          <a:xfrm>
            <a:off x="3193889" y="2339811"/>
            <a:ext cx="8433121" cy="2117789"/>
          </a:xfrm>
        </p:spPr>
        <p:txBody>
          <a:bodyPr/>
          <a:lstStyle>
            <a:lvl1pPr marL="0" indent="0">
              <a:buNone/>
              <a:defRPr i="0">
                <a:solidFill>
                  <a:srgbClr val="597F77"/>
                </a:solidFill>
                <a:latin typeface="Times" pitchFamily="2" charset="0"/>
              </a:defRPr>
            </a:lvl1pPr>
          </a:lstStyle>
          <a:p>
            <a:pPr lvl="0"/>
            <a:r>
              <a:rPr lang="en-US" dirty="0"/>
              <a:t>Subheading goes here</a:t>
            </a: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1355" y="1110492"/>
            <a:ext cx="2670053" cy="2072644"/>
          </a:xfrm>
          <a:prstGeom prst="rect">
            <a:avLst/>
          </a:prstGeom>
        </p:spPr>
      </p:pic>
    </p:spTree>
    <p:extLst>
      <p:ext uri="{BB962C8B-B14F-4D97-AF65-F5344CB8AC3E}">
        <p14:creationId xmlns:p14="http://schemas.microsoft.com/office/powerpoint/2010/main" val="562954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22ED5-3F4A-5C49-A2AA-1E1925476C8E}"/>
              </a:ext>
            </a:extLst>
          </p:cNvPr>
          <p:cNvSpPr>
            <a:spLocks noGrp="1"/>
          </p:cNvSpPr>
          <p:nvPr>
            <p:ph type="title"/>
          </p:nvPr>
        </p:nvSpPr>
        <p:spPr/>
        <p:txBody>
          <a:bodyPr/>
          <a:lstStyle>
            <a:lvl1pPr>
              <a:defRPr>
                <a:solidFill>
                  <a:srgbClr val="597F77"/>
                </a:solidFill>
                <a:latin typeface="Times"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B5878F6-A48C-664F-AE2B-E91066DC5D97}"/>
              </a:ext>
            </a:extLst>
          </p:cNvPr>
          <p:cNvSpPr>
            <a:spLocks noGrp="1"/>
          </p:cNvSpPr>
          <p:nvPr>
            <p:ph idx="1"/>
          </p:nvPr>
        </p:nvSpPr>
        <p:spPr/>
        <p:txBody>
          <a:bodyPr/>
          <a:lstStyle>
            <a:lvl1pPr>
              <a:spcAft>
                <a:spcPts val="1200"/>
              </a:spcAft>
              <a:buClr>
                <a:srgbClr val="001340"/>
              </a:buClr>
              <a:defRPr>
                <a:latin typeface="Times" pitchFamily="2" charset="0"/>
              </a:defRPr>
            </a:lvl1pPr>
            <a:lvl2pPr>
              <a:spcAft>
                <a:spcPts val="1200"/>
              </a:spcAft>
              <a:buClr>
                <a:srgbClr val="001340"/>
              </a:buClr>
              <a:defRPr>
                <a:latin typeface="Times" pitchFamily="2" charset="0"/>
              </a:defRPr>
            </a:lvl2pPr>
            <a:lvl3pPr>
              <a:spcAft>
                <a:spcPts val="1200"/>
              </a:spcAft>
              <a:buClr>
                <a:srgbClr val="001340"/>
              </a:buClr>
              <a:defRPr>
                <a:latin typeface="Times" pitchFamily="2" charset="0"/>
              </a:defRPr>
            </a:lvl3pPr>
            <a:lvl4pPr>
              <a:spcAft>
                <a:spcPts val="1200"/>
              </a:spcAft>
              <a:buClr>
                <a:srgbClr val="001340"/>
              </a:buClr>
              <a:defRPr>
                <a:latin typeface="Times" pitchFamily="2" charset="0"/>
              </a:defRPr>
            </a:lvl4pPr>
            <a:lvl5pPr>
              <a:spcAft>
                <a:spcPts val="1200"/>
              </a:spcAft>
              <a:buClr>
                <a:srgbClr val="001340"/>
              </a:buClr>
              <a:defRPr>
                <a:latin typeface="Times"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734D8DBF-12F7-0241-A453-6FFA9C128C0B}"/>
              </a:ext>
            </a:extLst>
          </p:cNvPr>
          <p:cNvGrpSpPr/>
          <p:nvPr userDrawn="1"/>
        </p:nvGrpSpPr>
        <p:grpSpPr>
          <a:xfrm>
            <a:off x="8835359" y="6381749"/>
            <a:ext cx="3356640" cy="365126"/>
            <a:chOff x="8835359" y="6381749"/>
            <a:chExt cx="3356640" cy="365126"/>
          </a:xfrm>
        </p:grpSpPr>
        <p:sp>
          <p:nvSpPr>
            <p:cNvPr id="10" name="Rectangle 9">
              <a:extLst>
                <a:ext uri="{FF2B5EF4-FFF2-40B4-BE49-F238E27FC236}">
                  <a16:creationId xmlns:a16="http://schemas.microsoft.com/office/drawing/2014/main" id="{0D907194-37B0-A547-853E-819FB8F88C53}"/>
                </a:ext>
              </a:extLst>
            </p:cNvPr>
            <p:cNvSpPr/>
            <p:nvPr userDrawn="1"/>
          </p:nvSpPr>
          <p:spPr>
            <a:xfrm>
              <a:off x="8984512" y="6381750"/>
              <a:ext cx="3207487" cy="365125"/>
            </a:xfrm>
            <a:prstGeom prst="rect">
              <a:avLst/>
            </a:prstGeom>
            <a:solidFill>
              <a:srgbClr val="597F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4">
              <a:extLst>
                <a:ext uri="{FF2B5EF4-FFF2-40B4-BE49-F238E27FC236}">
                  <a16:creationId xmlns:a16="http://schemas.microsoft.com/office/drawing/2014/main" id="{6F55827E-F47D-D548-B163-F2A38C8BC366}"/>
                </a:ext>
              </a:extLst>
            </p:cNvPr>
            <p:cNvSpPr txBox="1">
              <a:spLocks/>
            </p:cNvSpPr>
            <p:nvPr userDrawn="1"/>
          </p:nvSpPr>
          <p:spPr>
            <a:xfrm>
              <a:off x="8835359" y="6381749"/>
              <a:ext cx="2658140"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1" kern="1200">
                  <a:solidFill>
                    <a:srgbClr val="001340"/>
                  </a:solidFill>
                  <a:latin typeface="Georgia" panose="02040502050405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0" i="0" spc="50" baseline="0" dirty="0">
                  <a:solidFill>
                    <a:schemeClr val="bg1"/>
                  </a:solidFill>
                  <a:latin typeface="Times" pitchFamily="2" charset="0"/>
                </a:rPr>
                <a:t>Teaching Human Dignity</a:t>
              </a:r>
            </a:p>
          </p:txBody>
        </p:sp>
      </p:grpSp>
      <p:sp>
        <p:nvSpPr>
          <p:cNvPr id="17" name="Footer Placeholder 4">
            <a:extLst>
              <a:ext uri="{FF2B5EF4-FFF2-40B4-BE49-F238E27FC236}">
                <a16:creationId xmlns:a16="http://schemas.microsoft.com/office/drawing/2014/main" id="{501C6E6C-BA31-8344-903C-2457DEB1B59E}"/>
              </a:ext>
            </a:extLst>
          </p:cNvPr>
          <p:cNvSpPr>
            <a:spLocks noGrp="1"/>
          </p:cNvSpPr>
          <p:nvPr>
            <p:ph type="ftr" sz="quarter" idx="3"/>
          </p:nvPr>
        </p:nvSpPr>
        <p:spPr>
          <a:xfrm>
            <a:off x="838200" y="6379831"/>
            <a:ext cx="7646583" cy="365125"/>
          </a:xfrm>
          <a:prstGeom prst="rect">
            <a:avLst/>
          </a:prstGeom>
        </p:spPr>
        <p:txBody>
          <a:bodyPr anchor="ctr" anchorCtr="0"/>
          <a:lstStyle>
            <a:lvl1pPr>
              <a:defRPr sz="1400" b="0" i="1">
                <a:solidFill>
                  <a:srgbClr val="597F77"/>
                </a:solidFill>
                <a:latin typeface="Times" pitchFamily="2" charset="0"/>
              </a:defRPr>
            </a:lvl1pPr>
          </a:lstStyle>
          <a:p>
            <a:r>
              <a:rPr lang="en-US" dirty="0"/>
              <a:t>Section Title Goes Here</a:t>
            </a:r>
          </a:p>
        </p:txBody>
      </p:sp>
      <p:pic>
        <p:nvPicPr>
          <p:cNvPr id="4" name="Picture 3">
            <a:extLst>
              <a:ext uri="{FF2B5EF4-FFF2-40B4-BE49-F238E27FC236}">
                <a16:creationId xmlns:a16="http://schemas.microsoft.com/office/drawing/2014/main" id="{FCF6A323-E88F-6440-8AA2-D7C4DFC01233}"/>
              </a:ext>
            </a:extLst>
          </p:cNvPr>
          <p:cNvPicPr>
            <a:picLocks noChangeAspect="1"/>
          </p:cNvPicPr>
          <p:nvPr userDrawn="1"/>
        </p:nvPicPr>
        <p:blipFill rotWithShape="1">
          <a:blip r:embed="rId2"/>
          <a:srcRect l="48620"/>
          <a:stretch/>
        </p:blipFill>
        <p:spPr>
          <a:xfrm>
            <a:off x="-18288" y="365124"/>
            <a:ext cx="681069" cy="1325563"/>
          </a:xfrm>
          <a:prstGeom prst="rect">
            <a:avLst/>
          </a:prstGeom>
        </p:spPr>
      </p:pic>
      <p:cxnSp>
        <p:nvCxnSpPr>
          <p:cNvPr id="6" name="Straight Connector 5">
            <a:extLst>
              <a:ext uri="{FF2B5EF4-FFF2-40B4-BE49-F238E27FC236}">
                <a16:creationId xmlns:a16="http://schemas.microsoft.com/office/drawing/2014/main" id="{325B2CF8-8857-B148-9D9A-FA628204DAFF}"/>
              </a:ext>
            </a:extLst>
          </p:cNvPr>
          <p:cNvCxnSpPr/>
          <p:nvPr userDrawn="1"/>
        </p:nvCxnSpPr>
        <p:spPr>
          <a:xfrm flipH="1">
            <a:off x="939800" y="1358900"/>
            <a:ext cx="10414000" cy="0"/>
          </a:xfrm>
          <a:prstGeom prst="line">
            <a:avLst/>
          </a:prstGeom>
          <a:ln w="28575">
            <a:solidFill>
              <a:srgbClr val="785F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2210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81BCB-36AD-2840-853F-9B1FDEF06037}"/>
              </a:ext>
            </a:extLst>
          </p:cNvPr>
          <p:cNvSpPr>
            <a:spLocks noGrp="1"/>
          </p:cNvSpPr>
          <p:nvPr>
            <p:ph type="title"/>
          </p:nvPr>
        </p:nvSpPr>
        <p:spPr/>
        <p:txBody>
          <a:bodyPr/>
          <a:lstStyle>
            <a:lvl1pPr>
              <a:defRPr>
                <a:solidFill>
                  <a:srgbClr val="597F77"/>
                </a:solidFill>
                <a:latin typeface="Times"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856CF61-DE77-2A4D-83E0-B0E39899B66B}"/>
              </a:ext>
            </a:extLst>
          </p:cNvPr>
          <p:cNvSpPr>
            <a:spLocks noGrp="1"/>
          </p:cNvSpPr>
          <p:nvPr>
            <p:ph sz="half" idx="1"/>
          </p:nvPr>
        </p:nvSpPr>
        <p:spPr>
          <a:xfrm>
            <a:off x="838200" y="1825625"/>
            <a:ext cx="5181600" cy="4351338"/>
          </a:xfrm>
        </p:spPr>
        <p:txBody>
          <a:bodyPr/>
          <a:lstStyle>
            <a:lvl1pPr>
              <a:spcAft>
                <a:spcPts val="1200"/>
              </a:spcAft>
              <a:buClr>
                <a:srgbClr val="001340"/>
              </a:buClr>
              <a:defRPr>
                <a:latin typeface="Times" pitchFamily="2" charset="0"/>
              </a:defRPr>
            </a:lvl1pPr>
            <a:lvl2pPr>
              <a:spcAft>
                <a:spcPts val="1200"/>
              </a:spcAft>
              <a:buClr>
                <a:srgbClr val="001340"/>
              </a:buClr>
              <a:defRPr>
                <a:latin typeface="Times" pitchFamily="2" charset="0"/>
              </a:defRPr>
            </a:lvl2pPr>
            <a:lvl3pPr>
              <a:spcAft>
                <a:spcPts val="1200"/>
              </a:spcAft>
              <a:buClr>
                <a:srgbClr val="001340"/>
              </a:buClr>
              <a:defRPr>
                <a:latin typeface="Times" pitchFamily="2" charset="0"/>
              </a:defRPr>
            </a:lvl3pPr>
            <a:lvl4pPr>
              <a:spcAft>
                <a:spcPts val="1200"/>
              </a:spcAft>
              <a:buClr>
                <a:srgbClr val="001340"/>
              </a:buClr>
              <a:defRPr>
                <a:latin typeface="Times" pitchFamily="2" charset="0"/>
              </a:defRPr>
            </a:lvl4pPr>
            <a:lvl5pPr>
              <a:spcAft>
                <a:spcPts val="1200"/>
              </a:spcAft>
              <a:buClr>
                <a:srgbClr val="001340"/>
              </a:buClr>
              <a:defRPr>
                <a:latin typeface="Times"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2223F04-5E8E-7742-9209-533F834BD039}"/>
              </a:ext>
            </a:extLst>
          </p:cNvPr>
          <p:cNvSpPr>
            <a:spLocks noGrp="1"/>
          </p:cNvSpPr>
          <p:nvPr>
            <p:ph sz="half" idx="2"/>
          </p:nvPr>
        </p:nvSpPr>
        <p:spPr>
          <a:xfrm>
            <a:off x="6172200" y="1825625"/>
            <a:ext cx="5181600" cy="4351338"/>
          </a:xfrm>
        </p:spPr>
        <p:txBody>
          <a:bodyPr/>
          <a:lstStyle>
            <a:lvl1pPr>
              <a:spcAft>
                <a:spcPts val="1200"/>
              </a:spcAft>
              <a:buClr>
                <a:srgbClr val="001340"/>
              </a:buClr>
              <a:defRPr>
                <a:latin typeface="Times" pitchFamily="2" charset="0"/>
              </a:defRPr>
            </a:lvl1pPr>
            <a:lvl2pPr>
              <a:spcAft>
                <a:spcPts val="1200"/>
              </a:spcAft>
              <a:buClr>
                <a:srgbClr val="001340"/>
              </a:buClr>
              <a:defRPr>
                <a:latin typeface="Times" pitchFamily="2" charset="0"/>
              </a:defRPr>
            </a:lvl2pPr>
            <a:lvl3pPr>
              <a:spcAft>
                <a:spcPts val="1200"/>
              </a:spcAft>
              <a:buClr>
                <a:srgbClr val="001340"/>
              </a:buClr>
              <a:defRPr>
                <a:latin typeface="Times" pitchFamily="2" charset="0"/>
              </a:defRPr>
            </a:lvl3pPr>
            <a:lvl4pPr>
              <a:spcAft>
                <a:spcPts val="1200"/>
              </a:spcAft>
              <a:buClr>
                <a:srgbClr val="001340"/>
              </a:buClr>
              <a:defRPr>
                <a:latin typeface="Times" pitchFamily="2" charset="0"/>
              </a:defRPr>
            </a:lvl4pPr>
            <a:lvl5pPr>
              <a:spcAft>
                <a:spcPts val="1200"/>
              </a:spcAft>
              <a:buClr>
                <a:srgbClr val="001340"/>
              </a:buClr>
              <a:defRPr>
                <a:latin typeface="Times"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er Placeholder 4">
            <a:extLst>
              <a:ext uri="{FF2B5EF4-FFF2-40B4-BE49-F238E27FC236}">
                <a16:creationId xmlns:a16="http://schemas.microsoft.com/office/drawing/2014/main" id="{44BA72E9-D874-7E47-9C5F-26BFB7455686}"/>
              </a:ext>
            </a:extLst>
          </p:cNvPr>
          <p:cNvSpPr>
            <a:spLocks noGrp="1"/>
          </p:cNvSpPr>
          <p:nvPr>
            <p:ph type="ftr" sz="quarter" idx="3"/>
          </p:nvPr>
        </p:nvSpPr>
        <p:spPr>
          <a:xfrm>
            <a:off x="838200" y="6388249"/>
            <a:ext cx="7646583" cy="365125"/>
          </a:xfrm>
          <a:prstGeom prst="rect">
            <a:avLst/>
          </a:prstGeom>
        </p:spPr>
        <p:txBody>
          <a:bodyPr anchor="ctr" anchorCtr="0"/>
          <a:lstStyle>
            <a:lvl1pPr>
              <a:defRPr sz="1400" b="0" i="1">
                <a:solidFill>
                  <a:srgbClr val="597F77"/>
                </a:solidFill>
                <a:latin typeface="Times" pitchFamily="2" charset="0"/>
              </a:defRPr>
            </a:lvl1pPr>
          </a:lstStyle>
          <a:p>
            <a:r>
              <a:rPr lang="en-US" dirty="0"/>
              <a:t>Section Title Goes Here</a:t>
            </a:r>
          </a:p>
        </p:txBody>
      </p:sp>
      <p:pic>
        <p:nvPicPr>
          <p:cNvPr id="20" name="Picture 19">
            <a:extLst>
              <a:ext uri="{FF2B5EF4-FFF2-40B4-BE49-F238E27FC236}">
                <a16:creationId xmlns:a16="http://schemas.microsoft.com/office/drawing/2014/main" id="{874AF8D0-7B6B-9843-8F92-D206C317CD93}"/>
              </a:ext>
            </a:extLst>
          </p:cNvPr>
          <p:cNvPicPr>
            <a:picLocks noChangeAspect="1"/>
          </p:cNvPicPr>
          <p:nvPr userDrawn="1"/>
        </p:nvPicPr>
        <p:blipFill rotWithShape="1">
          <a:blip r:embed="rId2"/>
          <a:srcRect l="50001"/>
          <a:stretch/>
        </p:blipFill>
        <p:spPr>
          <a:xfrm>
            <a:off x="0" y="365124"/>
            <a:ext cx="662781" cy="1325563"/>
          </a:xfrm>
          <a:prstGeom prst="rect">
            <a:avLst/>
          </a:prstGeom>
        </p:spPr>
      </p:pic>
      <p:sp>
        <p:nvSpPr>
          <p:cNvPr id="16" name="Rectangle 15">
            <a:extLst>
              <a:ext uri="{FF2B5EF4-FFF2-40B4-BE49-F238E27FC236}">
                <a16:creationId xmlns:a16="http://schemas.microsoft.com/office/drawing/2014/main" id="{0D907194-37B0-A547-853E-819FB8F88C53}"/>
              </a:ext>
            </a:extLst>
          </p:cNvPr>
          <p:cNvSpPr/>
          <p:nvPr userDrawn="1"/>
        </p:nvSpPr>
        <p:spPr>
          <a:xfrm>
            <a:off x="8984512" y="6381750"/>
            <a:ext cx="3207487" cy="365125"/>
          </a:xfrm>
          <a:prstGeom prst="rect">
            <a:avLst/>
          </a:prstGeom>
          <a:solidFill>
            <a:srgbClr val="597F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4">
            <a:extLst>
              <a:ext uri="{FF2B5EF4-FFF2-40B4-BE49-F238E27FC236}">
                <a16:creationId xmlns:a16="http://schemas.microsoft.com/office/drawing/2014/main" id="{88CD89E9-BCE9-8A48-9CE2-5DDD4E7FD19C}"/>
              </a:ext>
            </a:extLst>
          </p:cNvPr>
          <p:cNvSpPr txBox="1">
            <a:spLocks/>
          </p:cNvSpPr>
          <p:nvPr userDrawn="1"/>
        </p:nvSpPr>
        <p:spPr>
          <a:xfrm>
            <a:off x="8835359" y="6381749"/>
            <a:ext cx="2658140"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1" kern="1200">
                <a:solidFill>
                  <a:srgbClr val="001340"/>
                </a:solidFill>
                <a:latin typeface="Georgia" panose="02040502050405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0" i="0" spc="50" baseline="0" dirty="0">
                <a:solidFill>
                  <a:schemeClr val="bg1"/>
                </a:solidFill>
                <a:latin typeface="Times" pitchFamily="2" charset="0"/>
              </a:rPr>
              <a:t>Teaching Human Dignity</a:t>
            </a:r>
          </a:p>
        </p:txBody>
      </p:sp>
    </p:spTree>
    <p:extLst>
      <p:ext uri="{BB962C8B-B14F-4D97-AF65-F5344CB8AC3E}">
        <p14:creationId xmlns:p14="http://schemas.microsoft.com/office/powerpoint/2010/main" val="3452800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4148A-FD93-1445-873B-3E918AA7D122}"/>
              </a:ext>
            </a:extLst>
          </p:cNvPr>
          <p:cNvSpPr>
            <a:spLocks noGrp="1"/>
          </p:cNvSpPr>
          <p:nvPr>
            <p:ph type="title"/>
          </p:nvPr>
        </p:nvSpPr>
        <p:spPr>
          <a:xfrm>
            <a:off x="839788" y="365125"/>
            <a:ext cx="10515600" cy="1325563"/>
          </a:xfrm>
        </p:spPr>
        <p:txBody>
          <a:bodyPr/>
          <a:lstStyle>
            <a:lvl1pPr>
              <a:defRPr>
                <a:solidFill>
                  <a:srgbClr val="597F77"/>
                </a:solidFill>
                <a:latin typeface="Times" pitchFamily="2"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381AA850-FF8D-BE4F-B17E-0B475C96056A}"/>
              </a:ext>
            </a:extLst>
          </p:cNvPr>
          <p:cNvSpPr>
            <a:spLocks noGrp="1"/>
          </p:cNvSpPr>
          <p:nvPr>
            <p:ph type="body" idx="1"/>
          </p:nvPr>
        </p:nvSpPr>
        <p:spPr>
          <a:xfrm>
            <a:off x="839788" y="1681163"/>
            <a:ext cx="5157787" cy="823912"/>
          </a:xfrm>
        </p:spPr>
        <p:txBody>
          <a:bodyPr anchor="b"/>
          <a:lstStyle>
            <a:lvl1pPr marL="0" indent="0">
              <a:buNone/>
              <a:defRPr sz="2400" b="1">
                <a:latin typeface="Times"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5F927417-55F3-D441-8B6B-49E082B2E731}"/>
              </a:ext>
            </a:extLst>
          </p:cNvPr>
          <p:cNvSpPr>
            <a:spLocks noGrp="1"/>
          </p:cNvSpPr>
          <p:nvPr>
            <p:ph sz="half" idx="2"/>
          </p:nvPr>
        </p:nvSpPr>
        <p:spPr>
          <a:xfrm>
            <a:off x="839788" y="2505075"/>
            <a:ext cx="5157787" cy="3684588"/>
          </a:xfrm>
        </p:spPr>
        <p:txBody>
          <a:bodyPr/>
          <a:lstStyle>
            <a:lvl1pPr>
              <a:spcAft>
                <a:spcPts val="1200"/>
              </a:spcAft>
              <a:buClr>
                <a:srgbClr val="001340"/>
              </a:buClr>
              <a:defRPr>
                <a:latin typeface="Times" pitchFamily="2" charset="0"/>
              </a:defRPr>
            </a:lvl1pPr>
            <a:lvl2pPr>
              <a:spcAft>
                <a:spcPts val="1200"/>
              </a:spcAft>
              <a:buClr>
                <a:srgbClr val="001340"/>
              </a:buClr>
              <a:defRPr>
                <a:latin typeface="Times" pitchFamily="2" charset="0"/>
              </a:defRPr>
            </a:lvl2pPr>
            <a:lvl3pPr>
              <a:spcAft>
                <a:spcPts val="1200"/>
              </a:spcAft>
              <a:buClr>
                <a:srgbClr val="001340"/>
              </a:buClr>
              <a:defRPr>
                <a:latin typeface="Times" pitchFamily="2" charset="0"/>
              </a:defRPr>
            </a:lvl3pPr>
            <a:lvl4pPr>
              <a:spcAft>
                <a:spcPts val="1200"/>
              </a:spcAft>
              <a:buClr>
                <a:srgbClr val="001340"/>
              </a:buClr>
              <a:defRPr>
                <a:latin typeface="Times" pitchFamily="2" charset="0"/>
              </a:defRPr>
            </a:lvl4pPr>
            <a:lvl5pPr>
              <a:spcAft>
                <a:spcPts val="1200"/>
              </a:spcAft>
              <a:buClr>
                <a:srgbClr val="001340"/>
              </a:buClr>
              <a:defRPr>
                <a:latin typeface="Times"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A269CFE-05E6-BA4F-8D74-342CA851D769}"/>
              </a:ext>
            </a:extLst>
          </p:cNvPr>
          <p:cNvSpPr>
            <a:spLocks noGrp="1"/>
          </p:cNvSpPr>
          <p:nvPr>
            <p:ph type="body" sz="quarter" idx="3"/>
          </p:nvPr>
        </p:nvSpPr>
        <p:spPr>
          <a:xfrm>
            <a:off x="6172200" y="1681163"/>
            <a:ext cx="5183188" cy="823912"/>
          </a:xfrm>
        </p:spPr>
        <p:txBody>
          <a:bodyPr anchor="b"/>
          <a:lstStyle>
            <a:lvl1pPr marL="0" indent="0">
              <a:buNone/>
              <a:defRPr sz="2400" b="1">
                <a:latin typeface="Times"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D2FDA944-B73E-3640-923E-D4540095F3F3}"/>
              </a:ext>
            </a:extLst>
          </p:cNvPr>
          <p:cNvSpPr>
            <a:spLocks noGrp="1"/>
          </p:cNvSpPr>
          <p:nvPr>
            <p:ph sz="quarter" idx="4"/>
          </p:nvPr>
        </p:nvSpPr>
        <p:spPr>
          <a:xfrm>
            <a:off x="6172200" y="2505075"/>
            <a:ext cx="5183188" cy="3684588"/>
          </a:xfrm>
        </p:spPr>
        <p:txBody>
          <a:bodyPr/>
          <a:lstStyle>
            <a:lvl1pPr>
              <a:spcAft>
                <a:spcPts val="1200"/>
              </a:spcAft>
              <a:buClr>
                <a:srgbClr val="001340"/>
              </a:buClr>
              <a:defRPr>
                <a:latin typeface="Times" pitchFamily="2" charset="0"/>
              </a:defRPr>
            </a:lvl1pPr>
            <a:lvl2pPr>
              <a:spcAft>
                <a:spcPts val="1200"/>
              </a:spcAft>
              <a:buClr>
                <a:srgbClr val="001340"/>
              </a:buClr>
              <a:defRPr>
                <a:latin typeface="Times" pitchFamily="2" charset="0"/>
              </a:defRPr>
            </a:lvl2pPr>
            <a:lvl3pPr>
              <a:spcAft>
                <a:spcPts val="1200"/>
              </a:spcAft>
              <a:buClr>
                <a:srgbClr val="001340"/>
              </a:buClr>
              <a:defRPr>
                <a:latin typeface="Times" pitchFamily="2" charset="0"/>
              </a:defRPr>
            </a:lvl3pPr>
            <a:lvl4pPr>
              <a:spcAft>
                <a:spcPts val="1200"/>
              </a:spcAft>
              <a:buClr>
                <a:srgbClr val="001340"/>
              </a:buClr>
              <a:defRPr>
                <a:latin typeface="Times" pitchFamily="2" charset="0"/>
              </a:defRPr>
            </a:lvl4pPr>
            <a:lvl5pPr>
              <a:spcAft>
                <a:spcPts val="1200"/>
              </a:spcAft>
              <a:buClr>
                <a:srgbClr val="001340"/>
              </a:buClr>
              <a:defRPr>
                <a:latin typeface="Times"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Footer Placeholder 4">
            <a:extLst>
              <a:ext uri="{FF2B5EF4-FFF2-40B4-BE49-F238E27FC236}">
                <a16:creationId xmlns:a16="http://schemas.microsoft.com/office/drawing/2014/main" id="{78B64F61-82A8-834C-A60D-739CB7CC0F31}"/>
              </a:ext>
            </a:extLst>
          </p:cNvPr>
          <p:cNvSpPr>
            <a:spLocks noGrp="1"/>
          </p:cNvSpPr>
          <p:nvPr>
            <p:ph type="ftr" sz="quarter" idx="11"/>
          </p:nvPr>
        </p:nvSpPr>
        <p:spPr>
          <a:xfrm>
            <a:off x="839788" y="6388249"/>
            <a:ext cx="7646583" cy="365125"/>
          </a:xfrm>
          <a:prstGeom prst="rect">
            <a:avLst/>
          </a:prstGeom>
        </p:spPr>
        <p:txBody>
          <a:bodyPr anchor="ctr" anchorCtr="0"/>
          <a:lstStyle>
            <a:lvl1pPr>
              <a:defRPr sz="1400" b="0" i="1">
                <a:solidFill>
                  <a:srgbClr val="597F77"/>
                </a:solidFill>
                <a:latin typeface="Times" pitchFamily="2" charset="0"/>
              </a:defRPr>
            </a:lvl1pPr>
          </a:lstStyle>
          <a:p>
            <a:r>
              <a:rPr lang="en-US" dirty="0"/>
              <a:t>Section Title Goes Here</a:t>
            </a:r>
          </a:p>
        </p:txBody>
      </p:sp>
      <p:pic>
        <p:nvPicPr>
          <p:cNvPr id="22" name="Picture 21">
            <a:extLst>
              <a:ext uri="{FF2B5EF4-FFF2-40B4-BE49-F238E27FC236}">
                <a16:creationId xmlns:a16="http://schemas.microsoft.com/office/drawing/2014/main" id="{2406EB56-B845-6543-B743-6639A9B9E916}"/>
              </a:ext>
            </a:extLst>
          </p:cNvPr>
          <p:cNvPicPr>
            <a:picLocks noChangeAspect="1"/>
          </p:cNvPicPr>
          <p:nvPr userDrawn="1"/>
        </p:nvPicPr>
        <p:blipFill rotWithShape="1">
          <a:blip r:embed="rId2"/>
          <a:srcRect l="49564"/>
          <a:stretch/>
        </p:blipFill>
        <p:spPr>
          <a:xfrm>
            <a:off x="-5787" y="365124"/>
            <a:ext cx="668568" cy="1325563"/>
          </a:xfrm>
          <a:prstGeom prst="rect">
            <a:avLst/>
          </a:prstGeom>
        </p:spPr>
      </p:pic>
      <p:sp>
        <p:nvSpPr>
          <p:cNvPr id="16" name="Rectangle 15">
            <a:extLst>
              <a:ext uri="{FF2B5EF4-FFF2-40B4-BE49-F238E27FC236}">
                <a16:creationId xmlns:a16="http://schemas.microsoft.com/office/drawing/2014/main" id="{0D907194-37B0-A547-853E-819FB8F88C53}"/>
              </a:ext>
            </a:extLst>
          </p:cNvPr>
          <p:cNvSpPr/>
          <p:nvPr userDrawn="1"/>
        </p:nvSpPr>
        <p:spPr>
          <a:xfrm>
            <a:off x="8984512" y="6381750"/>
            <a:ext cx="3207487" cy="365125"/>
          </a:xfrm>
          <a:prstGeom prst="rect">
            <a:avLst/>
          </a:prstGeom>
          <a:solidFill>
            <a:srgbClr val="597F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a:extLst>
              <a:ext uri="{FF2B5EF4-FFF2-40B4-BE49-F238E27FC236}">
                <a16:creationId xmlns:a16="http://schemas.microsoft.com/office/drawing/2014/main" id="{06806797-309D-0644-B90B-26B176B69B0E}"/>
              </a:ext>
            </a:extLst>
          </p:cNvPr>
          <p:cNvSpPr txBox="1">
            <a:spLocks/>
          </p:cNvSpPr>
          <p:nvPr userDrawn="1"/>
        </p:nvSpPr>
        <p:spPr>
          <a:xfrm>
            <a:off x="8835359" y="6381749"/>
            <a:ext cx="2658140"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1" kern="1200">
                <a:solidFill>
                  <a:srgbClr val="001340"/>
                </a:solidFill>
                <a:latin typeface="Georgia" panose="02040502050405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0" i="0" spc="50" baseline="0" dirty="0">
                <a:solidFill>
                  <a:schemeClr val="bg1"/>
                </a:solidFill>
                <a:latin typeface="Times" pitchFamily="2" charset="0"/>
              </a:rPr>
              <a:t>Teaching Human Dignity</a:t>
            </a:r>
          </a:p>
        </p:txBody>
      </p:sp>
    </p:spTree>
    <p:extLst>
      <p:ext uri="{BB962C8B-B14F-4D97-AF65-F5344CB8AC3E}">
        <p14:creationId xmlns:p14="http://schemas.microsoft.com/office/powerpoint/2010/main" val="2410656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0246B-75A4-F348-ACFC-6D544C1849BE}"/>
              </a:ext>
            </a:extLst>
          </p:cNvPr>
          <p:cNvSpPr>
            <a:spLocks noGrp="1"/>
          </p:cNvSpPr>
          <p:nvPr>
            <p:ph type="title"/>
          </p:nvPr>
        </p:nvSpPr>
        <p:spPr/>
        <p:txBody>
          <a:bodyPr/>
          <a:lstStyle>
            <a:lvl1pPr>
              <a:defRPr>
                <a:solidFill>
                  <a:srgbClr val="597F77"/>
                </a:solidFill>
                <a:latin typeface="Times" pitchFamily="2" charset="0"/>
              </a:defRPr>
            </a:lvl1pPr>
          </a:lstStyle>
          <a:p>
            <a:r>
              <a:rPr lang="en-US" dirty="0"/>
              <a:t>Click to edit Master title style</a:t>
            </a:r>
          </a:p>
        </p:txBody>
      </p:sp>
      <p:sp>
        <p:nvSpPr>
          <p:cNvPr id="17" name="Footer Placeholder 4">
            <a:extLst>
              <a:ext uri="{FF2B5EF4-FFF2-40B4-BE49-F238E27FC236}">
                <a16:creationId xmlns:a16="http://schemas.microsoft.com/office/drawing/2014/main" id="{5D315EE5-99ED-6644-9493-AD6EA6E1082A}"/>
              </a:ext>
            </a:extLst>
          </p:cNvPr>
          <p:cNvSpPr>
            <a:spLocks noGrp="1"/>
          </p:cNvSpPr>
          <p:nvPr>
            <p:ph type="ftr" sz="quarter" idx="3"/>
          </p:nvPr>
        </p:nvSpPr>
        <p:spPr>
          <a:xfrm>
            <a:off x="838200" y="6388249"/>
            <a:ext cx="7646583" cy="365125"/>
          </a:xfrm>
          <a:prstGeom prst="rect">
            <a:avLst/>
          </a:prstGeom>
        </p:spPr>
        <p:txBody>
          <a:bodyPr anchor="ctr" anchorCtr="0"/>
          <a:lstStyle>
            <a:lvl1pPr>
              <a:defRPr sz="1400" b="0" i="1">
                <a:solidFill>
                  <a:srgbClr val="597F77"/>
                </a:solidFill>
                <a:latin typeface="Times" pitchFamily="2" charset="0"/>
              </a:defRPr>
            </a:lvl1pPr>
          </a:lstStyle>
          <a:p>
            <a:r>
              <a:rPr lang="en-US" dirty="0"/>
              <a:t>Section Title Goes Here</a:t>
            </a:r>
          </a:p>
        </p:txBody>
      </p:sp>
      <p:pic>
        <p:nvPicPr>
          <p:cNvPr id="18" name="Picture 17">
            <a:extLst>
              <a:ext uri="{FF2B5EF4-FFF2-40B4-BE49-F238E27FC236}">
                <a16:creationId xmlns:a16="http://schemas.microsoft.com/office/drawing/2014/main" id="{98982BFB-CB1F-4F42-A684-44EA47A34F7F}"/>
              </a:ext>
            </a:extLst>
          </p:cNvPr>
          <p:cNvPicPr>
            <a:picLocks noChangeAspect="1"/>
          </p:cNvPicPr>
          <p:nvPr userDrawn="1"/>
        </p:nvPicPr>
        <p:blipFill rotWithShape="1">
          <a:blip r:embed="rId2"/>
          <a:srcRect l="49127"/>
          <a:stretch/>
        </p:blipFill>
        <p:spPr>
          <a:xfrm>
            <a:off x="-11575" y="365124"/>
            <a:ext cx="674356" cy="1325563"/>
          </a:xfrm>
          <a:prstGeom prst="rect">
            <a:avLst/>
          </a:prstGeom>
        </p:spPr>
      </p:pic>
      <p:sp>
        <p:nvSpPr>
          <p:cNvPr id="12" name="Rectangle 11">
            <a:extLst>
              <a:ext uri="{FF2B5EF4-FFF2-40B4-BE49-F238E27FC236}">
                <a16:creationId xmlns:a16="http://schemas.microsoft.com/office/drawing/2014/main" id="{0D907194-37B0-A547-853E-819FB8F88C53}"/>
              </a:ext>
            </a:extLst>
          </p:cNvPr>
          <p:cNvSpPr/>
          <p:nvPr userDrawn="1"/>
        </p:nvSpPr>
        <p:spPr>
          <a:xfrm>
            <a:off x="8984512" y="6381750"/>
            <a:ext cx="3207487" cy="365125"/>
          </a:xfrm>
          <a:prstGeom prst="rect">
            <a:avLst/>
          </a:prstGeom>
          <a:solidFill>
            <a:srgbClr val="597F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4">
            <a:extLst>
              <a:ext uri="{FF2B5EF4-FFF2-40B4-BE49-F238E27FC236}">
                <a16:creationId xmlns:a16="http://schemas.microsoft.com/office/drawing/2014/main" id="{9B29B53D-BF6C-5B48-B334-C846C25EAAD5}"/>
              </a:ext>
            </a:extLst>
          </p:cNvPr>
          <p:cNvSpPr txBox="1">
            <a:spLocks/>
          </p:cNvSpPr>
          <p:nvPr userDrawn="1"/>
        </p:nvSpPr>
        <p:spPr>
          <a:xfrm>
            <a:off x="8835359" y="6381749"/>
            <a:ext cx="2658140"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1" kern="1200">
                <a:solidFill>
                  <a:srgbClr val="001340"/>
                </a:solidFill>
                <a:latin typeface="Georgia" panose="02040502050405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0" i="0" spc="50" baseline="0" dirty="0">
                <a:solidFill>
                  <a:schemeClr val="bg1"/>
                </a:solidFill>
                <a:latin typeface="Times" pitchFamily="2" charset="0"/>
              </a:rPr>
              <a:t>Teaching Human Dignity</a:t>
            </a:r>
          </a:p>
        </p:txBody>
      </p:sp>
    </p:spTree>
    <p:extLst>
      <p:ext uri="{BB962C8B-B14F-4D97-AF65-F5344CB8AC3E}">
        <p14:creationId xmlns:p14="http://schemas.microsoft.com/office/powerpoint/2010/main" val="173523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A092B-66B1-644B-A73A-2DFC012FAB89}"/>
              </a:ext>
            </a:extLst>
          </p:cNvPr>
          <p:cNvSpPr>
            <a:spLocks noGrp="1"/>
          </p:cNvSpPr>
          <p:nvPr>
            <p:ph type="title"/>
          </p:nvPr>
        </p:nvSpPr>
        <p:spPr>
          <a:xfrm>
            <a:off x="839788" y="457200"/>
            <a:ext cx="3932237" cy="1600200"/>
          </a:xfrm>
        </p:spPr>
        <p:txBody>
          <a:bodyPr anchor="b"/>
          <a:lstStyle>
            <a:lvl1pPr>
              <a:defRPr sz="3200">
                <a:solidFill>
                  <a:srgbClr val="597F77"/>
                </a:solidFill>
                <a:latin typeface="Times"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9A13CE13-4B20-5044-9682-9A65139F744A}"/>
              </a:ext>
            </a:extLst>
          </p:cNvPr>
          <p:cNvSpPr>
            <a:spLocks noGrp="1"/>
          </p:cNvSpPr>
          <p:nvPr>
            <p:ph idx="1"/>
          </p:nvPr>
        </p:nvSpPr>
        <p:spPr>
          <a:xfrm>
            <a:off x="5183188" y="987425"/>
            <a:ext cx="6172200" cy="4873625"/>
          </a:xfrm>
        </p:spPr>
        <p:txBody>
          <a:bodyPr/>
          <a:lstStyle>
            <a:lvl1pPr>
              <a:spcAft>
                <a:spcPts val="1200"/>
              </a:spcAft>
              <a:buClr>
                <a:srgbClr val="001340"/>
              </a:buClr>
              <a:defRPr sz="3200">
                <a:latin typeface="Times" pitchFamily="2" charset="0"/>
              </a:defRPr>
            </a:lvl1pPr>
            <a:lvl2pPr>
              <a:spcAft>
                <a:spcPts val="1200"/>
              </a:spcAft>
              <a:buClr>
                <a:srgbClr val="001340"/>
              </a:buClr>
              <a:defRPr sz="2800">
                <a:latin typeface="Times" pitchFamily="2" charset="0"/>
              </a:defRPr>
            </a:lvl2pPr>
            <a:lvl3pPr>
              <a:spcAft>
                <a:spcPts val="1200"/>
              </a:spcAft>
              <a:buClr>
                <a:srgbClr val="001340"/>
              </a:buClr>
              <a:defRPr sz="2400">
                <a:latin typeface="Times" pitchFamily="2" charset="0"/>
              </a:defRPr>
            </a:lvl3pPr>
            <a:lvl4pPr>
              <a:spcAft>
                <a:spcPts val="1200"/>
              </a:spcAft>
              <a:buClr>
                <a:srgbClr val="001340"/>
              </a:buClr>
              <a:defRPr sz="2000">
                <a:latin typeface="Times" pitchFamily="2" charset="0"/>
              </a:defRPr>
            </a:lvl4pPr>
            <a:lvl5pPr>
              <a:spcAft>
                <a:spcPts val="1200"/>
              </a:spcAft>
              <a:buClr>
                <a:srgbClr val="001340"/>
              </a:buClr>
              <a:defRPr sz="2000">
                <a:latin typeface="Times" pitchFamily="2"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F56E275-1927-4247-BE17-3AE78FC4AFCA}"/>
              </a:ext>
            </a:extLst>
          </p:cNvPr>
          <p:cNvSpPr>
            <a:spLocks noGrp="1"/>
          </p:cNvSpPr>
          <p:nvPr>
            <p:ph type="body" sz="half" idx="2"/>
          </p:nvPr>
        </p:nvSpPr>
        <p:spPr>
          <a:xfrm>
            <a:off x="839788" y="2057400"/>
            <a:ext cx="3932237" cy="3811588"/>
          </a:xfrm>
        </p:spPr>
        <p:txBody>
          <a:bodyPr/>
          <a:lstStyle>
            <a:lvl1pPr marL="0" indent="0">
              <a:buNone/>
              <a:defRPr sz="1600">
                <a:latin typeface="Times"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9" name="Footer Placeholder 4">
            <a:extLst>
              <a:ext uri="{FF2B5EF4-FFF2-40B4-BE49-F238E27FC236}">
                <a16:creationId xmlns:a16="http://schemas.microsoft.com/office/drawing/2014/main" id="{F1DB98DD-B69B-A94E-8F9C-32D221271A67}"/>
              </a:ext>
            </a:extLst>
          </p:cNvPr>
          <p:cNvSpPr>
            <a:spLocks noGrp="1"/>
          </p:cNvSpPr>
          <p:nvPr>
            <p:ph type="ftr" sz="quarter" idx="3"/>
          </p:nvPr>
        </p:nvSpPr>
        <p:spPr>
          <a:xfrm>
            <a:off x="839788" y="6388249"/>
            <a:ext cx="7646583" cy="365125"/>
          </a:xfrm>
          <a:prstGeom prst="rect">
            <a:avLst/>
          </a:prstGeom>
        </p:spPr>
        <p:txBody>
          <a:bodyPr anchor="ctr" anchorCtr="0"/>
          <a:lstStyle>
            <a:lvl1pPr>
              <a:defRPr sz="1400" b="0" i="1">
                <a:solidFill>
                  <a:srgbClr val="597F77"/>
                </a:solidFill>
                <a:latin typeface="Times" pitchFamily="2" charset="0"/>
              </a:defRPr>
            </a:lvl1pPr>
          </a:lstStyle>
          <a:p>
            <a:r>
              <a:rPr lang="en-US" dirty="0"/>
              <a:t>Section Title Goes Here</a:t>
            </a:r>
          </a:p>
        </p:txBody>
      </p:sp>
      <p:pic>
        <p:nvPicPr>
          <p:cNvPr id="20" name="Picture 19">
            <a:extLst>
              <a:ext uri="{FF2B5EF4-FFF2-40B4-BE49-F238E27FC236}">
                <a16:creationId xmlns:a16="http://schemas.microsoft.com/office/drawing/2014/main" id="{96102331-C37D-6A47-A063-726B9D12E780}"/>
              </a:ext>
            </a:extLst>
          </p:cNvPr>
          <p:cNvPicPr>
            <a:picLocks noChangeAspect="1"/>
          </p:cNvPicPr>
          <p:nvPr userDrawn="1"/>
        </p:nvPicPr>
        <p:blipFill rotWithShape="1">
          <a:blip r:embed="rId2"/>
          <a:srcRect l="49564"/>
          <a:stretch/>
        </p:blipFill>
        <p:spPr>
          <a:xfrm>
            <a:off x="-5787" y="365124"/>
            <a:ext cx="668568" cy="1325563"/>
          </a:xfrm>
          <a:prstGeom prst="rect">
            <a:avLst/>
          </a:prstGeom>
        </p:spPr>
      </p:pic>
      <p:sp>
        <p:nvSpPr>
          <p:cNvPr id="14" name="Rectangle 13">
            <a:extLst>
              <a:ext uri="{FF2B5EF4-FFF2-40B4-BE49-F238E27FC236}">
                <a16:creationId xmlns:a16="http://schemas.microsoft.com/office/drawing/2014/main" id="{0D907194-37B0-A547-853E-819FB8F88C53}"/>
              </a:ext>
            </a:extLst>
          </p:cNvPr>
          <p:cNvSpPr/>
          <p:nvPr userDrawn="1"/>
        </p:nvSpPr>
        <p:spPr>
          <a:xfrm>
            <a:off x="8984512" y="6381750"/>
            <a:ext cx="3207487" cy="365125"/>
          </a:xfrm>
          <a:prstGeom prst="rect">
            <a:avLst/>
          </a:prstGeom>
          <a:solidFill>
            <a:srgbClr val="597F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ooter Placeholder 4">
            <a:extLst>
              <a:ext uri="{FF2B5EF4-FFF2-40B4-BE49-F238E27FC236}">
                <a16:creationId xmlns:a16="http://schemas.microsoft.com/office/drawing/2014/main" id="{45F6979A-2789-5C44-BBE7-80ED4C2861A3}"/>
              </a:ext>
            </a:extLst>
          </p:cNvPr>
          <p:cNvSpPr txBox="1">
            <a:spLocks/>
          </p:cNvSpPr>
          <p:nvPr userDrawn="1"/>
        </p:nvSpPr>
        <p:spPr>
          <a:xfrm>
            <a:off x="8835359" y="6381749"/>
            <a:ext cx="2658140"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1" kern="1200">
                <a:solidFill>
                  <a:srgbClr val="001340"/>
                </a:solidFill>
                <a:latin typeface="Georgia" panose="02040502050405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0" i="0" spc="50" baseline="0" dirty="0">
                <a:solidFill>
                  <a:schemeClr val="bg1"/>
                </a:solidFill>
                <a:latin typeface="Times" pitchFamily="2" charset="0"/>
              </a:rPr>
              <a:t>Teaching Human Dignity</a:t>
            </a:r>
          </a:p>
        </p:txBody>
      </p:sp>
    </p:spTree>
    <p:extLst>
      <p:ext uri="{BB962C8B-B14F-4D97-AF65-F5344CB8AC3E}">
        <p14:creationId xmlns:p14="http://schemas.microsoft.com/office/powerpoint/2010/main" val="3608558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B44EFA-0B36-AD48-9037-F16FE6D637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54EC821-9F4A-3C48-8796-55BDF3AE9C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AE28CC9B-1921-2B4D-B274-8A76FC127C78}"/>
              </a:ext>
            </a:extLst>
          </p:cNvPr>
          <p:cNvSpPr>
            <a:spLocks noGrp="1"/>
          </p:cNvSpPr>
          <p:nvPr>
            <p:ph type="sldNum" sz="quarter" idx="4"/>
          </p:nvPr>
        </p:nvSpPr>
        <p:spPr>
          <a:xfrm>
            <a:off x="831849" y="6356350"/>
            <a:ext cx="603545" cy="365125"/>
          </a:xfrm>
          <a:prstGeom prst="rect">
            <a:avLst/>
          </a:prstGeom>
        </p:spPr>
        <p:txBody>
          <a:bodyPr/>
          <a:lstStyle>
            <a:lvl1pPr algn="l">
              <a:defRPr sz="1800">
                <a:solidFill>
                  <a:srgbClr val="001340"/>
                </a:solidFill>
                <a:latin typeface="Georgia" panose="02040502050405020303" pitchFamily="18" charset="0"/>
              </a:defRPr>
            </a:lvl1pPr>
          </a:lstStyle>
          <a:p>
            <a:fld id="{DDFCD82C-01E0-F94E-B818-D354039D3CB0}" type="slidenum">
              <a:rPr lang="en-US" smtClean="0"/>
              <a:pPr/>
              <a:t>‹#›</a:t>
            </a:fld>
            <a:endParaRPr lang="en-US" dirty="0"/>
          </a:p>
        </p:txBody>
      </p:sp>
    </p:spTree>
    <p:extLst>
      <p:ext uri="{BB962C8B-B14F-4D97-AF65-F5344CB8AC3E}">
        <p14:creationId xmlns:p14="http://schemas.microsoft.com/office/powerpoint/2010/main" val="194436772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1" r:id="rId3"/>
    <p:sldLayoutId id="2147483660" r:id="rId4"/>
    <p:sldLayoutId id="2147483650" r:id="rId5"/>
    <p:sldLayoutId id="2147483652" r:id="rId6"/>
    <p:sldLayoutId id="2147483653" r:id="rId7"/>
    <p:sldLayoutId id="2147483654" r:id="rId8"/>
    <p:sldLayoutId id="2147483656" r:id="rId9"/>
    <p:sldLayoutId id="2147483657" r:id="rId10"/>
    <p:sldLayoutId id="2147483658" r:id="rId11"/>
    <p:sldLayoutId id="2147483659" r:id="rId12"/>
    <p:sldLayoutId id="2147483655" r:id="rId13"/>
  </p:sldLayoutIdLst>
  <p:hf hdr="0" dt="0"/>
  <p:txStyles>
    <p:titleStyle>
      <a:lvl1pPr algn="l" defTabSz="914400" rtl="0" eaLnBrk="1" latinLnBrk="0" hangingPunct="1">
        <a:lnSpc>
          <a:spcPct val="90000"/>
        </a:lnSpc>
        <a:spcBef>
          <a:spcPct val="0"/>
        </a:spcBef>
        <a:buNone/>
        <a:defRPr sz="4400" b="1" kern="1200">
          <a:solidFill>
            <a:srgbClr val="001340"/>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E53D2B-C311-8B47-A020-63AA58443E3C}"/>
              </a:ext>
            </a:extLst>
          </p:cNvPr>
          <p:cNvSpPr txBox="1"/>
          <p:nvPr/>
        </p:nvSpPr>
        <p:spPr>
          <a:xfrm>
            <a:off x="315358" y="2096359"/>
            <a:ext cx="11540017" cy="2308324"/>
          </a:xfrm>
          <a:prstGeom prst="rect">
            <a:avLst/>
          </a:prstGeom>
          <a:noFill/>
        </p:spPr>
        <p:txBody>
          <a:bodyPr wrap="square" rtlCol="0">
            <a:spAutoFit/>
          </a:bodyPr>
          <a:lstStyle/>
          <a:p>
            <a:pPr algn="ctr"/>
            <a:r>
              <a:rPr lang="en-US" sz="7200" spc="300" dirty="0">
                <a:ln w="0"/>
                <a:effectLst>
                  <a:outerShdw blurRad="38100" dist="19050" dir="2700000" algn="tl" rotWithShape="0">
                    <a:schemeClr val="dk1">
                      <a:alpha val="40000"/>
                    </a:schemeClr>
                  </a:outerShdw>
                </a:effectLst>
                <a:latin typeface="Garamond" panose="02020404030301010803" pitchFamily="18" charset="0"/>
              </a:rPr>
              <a:t>Review of Logarithmic Functions</a:t>
            </a:r>
            <a:endParaRPr lang="en-US" sz="4800" spc="300" dirty="0">
              <a:ln w="0"/>
              <a:effectLst>
                <a:outerShdw blurRad="38100" dist="19050" dir="2700000" algn="tl" rotWithShape="0">
                  <a:schemeClr val="dk1">
                    <a:alpha val="40000"/>
                  </a:schemeClr>
                </a:outerShdw>
              </a:effectLst>
              <a:latin typeface="Garamond" panose="02020404030301010803" pitchFamily="18" charset="0"/>
            </a:endParaRPr>
          </a:p>
        </p:txBody>
      </p:sp>
      <p:sp>
        <p:nvSpPr>
          <p:cNvPr id="7" name="TextBox 6">
            <a:extLst>
              <a:ext uri="{FF2B5EF4-FFF2-40B4-BE49-F238E27FC236}">
                <a16:creationId xmlns:a16="http://schemas.microsoft.com/office/drawing/2014/main" id="{7822CD2C-A606-FF4E-9842-2BBB12DD093F}"/>
              </a:ext>
            </a:extLst>
          </p:cNvPr>
          <p:cNvSpPr txBox="1"/>
          <p:nvPr/>
        </p:nvSpPr>
        <p:spPr>
          <a:xfrm>
            <a:off x="315358" y="5574400"/>
            <a:ext cx="11540016" cy="861774"/>
          </a:xfrm>
          <a:prstGeom prst="rect">
            <a:avLst/>
          </a:prstGeom>
          <a:noFill/>
        </p:spPr>
        <p:txBody>
          <a:bodyPr wrap="square" rtlCol="0">
            <a:spAutoFit/>
          </a:bodyPr>
          <a:lstStyle/>
          <a:p>
            <a:pPr algn="ctr"/>
            <a:r>
              <a:rPr lang="en-US" sz="5000" b="1" spc="300" dirty="0">
                <a:solidFill>
                  <a:schemeClr val="bg1"/>
                </a:solidFill>
                <a:effectLst>
                  <a:outerShdw blurRad="50800" dist="38100" dir="8100000" algn="tr" rotWithShape="0">
                    <a:prstClr val="black">
                      <a:alpha val="40000"/>
                    </a:prstClr>
                  </a:outerShdw>
                </a:effectLst>
                <a:latin typeface="Garamond" panose="02020404030301010803" pitchFamily="18" charset="0"/>
              </a:rPr>
              <a:t>Exploring China’s One-Child Policy</a:t>
            </a:r>
            <a:endParaRPr lang="en-US" sz="5000" b="1" i="0" spc="300" dirty="0">
              <a:solidFill>
                <a:schemeClr val="bg1"/>
              </a:solidFill>
              <a:effectLst>
                <a:outerShdw blurRad="50800" dist="38100" dir="8100000" algn="tr" rotWithShape="0">
                  <a:prstClr val="black">
                    <a:alpha val="40000"/>
                  </a:prstClr>
                </a:outerShdw>
              </a:effectLst>
              <a:latin typeface="Garamond" panose="02020404030301010803" pitchFamily="18" charset="0"/>
            </a:endParaRPr>
          </a:p>
        </p:txBody>
      </p:sp>
      <p:grpSp>
        <p:nvGrpSpPr>
          <p:cNvPr id="3" name="Group 2"/>
          <p:cNvGrpSpPr/>
          <p:nvPr/>
        </p:nvGrpSpPr>
        <p:grpSpPr>
          <a:xfrm>
            <a:off x="3685066" y="637511"/>
            <a:ext cx="4800600" cy="845582"/>
            <a:chOff x="3570768" y="637511"/>
            <a:chExt cx="4800600" cy="845582"/>
          </a:xfrm>
        </p:grpSpPr>
        <p:pic>
          <p:nvPicPr>
            <p:cNvPr id="8" name="Picture 7">
              <a:extLst>
                <a:ext uri="{FF2B5EF4-FFF2-40B4-BE49-F238E27FC236}">
                  <a16:creationId xmlns:a16="http://schemas.microsoft.com/office/drawing/2014/main" id="{3E07C610-70F6-854E-8095-6C88DACA56AF}"/>
                </a:ext>
              </a:extLst>
            </p:cNvPr>
            <p:cNvPicPr>
              <a:picLocks noChangeAspect="1"/>
            </p:cNvPicPr>
            <p:nvPr/>
          </p:nvPicPr>
          <p:blipFill>
            <a:blip r:embed="rId3"/>
            <a:stretch>
              <a:fillRect/>
            </a:stretch>
          </p:blipFill>
          <p:spPr>
            <a:xfrm>
              <a:off x="3570768" y="1178293"/>
              <a:ext cx="4800600" cy="304800"/>
            </a:xfrm>
            <a:prstGeom prst="rect">
              <a:avLst/>
            </a:prstGeom>
          </p:spPr>
        </p:pic>
        <p:pic>
          <p:nvPicPr>
            <p:cNvPr id="9" name="Picture 8">
              <a:extLst>
                <a:ext uri="{FF2B5EF4-FFF2-40B4-BE49-F238E27FC236}">
                  <a16:creationId xmlns:a16="http://schemas.microsoft.com/office/drawing/2014/main" id="{4711BBBB-D769-154C-9FAA-25A7D7D6CA9E}"/>
                </a:ext>
              </a:extLst>
            </p:cNvPr>
            <p:cNvPicPr>
              <a:picLocks noChangeAspect="1"/>
            </p:cNvPicPr>
            <p:nvPr/>
          </p:nvPicPr>
          <p:blipFill>
            <a:blip r:embed="rId4"/>
            <a:stretch>
              <a:fillRect/>
            </a:stretch>
          </p:blipFill>
          <p:spPr>
            <a:xfrm>
              <a:off x="3646968" y="637511"/>
              <a:ext cx="4648200" cy="342900"/>
            </a:xfrm>
            <a:prstGeom prst="rect">
              <a:avLst/>
            </a:prstGeom>
          </p:spPr>
        </p:pic>
      </p:grpSp>
    </p:spTree>
    <p:extLst>
      <p:ext uri="{BB962C8B-B14F-4D97-AF65-F5344CB8AC3E}">
        <p14:creationId xmlns:p14="http://schemas.microsoft.com/office/powerpoint/2010/main" val="1687535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0C591-DFE0-324B-973B-345751AAD726}"/>
              </a:ext>
            </a:extLst>
          </p:cNvPr>
          <p:cNvSpPr>
            <a:spLocks noGrp="1"/>
          </p:cNvSpPr>
          <p:nvPr>
            <p:ph type="title"/>
          </p:nvPr>
        </p:nvSpPr>
        <p:spPr/>
        <p:txBody>
          <a:bodyPr/>
          <a:lstStyle/>
          <a:p>
            <a:pPr algn="ctr"/>
            <a:r>
              <a:rPr lang="en-US" dirty="0">
                <a:latin typeface="Garamond" panose="02020404030301010803" pitchFamily="18" charset="0"/>
              </a:rPr>
              <a:t>Practice Problems</a:t>
            </a:r>
          </a:p>
        </p:txBody>
      </p:sp>
      <p:sp>
        <p:nvSpPr>
          <p:cNvPr id="3" name="Content Placeholder 2">
            <a:extLst>
              <a:ext uri="{FF2B5EF4-FFF2-40B4-BE49-F238E27FC236}">
                <a16:creationId xmlns:a16="http://schemas.microsoft.com/office/drawing/2014/main" id="{451D0325-711D-3948-A277-0332A9FB3B26}"/>
              </a:ext>
            </a:extLst>
          </p:cNvPr>
          <p:cNvSpPr>
            <a:spLocks noGrp="1"/>
          </p:cNvSpPr>
          <p:nvPr>
            <p:ph idx="1"/>
          </p:nvPr>
        </p:nvSpPr>
        <p:spPr/>
        <p:txBody>
          <a:bodyPr>
            <a:normAutofit/>
          </a:bodyPr>
          <a:lstStyle/>
          <a:p>
            <a:pPr marL="514350" indent="-514350">
              <a:buClr>
                <a:schemeClr val="tx1"/>
              </a:buClr>
              <a:buFont typeface="+mj-lt"/>
              <a:buAutoNum type="arabicPeriod" startAt="7"/>
            </a:pPr>
            <a:r>
              <a:rPr lang="en-US" dirty="0">
                <a:solidFill>
                  <a:srgbClr val="597F77"/>
                </a:solidFill>
                <a:latin typeface="Garamond" panose="02020404030301010803" pitchFamily="18" charset="0"/>
              </a:rPr>
              <a:t>Solve the following equations for x. Round to the nearest tenth. </a:t>
            </a:r>
          </a:p>
          <a:p>
            <a:pPr marL="914400" lvl="1" indent="-457200">
              <a:buClr>
                <a:schemeClr val="tx1"/>
              </a:buClr>
              <a:buFont typeface="+mj-lt"/>
              <a:buAutoNum type="alphaLcParenR"/>
            </a:pPr>
            <a:r>
              <a:rPr lang="en-US" dirty="0">
                <a:solidFill>
                  <a:srgbClr val="597F77"/>
                </a:solidFill>
                <a:latin typeface="Garamond" panose="02020404030301010803" pitchFamily="18" charset="0"/>
              </a:rPr>
              <a:t>56 = 4</a:t>
            </a:r>
            <a:r>
              <a:rPr lang="en-US" baseline="30000" dirty="0">
                <a:solidFill>
                  <a:srgbClr val="597F77"/>
                </a:solidFill>
                <a:latin typeface="Garamond" panose="02020404030301010803" pitchFamily="18" charset="0"/>
              </a:rPr>
              <a:t>x</a:t>
            </a:r>
          </a:p>
          <a:p>
            <a:pPr marL="914400" lvl="1" indent="-457200">
              <a:buClr>
                <a:schemeClr val="tx1"/>
              </a:buClr>
              <a:buFont typeface="+mj-lt"/>
              <a:buAutoNum type="alphaLcParenR"/>
            </a:pPr>
            <a:endParaRPr lang="en-US" baseline="30000" dirty="0">
              <a:solidFill>
                <a:srgbClr val="597F77"/>
              </a:solidFill>
              <a:latin typeface="Garamond" panose="02020404030301010803" pitchFamily="18" charset="0"/>
            </a:endParaRPr>
          </a:p>
          <a:p>
            <a:pPr marL="914400" lvl="1" indent="-457200">
              <a:buClr>
                <a:schemeClr val="tx1"/>
              </a:buClr>
              <a:buFont typeface="+mj-lt"/>
              <a:buAutoNum type="alphaLcParenR"/>
            </a:pPr>
            <a:endParaRPr lang="en-US" dirty="0">
              <a:solidFill>
                <a:srgbClr val="597F77"/>
              </a:solidFill>
              <a:latin typeface="Garamond" panose="02020404030301010803" pitchFamily="18" charset="0"/>
            </a:endParaRPr>
          </a:p>
          <a:p>
            <a:pPr marL="914400" lvl="1" indent="-457200">
              <a:buClr>
                <a:schemeClr val="tx1"/>
              </a:buClr>
              <a:buFont typeface="+mj-lt"/>
              <a:buAutoNum type="alphaLcParenR"/>
            </a:pPr>
            <a:r>
              <a:rPr lang="en-US" dirty="0">
                <a:solidFill>
                  <a:srgbClr val="597F77"/>
                </a:solidFill>
                <a:latin typeface="Garamond" panose="02020404030301010803" pitchFamily="18" charset="0"/>
              </a:rPr>
              <a:t>31 = 4(5.1)</a:t>
            </a:r>
            <a:r>
              <a:rPr lang="en-US" baseline="30000" dirty="0">
                <a:solidFill>
                  <a:srgbClr val="597F77"/>
                </a:solidFill>
                <a:latin typeface="Garamond" panose="02020404030301010803" pitchFamily="18" charset="0"/>
              </a:rPr>
              <a:t>x</a:t>
            </a:r>
          </a:p>
          <a:p>
            <a:pPr marL="914400" lvl="1" indent="-457200">
              <a:buClr>
                <a:schemeClr val="tx1"/>
              </a:buClr>
              <a:buFont typeface="+mj-lt"/>
              <a:buAutoNum type="alphaLcParenR"/>
            </a:pPr>
            <a:endParaRPr lang="en-US" dirty="0">
              <a:solidFill>
                <a:srgbClr val="597F77"/>
              </a:solidFill>
              <a:latin typeface="Garamond" panose="02020404030301010803" pitchFamily="18" charset="0"/>
            </a:endParaRPr>
          </a:p>
        </p:txBody>
      </p:sp>
      <p:sp>
        <p:nvSpPr>
          <p:cNvPr id="4" name="TextBox 3">
            <a:extLst>
              <a:ext uri="{FF2B5EF4-FFF2-40B4-BE49-F238E27FC236}">
                <a16:creationId xmlns:a16="http://schemas.microsoft.com/office/drawing/2014/main" id="{1A9EF5E8-F40D-8B45-AAE6-5030A6B295E9}"/>
              </a:ext>
            </a:extLst>
          </p:cNvPr>
          <p:cNvSpPr txBox="1"/>
          <p:nvPr/>
        </p:nvSpPr>
        <p:spPr>
          <a:xfrm rot="20700000">
            <a:off x="140678" y="643148"/>
            <a:ext cx="3239733" cy="369332"/>
          </a:xfrm>
          <a:prstGeom prst="rect">
            <a:avLst/>
          </a:prstGeom>
          <a:noFill/>
        </p:spPr>
        <p:txBody>
          <a:bodyPr wrap="none" rtlCol="0">
            <a:spAutoFit/>
          </a:bodyPr>
          <a:lstStyle/>
          <a:p>
            <a:r>
              <a:rPr lang="en-US" b="1" dirty="0">
                <a:solidFill>
                  <a:srgbClr val="597F77"/>
                </a:solidFill>
                <a:latin typeface="Garamond" panose="02020404030301010803" pitchFamily="18" charset="0"/>
              </a:rPr>
              <a:t>Open to Page 6 of your Packet!</a:t>
            </a:r>
          </a:p>
        </p:txBody>
      </p:sp>
      <p:sp>
        <p:nvSpPr>
          <p:cNvPr id="5" name="Content Placeholder 2">
            <a:extLst>
              <a:ext uri="{FF2B5EF4-FFF2-40B4-BE49-F238E27FC236}">
                <a16:creationId xmlns:a16="http://schemas.microsoft.com/office/drawing/2014/main" id="{6CE676CE-849E-4478-BBFB-BC3B2A6197CE}"/>
              </a:ext>
            </a:extLst>
          </p:cNvPr>
          <p:cNvSpPr txBox="1">
            <a:spLocks/>
          </p:cNvSpPr>
          <p:nvPr/>
        </p:nvSpPr>
        <p:spPr>
          <a:xfrm>
            <a:off x="1342192" y="2941335"/>
            <a:ext cx="4061637" cy="13116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Clr>
                <a:srgbClr val="001340"/>
              </a:buClr>
              <a:buFont typeface="Arial" panose="020B0604020202020204" pitchFamily="34" charset="0"/>
              <a:buChar char="•"/>
              <a:defRPr sz="2800" kern="1200">
                <a:solidFill>
                  <a:schemeClr val="tx1">
                    <a:lumMod val="65000"/>
                    <a:lumOff val="35000"/>
                  </a:schemeClr>
                </a:solidFill>
                <a:latin typeface="Times" pitchFamily="2" charset="0"/>
                <a:ea typeface="+mn-ea"/>
                <a:cs typeface="+mn-cs"/>
              </a:defRPr>
            </a:lvl1pPr>
            <a:lvl2pPr marL="6858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400" kern="1200">
                <a:solidFill>
                  <a:schemeClr val="tx1">
                    <a:lumMod val="65000"/>
                    <a:lumOff val="35000"/>
                  </a:schemeClr>
                </a:solidFill>
                <a:latin typeface="Times" pitchFamily="2" charset="0"/>
                <a:ea typeface="+mn-ea"/>
                <a:cs typeface="+mn-cs"/>
              </a:defRPr>
            </a:lvl2pPr>
            <a:lvl3pPr marL="11430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000" kern="1200">
                <a:solidFill>
                  <a:schemeClr val="tx1">
                    <a:lumMod val="65000"/>
                    <a:lumOff val="35000"/>
                  </a:schemeClr>
                </a:solidFill>
                <a:latin typeface="Times" pitchFamily="2" charset="0"/>
                <a:ea typeface="+mn-ea"/>
                <a:cs typeface="+mn-cs"/>
              </a:defRPr>
            </a:lvl3pPr>
            <a:lvl4pPr marL="16002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4pPr>
            <a:lvl5pPr marL="20574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Clr>
                <a:schemeClr val="tx1"/>
              </a:buClr>
              <a:buFont typeface="Arial" panose="020B0604020202020204" pitchFamily="34" charset="0"/>
              <a:buNone/>
            </a:pPr>
            <a:r>
              <a:rPr lang="en-US" b="1" dirty="0">
                <a:solidFill>
                  <a:schemeClr val="accent2"/>
                </a:solidFill>
                <a:latin typeface="Garamond" panose="02020404030301010803" pitchFamily="18" charset="0"/>
              </a:rPr>
              <a:t>	x = log</a:t>
            </a:r>
            <a:r>
              <a:rPr lang="en-US" b="1" baseline="-25000" dirty="0">
                <a:solidFill>
                  <a:schemeClr val="accent2"/>
                </a:solidFill>
                <a:latin typeface="Garamond" panose="02020404030301010803" pitchFamily="18" charset="0"/>
              </a:rPr>
              <a:t>4</a:t>
            </a:r>
            <a:r>
              <a:rPr lang="en-US" b="1" dirty="0">
                <a:solidFill>
                  <a:schemeClr val="accent2"/>
                </a:solidFill>
                <a:latin typeface="Garamond" panose="02020404030301010803" pitchFamily="18" charset="0"/>
              </a:rPr>
              <a:t>(56)</a:t>
            </a:r>
          </a:p>
          <a:p>
            <a:pPr marL="457200" lvl="1" indent="0">
              <a:buClr>
                <a:schemeClr val="tx1"/>
              </a:buClr>
              <a:buFont typeface="Arial" panose="020B0604020202020204" pitchFamily="34" charset="0"/>
              <a:buNone/>
            </a:pPr>
            <a:r>
              <a:rPr lang="en-US" b="1" baseline="30000" dirty="0">
                <a:solidFill>
                  <a:schemeClr val="accent2"/>
                </a:solidFill>
                <a:latin typeface="Garamond" panose="02020404030301010803" pitchFamily="18" charset="0"/>
              </a:rPr>
              <a:t>	</a:t>
            </a:r>
            <a:r>
              <a:rPr lang="en-US" b="1" dirty="0">
                <a:solidFill>
                  <a:schemeClr val="accent2"/>
                </a:solidFill>
                <a:latin typeface="Garamond" panose="02020404030301010803" pitchFamily="18" charset="0"/>
              </a:rPr>
              <a:t>x = 2.9</a:t>
            </a:r>
          </a:p>
        </p:txBody>
      </p:sp>
      <p:sp>
        <p:nvSpPr>
          <p:cNvPr id="7" name="Content Placeholder 2">
            <a:extLst>
              <a:ext uri="{FF2B5EF4-FFF2-40B4-BE49-F238E27FC236}">
                <a16:creationId xmlns:a16="http://schemas.microsoft.com/office/drawing/2014/main" id="{4223DD15-DDA1-4E0D-BB9E-029D72FC89CB}"/>
              </a:ext>
            </a:extLst>
          </p:cNvPr>
          <p:cNvSpPr txBox="1">
            <a:spLocks/>
          </p:cNvSpPr>
          <p:nvPr/>
        </p:nvSpPr>
        <p:spPr>
          <a:xfrm>
            <a:off x="6788171" y="2068154"/>
            <a:ext cx="4061637" cy="12852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Clr>
                <a:srgbClr val="001340"/>
              </a:buClr>
              <a:buFont typeface="Arial" panose="020B0604020202020204" pitchFamily="34" charset="0"/>
              <a:buChar char="•"/>
              <a:defRPr sz="2800" kern="1200">
                <a:solidFill>
                  <a:schemeClr val="tx1">
                    <a:lumMod val="65000"/>
                    <a:lumOff val="35000"/>
                  </a:schemeClr>
                </a:solidFill>
                <a:latin typeface="Times" pitchFamily="2" charset="0"/>
                <a:ea typeface="+mn-ea"/>
                <a:cs typeface="+mn-cs"/>
              </a:defRPr>
            </a:lvl1pPr>
            <a:lvl2pPr marL="6858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400" kern="1200">
                <a:solidFill>
                  <a:schemeClr val="tx1">
                    <a:lumMod val="65000"/>
                    <a:lumOff val="35000"/>
                  </a:schemeClr>
                </a:solidFill>
                <a:latin typeface="Times" pitchFamily="2" charset="0"/>
                <a:ea typeface="+mn-ea"/>
                <a:cs typeface="+mn-cs"/>
              </a:defRPr>
            </a:lvl2pPr>
            <a:lvl3pPr marL="11430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000" kern="1200">
                <a:solidFill>
                  <a:schemeClr val="tx1">
                    <a:lumMod val="65000"/>
                    <a:lumOff val="35000"/>
                  </a:schemeClr>
                </a:solidFill>
                <a:latin typeface="Times" pitchFamily="2" charset="0"/>
                <a:ea typeface="+mn-ea"/>
                <a:cs typeface="+mn-cs"/>
              </a:defRPr>
            </a:lvl3pPr>
            <a:lvl4pPr marL="16002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4pPr>
            <a:lvl5pPr marL="20574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1" indent="-457200">
              <a:buClr>
                <a:schemeClr val="tx1"/>
              </a:buClr>
              <a:buFont typeface="+mj-lt"/>
              <a:buAutoNum type="alphaLcParenR"/>
            </a:pPr>
            <a:endParaRPr lang="en-US" dirty="0">
              <a:solidFill>
                <a:srgbClr val="597F77"/>
              </a:solidFill>
              <a:latin typeface="Garamond" panose="02020404030301010803" pitchFamily="18" charset="0"/>
            </a:endParaRPr>
          </a:p>
          <a:p>
            <a:pPr marL="914400" lvl="1" indent="-457200">
              <a:buClr>
                <a:schemeClr val="tx1"/>
              </a:buClr>
              <a:buFont typeface="+mj-lt"/>
              <a:buAutoNum type="alphaLcParenR" startAt="3"/>
            </a:pPr>
            <a:r>
              <a:rPr lang="en-US" dirty="0">
                <a:solidFill>
                  <a:srgbClr val="597F77"/>
                </a:solidFill>
                <a:latin typeface="Garamond" panose="02020404030301010803" pitchFamily="18" charset="0"/>
              </a:rPr>
              <a:t>50 = 27(1.27)</a:t>
            </a:r>
            <a:r>
              <a:rPr lang="en-US" baseline="30000" dirty="0">
                <a:solidFill>
                  <a:srgbClr val="597F77"/>
                </a:solidFill>
                <a:latin typeface="Garamond" panose="02020404030301010803" pitchFamily="18" charset="0"/>
              </a:rPr>
              <a:t>x-3</a:t>
            </a: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8C466ED5-A3D8-4D1B-A4F7-A19973BC6E50}"/>
                  </a:ext>
                </a:extLst>
              </p:cNvPr>
              <p:cNvSpPr txBox="1">
                <a:spLocks/>
              </p:cNvSpPr>
              <p:nvPr/>
            </p:nvSpPr>
            <p:spPr>
              <a:xfrm>
                <a:off x="1364870" y="4645753"/>
                <a:ext cx="4061637" cy="23220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Clr>
                    <a:srgbClr val="001340"/>
                  </a:buClr>
                  <a:buFont typeface="Arial" panose="020B0604020202020204" pitchFamily="34" charset="0"/>
                  <a:buChar char="•"/>
                  <a:defRPr sz="2800" kern="1200">
                    <a:solidFill>
                      <a:schemeClr val="tx1">
                        <a:lumMod val="65000"/>
                        <a:lumOff val="35000"/>
                      </a:schemeClr>
                    </a:solidFill>
                    <a:latin typeface="Times" pitchFamily="2" charset="0"/>
                    <a:ea typeface="+mn-ea"/>
                    <a:cs typeface="+mn-cs"/>
                  </a:defRPr>
                </a:lvl1pPr>
                <a:lvl2pPr marL="6858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400" kern="1200">
                    <a:solidFill>
                      <a:schemeClr val="tx1">
                        <a:lumMod val="65000"/>
                        <a:lumOff val="35000"/>
                      </a:schemeClr>
                    </a:solidFill>
                    <a:latin typeface="Times" pitchFamily="2" charset="0"/>
                    <a:ea typeface="+mn-ea"/>
                    <a:cs typeface="+mn-cs"/>
                  </a:defRPr>
                </a:lvl2pPr>
                <a:lvl3pPr marL="11430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000" kern="1200">
                    <a:solidFill>
                      <a:schemeClr val="tx1">
                        <a:lumMod val="65000"/>
                        <a:lumOff val="35000"/>
                      </a:schemeClr>
                    </a:solidFill>
                    <a:latin typeface="Times" pitchFamily="2" charset="0"/>
                    <a:ea typeface="+mn-ea"/>
                    <a:cs typeface="+mn-cs"/>
                  </a:defRPr>
                </a:lvl3pPr>
                <a:lvl4pPr marL="16002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4pPr>
                <a:lvl5pPr marL="20574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Clr>
                    <a:schemeClr val="tx1"/>
                  </a:buClr>
                  <a:buFont typeface="Arial" panose="020B0604020202020204" pitchFamily="34" charset="0"/>
                  <a:buNone/>
                </a:pPr>
                <a14:m>
                  <m:oMathPara xmlns:m="http://schemas.openxmlformats.org/officeDocument/2006/math">
                    <m:oMathParaPr>
                      <m:jc m:val="centerGroup"/>
                    </m:oMathParaPr>
                    <m:oMath xmlns:m="http://schemas.openxmlformats.org/officeDocument/2006/math">
                      <m:f>
                        <m:fPr>
                          <m:ctrlPr>
                            <a:rPr lang="en-US" b="1" i="1" smtClean="0">
                              <a:solidFill>
                                <a:schemeClr val="accent2"/>
                              </a:solidFill>
                              <a:latin typeface="Cambria Math" panose="02040503050406030204" pitchFamily="18" charset="0"/>
                            </a:rPr>
                          </m:ctrlPr>
                        </m:fPr>
                        <m:num>
                          <m:r>
                            <a:rPr lang="en-US" b="1" i="1" smtClean="0">
                              <a:solidFill>
                                <a:schemeClr val="accent2"/>
                              </a:solidFill>
                              <a:latin typeface="Cambria Math" panose="02040503050406030204" pitchFamily="18" charset="0"/>
                            </a:rPr>
                            <m:t>𝟑𝟏</m:t>
                          </m:r>
                        </m:num>
                        <m:den>
                          <m:r>
                            <a:rPr lang="en-US" b="1" i="1" smtClean="0">
                              <a:solidFill>
                                <a:schemeClr val="accent2"/>
                              </a:solidFill>
                              <a:latin typeface="Cambria Math" panose="02040503050406030204" pitchFamily="18" charset="0"/>
                            </a:rPr>
                            <m:t>𝟒</m:t>
                          </m:r>
                        </m:den>
                      </m:f>
                      <m:r>
                        <a:rPr lang="en-US" b="1" i="1" smtClean="0">
                          <a:solidFill>
                            <a:schemeClr val="accent2"/>
                          </a:solidFill>
                          <a:latin typeface="Cambria Math" panose="02040503050406030204" pitchFamily="18" charset="0"/>
                        </a:rPr>
                        <m:t>=</m:t>
                      </m:r>
                      <m:sSup>
                        <m:sSupPr>
                          <m:ctrlPr>
                            <a:rPr lang="en-US" b="1" i="1" smtClean="0">
                              <a:solidFill>
                                <a:schemeClr val="accent2"/>
                              </a:solidFill>
                              <a:latin typeface="Cambria Math" panose="02040503050406030204" pitchFamily="18" charset="0"/>
                            </a:rPr>
                          </m:ctrlPr>
                        </m:sSupPr>
                        <m:e>
                          <m:r>
                            <a:rPr lang="en-US" b="1" i="1" smtClean="0">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𝟓</m:t>
                          </m:r>
                          <m:r>
                            <a:rPr lang="en-US" b="1" i="1" smtClean="0">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𝟏</m:t>
                          </m:r>
                          <m:r>
                            <a:rPr lang="en-US" b="1" i="1" smtClean="0">
                              <a:solidFill>
                                <a:schemeClr val="accent2"/>
                              </a:solidFill>
                              <a:latin typeface="Cambria Math" panose="02040503050406030204" pitchFamily="18" charset="0"/>
                            </a:rPr>
                            <m:t>)</m:t>
                          </m:r>
                        </m:e>
                        <m:sup>
                          <m:r>
                            <a:rPr lang="en-US" b="1" i="1" smtClean="0">
                              <a:solidFill>
                                <a:schemeClr val="accent2"/>
                              </a:solidFill>
                              <a:latin typeface="Cambria Math" panose="02040503050406030204" pitchFamily="18" charset="0"/>
                            </a:rPr>
                            <m:t>𝒙</m:t>
                          </m:r>
                        </m:sup>
                      </m:sSup>
                    </m:oMath>
                  </m:oMathPara>
                </a14:m>
                <a:endParaRPr lang="en-US" b="1" dirty="0">
                  <a:solidFill>
                    <a:schemeClr val="accent2"/>
                  </a:solidFill>
                  <a:latin typeface="Garamond" panose="02020404030301010803" pitchFamily="18" charset="0"/>
                </a:endParaRPr>
              </a:p>
              <a:p>
                <a:pPr marL="457200" lvl="1" indent="0">
                  <a:buClr>
                    <a:schemeClr val="tx1"/>
                  </a:buClr>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b="1" i="1" smtClean="0">
                          <a:solidFill>
                            <a:schemeClr val="accent2"/>
                          </a:solidFill>
                          <a:latin typeface="Cambria Math" panose="02040503050406030204" pitchFamily="18" charset="0"/>
                        </a:rPr>
                        <m:t>𝒙</m:t>
                      </m:r>
                      <m:r>
                        <a:rPr lang="en-US" b="1" i="1" smtClean="0">
                          <a:solidFill>
                            <a:schemeClr val="accent2"/>
                          </a:solidFill>
                          <a:latin typeface="Cambria Math" panose="02040503050406030204" pitchFamily="18" charset="0"/>
                        </a:rPr>
                        <m:t>= </m:t>
                      </m:r>
                      <m:func>
                        <m:funcPr>
                          <m:ctrlPr>
                            <a:rPr lang="en-US" b="1" i="1" smtClean="0">
                              <a:solidFill>
                                <a:schemeClr val="accent2"/>
                              </a:solidFill>
                              <a:latin typeface="Cambria Math" panose="02040503050406030204" pitchFamily="18" charset="0"/>
                            </a:rPr>
                          </m:ctrlPr>
                        </m:funcPr>
                        <m:fName>
                          <m:sSub>
                            <m:sSubPr>
                              <m:ctrlPr>
                                <a:rPr lang="en-US" b="1" i="1" smtClean="0">
                                  <a:solidFill>
                                    <a:schemeClr val="accent2"/>
                                  </a:solidFill>
                                  <a:latin typeface="Cambria Math" panose="02040503050406030204" pitchFamily="18" charset="0"/>
                                </a:rPr>
                              </m:ctrlPr>
                            </m:sSubPr>
                            <m:e>
                              <m:r>
                                <m:rPr>
                                  <m:sty m:val="p"/>
                                </m:rPr>
                                <a:rPr lang="en-US" b="0" i="0" smtClean="0">
                                  <a:solidFill>
                                    <a:schemeClr val="accent2"/>
                                  </a:solidFill>
                                  <a:latin typeface="Cambria Math" panose="02040503050406030204" pitchFamily="18" charset="0"/>
                                </a:rPr>
                                <m:t>log</m:t>
                              </m:r>
                            </m:e>
                            <m:sub>
                              <m:r>
                                <a:rPr lang="en-US" b="1" i="1" smtClean="0">
                                  <a:solidFill>
                                    <a:schemeClr val="accent2"/>
                                  </a:solidFill>
                                  <a:latin typeface="Cambria Math" panose="02040503050406030204" pitchFamily="18" charset="0"/>
                                </a:rPr>
                                <m:t>𝟓</m:t>
                              </m:r>
                              <m:r>
                                <a:rPr lang="en-US" b="1" i="1" smtClean="0">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𝟏</m:t>
                              </m:r>
                            </m:sub>
                          </m:sSub>
                        </m:fName>
                        <m:e>
                          <m:d>
                            <m:dPr>
                              <m:ctrlPr>
                                <a:rPr lang="en-US" b="1" i="1" smtClean="0">
                                  <a:solidFill>
                                    <a:schemeClr val="accent2"/>
                                  </a:solidFill>
                                  <a:latin typeface="Cambria Math" panose="02040503050406030204" pitchFamily="18" charset="0"/>
                                </a:rPr>
                              </m:ctrlPr>
                            </m:dPr>
                            <m:e>
                              <m:f>
                                <m:fPr>
                                  <m:ctrlPr>
                                    <a:rPr lang="en-US" b="1" i="1" smtClean="0">
                                      <a:solidFill>
                                        <a:schemeClr val="accent2"/>
                                      </a:solidFill>
                                      <a:latin typeface="Cambria Math" panose="02040503050406030204" pitchFamily="18" charset="0"/>
                                    </a:rPr>
                                  </m:ctrlPr>
                                </m:fPr>
                                <m:num>
                                  <m:r>
                                    <a:rPr lang="en-US" b="1" i="1" smtClean="0">
                                      <a:solidFill>
                                        <a:schemeClr val="accent2"/>
                                      </a:solidFill>
                                      <a:latin typeface="Cambria Math" panose="02040503050406030204" pitchFamily="18" charset="0"/>
                                    </a:rPr>
                                    <m:t>𝟑𝟏</m:t>
                                  </m:r>
                                </m:num>
                                <m:den>
                                  <m:r>
                                    <a:rPr lang="en-US" b="1" i="1" smtClean="0">
                                      <a:solidFill>
                                        <a:schemeClr val="accent2"/>
                                      </a:solidFill>
                                      <a:latin typeface="Cambria Math" panose="02040503050406030204" pitchFamily="18" charset="0"/>
                                    </a:rPr>
                                    <m:t>𝟒</m:t>
                                  </m:r>
                                </m:den>
                              </m:f>
                            </m:e>
                          </m:d>
                        </m:e>
                      </m:func>
                    </m:oMath>
                  </m:oMathPara>
                </a14:m>
                <a:endParaRPr lang="en-US" b="1" i="1" dirty="0">
                  <a:solidFill>
                    <a:schemeClr val="accent2"/>
                  </a:solidFill>
                  <a:latin typeface="Cambria Math" panose="02040503050406030204" pitchFamily="18" charset="0"/>
                </a:endParaRPr>
              </a:p>
              <a:p>
                <a:pPr marL="457200" lvl="1" indent="0">
                  <a:buClr>
                    <a:schemeClr val="tx1"/>
                  </a:buClr>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b="1" i="1" smtClean="0">
                          <a:solidFill>
                            <a:schemeClr val="accent2"/>
                          </a:solidFill>
                          <a:latin typeface="Cambria Math" panose="02040503050406030204" pitchFamily="18" charset="0"/>
                        </a:rPr>
                        <m:t>𝒙</m:t>
                      </m:r>
                      <m:r>
                        <a:rPr lang="en-US" b="1" i="1" smtClean="0">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𝟏</m:t>
                      </m:r>
                      <m:r>
                        <a:rPr lang="en-US" b="1" i="1" smtClean="0">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𝟑</m:t>
                      </m:r>
                    </m:oMath>
                  </m:oMathPara>
                </a14:m>
                <a:endParaRPr lang="en-US" b="1" dirty="0">
                  <a:solidFill>
                    <a:schemeClr val="accent2"/>
                  </a:solidFill>
                  <a:latin typeface="Garamond" panose="02020404030301010803" pitchFamily="18" charset="0"/>
                </a:endParaRPr>
              </a:p>
            </p:txBody>
          </p:sp>
        </mc:Choice>
        <mc:Fallback xmlns="">
          <p:sp>
            <p:nvSpPr>
              <p:cNvPr id="8" name="Content Placeholder 2">
                <a:extLst>
                  <a:ext uri="{FF2B5EF4-FFF2-40B4-BE49-F238E27FC236}">
                    <a16:creationId xmlns:a16="http://schemas.microsoft.com/office/drawing/2014/main" id="{8C466ED5-A3D8-4D1B-A4F7-A19973BC6E50}"/>
                  </a:ext>
                </a:extLst>
              </p:cNvPr>
              <p:cNvSpPr txBox="1">
                <a:spLocks noRot="1" noChangeAspect="1" noMove="1" noResize="1" noEditPoints="1" noAdjustHandles="1" noChangeArrowheads="1" noChangeShapeType="1" noTextEdit="1"/>
              </p:cNvSpPr>
              <p:nvPr/>
            </p:nvSpPr>
            <p:spPr>
              <a:xfrm>
                <a:off x="1364870" y="4645753"/>
                <a:ext cx="4061637" cy="232202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F43635E3-78D8-4775-878D-D26D9A92CD2C}"/>
                  </a:ext>
                </a:extLst>
              </p:cNvPr>
              <p:cNvSpPr txBox="1">
                <a:spLocks/>
              </p:cNvSpPr>
              <p:nvPr/>
            </p:nvSpPr>
            <p:spPr>
              <a:xfrm>
                <a:off x="7320875" y="3175250"/>
                <a:ext cx="4061637" cy="33705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Clr>
                    <a:srgbClr val="001340"/>
                  </a:buClr>
                  <a:buFont typeface="Arial" panose="020B0604020202020204" pitchFamily="34" charset="0"/>
                  <a:buChar char="•"/>
                  <a:defRPr sz="2800" kern="1200">
                    <a:solidFill>
                      <a:schemeClr val="tx1">
                        <a:lumMod val="65000"/>
                        <a:lumOff val="35000"/>
                      </a:schemeClr>
                    </a:solidFill>
                    <a:latin typeface="Times" pitchFamily="2" charset="0"/>
                    <a:ea typeface="+mn-ea"/>
                    <a:cs typeface="+mn-cs"/>
                  </a:defRPr>
                </a:lvl1pPr>
                <a:lvl2pPr marL="6858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400" kern="1200">
                    <a:solidFill>
                      <a:schemeClr val="tx1">
                        <a:lumMod val="65000"/>
                        <a:lumOff val="35000"/>
                      </a:schemeClr>
                    </a:solidFill>
                    <a:latin typeface="Times" pitchFamily="2" charset="0"/>
                    <a:ea typeface="+mn-ea"/>
                    <a:cs typeface="+mn-cs"/>
                  </a:defRPr>
                </a:lvl2pPr>
                <a:lvl3pPr marL="11430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000" kern="1200">
                    <a:solidFill>
                      <a:schemeClr val="tx1">
                        <a:lumMod val="65000"/>
                        <a:lumOff val="35000"/>
                      </a:schemeClr>
                    </a:solidFill>
                    <a:latin typeface="Times" pitchFamily="2" charset="0"/>
                    <a:ea typeface="+mn-ea"/>
                    <a:cs typeface="+mn-cs"/>
                  </a:defRPr>
                </a:lvl3pPr>
                <a:lvl4pPr marL="16002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4pPr>
                <a:lvl5pPr marL="20574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Clr>
                    <a:schemeClr val="tx1"/>
                  </a:buClr>
                  <a:buFont typeface="Arial" panose="020B0604020202020204" pitchFamily="34" charset="0"/>
                  <a:buNone/>
                </a:pPr>
                <a:r>
                  <a:rPr lang="en-US" b="1" dirty="0">
                    <a:solidFill>
                      <a:schemeClr val="accent2"/>
                    </a:solidFill>
                    <a:latin typeface="Garamond" panose="02020404030301010803" pitchFamily="18" charset="0"/>
                  </a:rPr>
                  <a:t>	</a:t>
                </a:r>
                <a14:m>
                  <m:oMath xmlns:m="http://schemas.openxmlformats.org/officeDocument/2006/math">
                    <m:f>
                      <m:fPr>
                        <m:ctrlPr>
                          <a:rPr lang="en-US" b="1" i="1" smtClean="0">
                            <a:solidFill>
                              <a:schemeClr val="accent2"/>
                            </a:solidFill>
                            <a:latin typeface="Cambria Math" panose="02040503050406030204" pitchFamily="18" charset="0"/>
                          </a:rPr>
                        </m:ctrlPr>
                      </m:fPr>
                      <m:num>
                        <m:r>
                          <a:rPr lang="en-US" b="1" i="1" smtClean="0">
                            <a:solidFill>
                              <a:schemeClr val="accent2"/>
                            </a:solidFill>
                            <a:latin typeface="Cambria Math" panose="02040503050406030204" pitchFamily="18" charset="0"/>
                          </a:rPr>
                          <m:t>𝟓𝟎</m:t>
                        </m:r>
                      </m:num>
                      <m:den>
                        <m:r>
                          <a:rPr lang="en-US" b="1" i="1" smtClean="0">
                            <a:solidFill>
                              <a:schemeClr val="accent2"/>
                            </a:solidFill>
                            <a:latin typeface="Cambria Math" panose="02040503050406030204" pitchFamily="18" charset="0"/>
                          </a:rPr>
                          <m:t>𝟐𝟕</m:t>
                        </m:r>
                      </m:den>
                    </m:f>
                    <m:r>
                      <a:rPr lang="en-US" b="1" i="1" smtClean="0">
                        <a:solidFill>
                          <a:schemeClr val="accent2"/>
                        </a:solidFill>
                        <a:latin typeface="Cambria Math" panose="02040503050406030204" pitchFamily="18" charset="0"/>
                      </a:rPr>
                      <m:t>=</m:t>
                    </m:r>
                    <m:sSup>
                      <m:sSupPr>
                        <m:ctrlPr>
                          <a:rPr lang="en-US" b="1" i="1" smtClean="0">
                            <a:solidFill>
                              <a:schemeClr val="accent2"/>
                            </a:solidFill>
                            <a:latin typeface="Cambria Math" panose="02040503050406030204" pitchFamily="18" charset="0"/>
                          </a:rPr>
                        </m:ctrlPr>
                      </m:sSupPr>
                      <m:e>
                        <m:r>
                          <a:rPr lang="en-US" b="1" i="1" smtClean="0">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𝟏</m:t>
                        </m:r>
                        <m:r>
                          <a:rPr lang="en-US" b="1" i="1" smtClean="0">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𝟐𝟕</m:t>
                        </m:r>
                        <m:r>
                          <a:rPr lang="en-US" b="1" i="1" smtClean="0">
                            <a:solidFill>
                              <a:schemeClr val="accent2"/>
                            </a:solidFill>
                            <a:latin typeface="Cambria Math" panose="02040503050406030204" pitchFamily="18" charset="0"/>
                          </a:rPr>
                          <m:t>)</m:t>
                        </m:r>
                      </m:e>
                      <m:sup>
                        <m:r>
                          <a:rPr lang="en-US" b="1" i="1" smtClean="0">
                            <a:solidFill>
                              <a:schemeClr val="accent2"/>
                            </a:solidFill>
                            <a:latin typeface="Cambria Math" panose="02040503050406030204" pitchFamily="18" charset="0"/>
                          </a:rPr>
                          <m:t>𝒙</m:t>
                        </m:r>
                        <m:r>
                          <a:rPr lang="en-US" b="1" i="1" smtClean="0">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𝟑</m:t>
                        </m:r>
                      </m:sup>
                    </m:sSup>
                  </m:oMath>
                </a14:m>
                <a:endParaRPr lang="en-US" b="1" dirty="0">
                  <a:solidFill>
                    <a:schemeClr val="accent2"/>
                  </a:solidFill>
                  <a:latin typeface="Garamond" panose="02020404030301010803" pitchFamily="18" charset="0"/>
                </a:endParaRPr>
              </a:p>
              <a:p>
                <a:pPr marL="457200" lvl="1" indent="0">
                  <a:buClr>
                    <a:schemeClr val="tx1"/>
                  </a:buClr>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b="1" i="1" smtClean="0">
                          <a:solidFill>
                            <a:schemeClr val="accent2"/>
                          </a:solidFill>
                          <a:latin typeface="Cambria Math" panose="02040503050406030204" pitchFamily="18" charset="0"/>
                        </a:rPr>
                        <m:t>𝒙</m:t>
                      </m:r>
                      <m:r>
                        <a:rPr lang="en-US" b="1" i="1" smtClean="0">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𝟑</m:t>
                      </m:r>
                      <m:r>
                        <a:rPr lang="en-US" b="1" i="1" smtClean="0">
                          <a:solidFill>
                            <a:schemeClr val="accent2"/>
                          </a:solidFill>
                          <a:latin typeface="Cambria Math" panose="02040503050406030204" pitchFamily="18" charset="0"/>
                        </a:rPr>
                        <m:t> = </m:t>
                      </m:r>
                      <m:func>
                        <m:funcPr>
                          <m:ctrlPr>
                            <a:rPr lang="en-US" b="1" i="1" smtClean="0">
                              <a:solidFill>
                                <a:schemeClr val="accent2"/>
                              </a:solidFill>
                              <a:latin typeface="Cambria Math" panose="02040503050406030204" pitchFamily="18" charset="0"/>
                            </a:rPr>
                          </m:ctrlPr>
                        </m:funcPr>
                        <m:fName>
                          <m:sSub>
                            <m:sSubPr>
                              <m:ctrlPr>
                                <a:rPr lang="en-US" b="1" i="1" smtClean="0">
                                  <a:solidFill>
                                    <a:schemeClr val="accent2"/>
                                  </a:solidFill>
                                  <a:latin typeface="Cambria Math" panose="02040503050406030204" pitchFamily="18" charset="0"/>
                                </a:rPr>
                              </m:ctrlPr>
                            </m:sSubPr>
                            <m:e>
                              <m:r>
                                <m:rPr>
                                  <m:sty m:val="p"/>
                                </m:rPr>
                                <a:rPr lang="en-US" b="0" i="0" smtClean="0">
                                  <a:solidFill>
                                    <a:schemeClr val="accent2"/>
                                  </a:solidFill>
                                  <a:latin typeface="Cambria Math" panose="02040503050406030204" pitchFamily="18" charset="0"/>
                                </a:rPr>
                                <m:t>log</m:t>
                              </m:r>
                            </m:e>
                            <m:sub>
                              <m:r>
                                <a:rPr lang="en-US" b="1" i="1" smtClean="0">
                                  <a:solidFill>
                                    <a:schemeClr val="accent2"/>
                                  </a:solidFill>
                                  <a:latin typeface="Cambria Math" panose="02040503050406030204" pitchFamily="18" charset="0"/>
                                </a:rPr>
                                <m:t>𝟏</m:t>
                              </m:r>
                              <m:r>
                                <a:rPr lang="en-US" b="1" i="1" smtClean="0">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𝟐𝟕</m:t>
                              </m:r>
                            </m:sub>
                          </m:sSub>
                        </m:fName>
                        <m:e>
                          <m:d>
                            <m:dPr>
                              <m:ctrlPr>
                                <a:rPr lang="en-US" b="1" i="1" smtClean="0">
                                  <a:solidFill>
                                    <a:schemeClr val="accent2"/>
                                  </a:solidFill>
                                  <a:latin typeface="Cambria Math" panose="02040503050406030204" pitchFamily="18" charset="0"/>
                                </a:rPr>
                              </m:ctrlPr>
                            </m:dPr>
                            <m:e>
                              <m:f>
                                <m:fPr>
                                  <m:ctrlPr>
                                    <a:rPr lang="en-US" b="1" i="1" smtClean="0">
                                      <a:solidFill>
                                        <a:schemeClr val="accent2"/>
                                      </a:solidFill>
                                      <a:latin typeface="Cambria Math" panose="02040503050406030204" pitchFamily="18" charset="0"/>
                                    </a:rPr>
                                  </m:ctrlPr>
                                </m:fPr>
                                <m:num>
                                  <m:r>
                                    <a:rPr lang="en-US" b="1" i="1" smtClean="0">
                                      <a:solidFill>
                                        <a:schemeClr val="accent2"/>
                                      </a:solidFill>
                                      <a:latin typeface="Cambria Math" panose="02040503050406030204" pitchFamily="18" charset="0"/>
                                    </a:rPr>
                                    <m:t>𝟓𝟎</m:t>
                                  </m:r>
                                </m:num>
                                <m:den>
                                  <m:r>
                                    <a:rPr lang="en-US" b="1" i="1" smtClean="0">
                                      <a:solidFill>
                                        <a:schemeClr val="accent2"/>
                                      </a:solidFill>
                                      <a:latin typeface="Cambria Math" panose="02040503050406030204" pitchFamily="18" charset="0"/>
                                    </a:rPr>
                                    <m:t>𝟐𝟕</m:t>
                                  </m:r>
                                </m:den>
                              </m:f>
                            </m:e>
                          </m:d>
                        </m:e>
                      </m:func>
                    </m:oMath>
                  </m:oMathPara>
                </a14:m>
                <a:endParaRPr lang="en-US" b="1" i="1" dirty="0">
                  <a:solidFill>
                    <a:schemeClr val="accent2"/>
                  </a:solidFill>
                  <a:latin typeface="Cambria Math" panose="02040503050406030204" pitchFamily="18" charset="0"/>
                </a:endParaRPr>
              </a:p>
              <a:p>
                <a:pPr marL="457200" lvl="1" indent="0">
                  <a:buClr>
                    <a:schemeClr val="tx1"/>
                  </a:buClr>
                  <a:buNone/>
                </a:pPr>
                <a14:m>
                  <m:oMathPara xmlns:m="http://schemas.openxmlformats.org/officeDocument/2006/math">
                    <m:oMathParaPr>
                      <m:jc m:val="centerGroup"/>
                    </m:oMathParaPr>
                    <m:oMath xmlns:m="http://schemas.openxmlformats.org/officeDocument/2006/math">
                      <m:r>
                        <a:rPr lang="en-US" b="1" i="1" smtClean="0">
                          <a:solidFill>
                            <a:schemeClr val="accent2"/>
                          </a:solidFill>
                          <a:latin typeface="Cambria Math" panose="02040503050406030204" pitchFamily="18" charset="0"/>
                        </a:rPr>
                        <m:t>𝒙</m:t>
                      </m:r>
                      <m:r>
                        <a:rPr lang="en-US" b="1" i="1" smtClean="0">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𝟑</m:t>
                      </m:r>
                      <m:r>
                        <a:rPr lang="en-US" b="1" i="1" smtClean="0">
                          <a:solidFill>
                            <a:schemeClr val="accent2"/>
                          </a:solidFill>
                          <a:latin typeface="Cambria Math" panose="02040503050406030204" pitchFamily="18" charset="0"/>
                        </a:rPr>
                        <m:t>+</m:t>
                      </m:r>
                      <m:func>
                        <m:funcPr>
                          <m:ctrlPr>
                            <a:rPr lang="en-US" b="1" i="1">
                              <a:solidFill>
                                <a:schemeClr val="accent2"/>
                              </a:solidFill>
                              <a:latin typeface="Cambria Math" panose="02040503050406030204" pitchFamily="18" charset="0"/>
                            </a:rPr>
                          </m:ctrlPr>
                        </m:funcPr>
                        <m:fName>
                          <m:sSub>
                            <m:sSubPr>
                              <m:ctrlPr>
                                <a:rPr lang="en-US" b="1" i="1">
                                  <a:solidFill>
                                    <a:schemeClr val="accent2"/>
                                  </a:solidFill>
                                  <a:latin typeface="Cambria Math" panose="02040503050406030204" pitchFamily="18" charset="0"/>
                                </a:rPr>
                              </m:ctrlPr>
                            </m:sSubPr>
                            <m:e>
                              <m:r>
                                <m:rPr>
                                  <m:sty m:val="p"/>
                                </m:rPr>
                                <a:rPr lang="en-US">
                                  <a:solidFill>
                                    <a:schemeClr val="accent2"/>
                                  </a:solidFill>
                                  <a:latin typeface="Cambria Math" panose="02040503050406030204" pitchFamily="18" charset="0"/>
                                </a:rPr>
                                <m:t>log</m:t>
                              </m:r>
                            </m:e>
                            <m:sub>
                              <m:r>
                                <a:rPr lang="en-US" b="1" i="1">
                                  <a:solidFill>
                                    <a:schemeClr val="accent2"/>
                                  </a:solidFill>
                                  <a:latin typeface="Cambria Math" panose="02040503050406030204" pitchFamily="18" charset="0"/>
                                </a:rPr>
                                <m:t>𝟏</m:t>
                              </m:r>
                              <m:r>
                                <a:rPr lang="en-US" b="1" i="1">
                                  <a:solidFill>
                                    <a:schemeClr val="accent2"/>
                                  </a:solidFill>
                                  <a:latin typeface="Cambria Math" panose="02040503050406030204" pitchFamily="18" charset="0"/>
                                </a:rPr>
                                <m:t>.</m:t>
                              </m:r>
                              <m:r>
                                <a:rPr lang="en-US" b="1" i="1">
                                  <a:solidFill>
                                    <a:schemeClr val="accent2"/>
                                  </a:solidFill>
                                  <a:latin typeface="Cambria Math" panose="02040503050406030204" pitchFamily="18" charset="0"/>
                                </a:rPr>
                                <m:t>𝟐𝟕</m:t>
                              </m:r>
                            </m:sub>
                          </m:sSub>
                        </m:fName>
                        <m:e>
                          <m:d>
                            <m:dPr>
                              <m:ctrlPr>
                                <a:rPr lang="en-US" b="1" i="1">
                                  <a:solidFill>
                                    <a:schemeClr val="accent2"/>
                                  </a:solidFill>
                                  <a:latin typeface="Cambria Math" panose="02040503050406030204" pitchFamily="18" charset="0"/>
                                </a:rPr>
                              </m:ctrlPr>
                            </m:dPr>
                            <m:e>
                              <m:f>
                                <m:fPr>
                                  <m:ctrlPr>
                                    <a:rPr lang="en-US" b="1" i="1">
                                      <a:solidFill>
                                        <a:schemeClr val="accent2"/>
                                      </a:solidFill>
                                      <a:latin typeface="Cambria Math" panose="02040503050406030204" pitchFamily="18" charset="0"/>
                                    </a:rPr>
                                  </m:ctrlPr>
                                </m:fPr>
                                <m:num>
                                  <m:r>
                                    <a:rPr lang="en-US" b="1" i="1">
                                      <a:solidFill>
                                        <a:schemeClr val="accent2"/>
                                      </a:solidFill>
                                      <a:latin typeface="Cambria Math" panose="02040503050406030204" pitchFamily="18" charset="0"/>
                                    </a:rPr>
                                    <m:t>𝟓𝟎</m:t>
                                  </m:r>
                                </m:num>
                                <m:den>
                                  <m:r>
                                    <a:rPr lang="en-US" b="1" i="1">
                                      <a:solidFill>
                                        <a:schemeClr val="accent2"/>
                                      </a:solidFill>
                                      <a:latin typeface="Cambria Math" panose="02040503050406030204" pitchFamily="18" charset="0"/>
                                    </a:rPr>
                                    <m:t>𝟐𝟕</m:t>
                                  </m:r>
                                </m:den>
                              </m:f>
                            </m:e>
                          </m:d>
                        </m:e>
                      </m:func>
                    </m:oMath>
                  </m:oMathPara>
                </a14:m>
                <a:endParaRPr lang="en-US" b="1" dirty="0">
                  <a:solidFill>
                    <a:schemeClr val="accent2"/>
                  </a:solidFill>
                  <a:latin typeface="Garamond" panose="02020404030301010803" pitchFamily="18" charset="0"/>
                </a:endParaRPr>
              </a:p>
              <a:p>
                <a:pPr marL="457200" lvl="1" indent="0">
                  <a:buClr>
                    <a:schemeClr val="tx1"/>
                  </a:buClr>
                  <a:buNone/>
                </a:pPr>
                <a14:m>
                  <m:oMathPara xmlns:m="http://schemas.openxmlformats.org/officeDocument/2006/math">
                    <m:oMathParaPr>
                      <m:jc m:val="centerGroup"/>
                    </m:oMathParaPr>
                    <m:oMath xmlns:m="http://schemas.openxmlformats.org/officeDocument/2006/math">
                      <m:r>
                        <a:rPr lang="en-US" b="1" i="1">
                          <a:solidFill>
                            <a:schemeClr val="accent2"/>
                          </a:solidFill>
                          <a:latin typeface="Cambria Math" panose="02040503050406030204" pitchFamily="18" charset="0"/>
                        </a:rPr>
                        <m:t>𝒙</m:t>
                      </m:r>
                      <m:r>
                        <a:rPr lang="en-US" b="1" i="1">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𝟓</m:t>
                      </m:r>
                      <m:r>
                        <a:rPr lang="en-US" b="1" i="1" smtClean="0">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𝟔</m:t>
                      </m:r>
                    </m:oMath>
                  </m:oMathPara>
                </a14:m>
                <a:endParaRPr lang="en-US" b="1" dirty="0">
                  <a:solidFill>
                    <a:schemeClr val="accent2"/>
                  </a:solidFill>
                  <a:latin typeface="Garamond" panose="02020404030301010803" pitchFamily="18" charset="0"/>
                </a:endParaRPr>
              </a:p>
            </p:txBody>
          </p:sp>
        </mc:Choice>
        <mc:Fallback xmlns="">
          <p:sp>
            <p:nvSpPr>
              <p:cNvPr id="9" name="Content Placeholder 2">
                <a:extLst>
                  <a:ext uri="{FF2B5EF4-FFF2-40B4-BE49-F238E27FC236}">
                    <a16:creationId xmlns:a16="http://schemas.microsoft.com/office/drawing/2014/main" id="{F43635E3-78D8-4775-878D-D26D9A92CD2C}"/>
                  </a:ext>
                </a:extLst>
              </p:cNvPr>
              <p:cNvSpPr txBox="1">
                <a:spLocks noRot="1" noChangeAspect="1" noMove="1" noResize="1" noEditPoints="1" noAdjustHandles="1" noChangeArrowheads="1" noChangeShapeType="1" noTextEdit="1"/>
              </p:cNvSpPr>
              <p:nvPr/>
            </p:nvSpPr>
            <p:spPr>
              <a:xfrm>
                <a:off x="7320875" y="3175250"/>
                <a:ext cx="4061637" cy="3370565"/>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33944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A02528-3CA9-4933-A3E1-3493120E277C}"/>
              </a:ext>
            </a:extLst>
          </p:cNvPr>
          <p:cNvSpPr>
            <a:spLocks noGrp="1"/>
          </p:cNvSpPr>
          <p:nvPr>
            <p:ph type="title"/>
          </p:nvPr>
        </p:nvSpPr>
        <p:spPr/>
        <p:txBody>
          <a:bodyPr/>
          <a:lstStyle/>
          <a:p>
            <a:r>
              <a:rPr lang="en-US" dirty="0">
                <a:latin typeface="Garamond" panose="02020404030301010803" pitchFamily="18" charset="0"/>
              </a:rPr>
              <a:t>If the directions to #7 did not include instructions about rounding to the nearest tenth, how would you have answered the questions?</a:t>
            </a:r>
          </a:p>
        </p:txBody>
      </p:sp>
    </p:spTree>
    <p:extLst>
      <p:ext uri="{BB962C8B-B14F-4D97-AF65-F5344CB8AC3E}">
        <p14:creationId xmlns:p14="http://schemas.microsoft.com/office/powerpoint/2010/main" val="3830759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0C591-DFE0-324B-973B-345751AAD726}"/>
              </a:ext>
            </a:extLst>
          </p:cNvPr>
          <p:cNvSpPr>
            <a:spLocks noGrp="1"/>
          </p:cNvSpPr>
          <p:nvPr>
            <p:ph type="title"/>
          </p:nvPr>
        </p:nvSpPr>
        <p:spPr/>
        <p:txBody>
          <a:bodyPr/>
          <a:lstStyle/>
          <a:p>
            <a:pPr algn="ctr"/>
            <a:r>
              <a:rPr lang="en-US" dirty="0">
                <a:latin typeface="Garamond" panose="02020404030301010803" pitchFamily="18" charset="0"/>
              </a:rPr>
              <a:t>Practice Problems</a:t>
            </a:r>
          </a:p>
        </p:txBody>
      </p:sp>
      <p:sp>
        <p:nvSpPr>
          <p:cNvPr id="3" name="Content Placeholder 2">
            <a:extLst>
              <a:ext uri="{FF2B5EF4-FFF2-40B4-BE49-F238E27FC236}">
                <a16:creationId xmlns:a16="http://schemas.microsoft.com/office/drawing/2014/main" id="{451D0325-711D-3948-A277-0332A9FB3B26}"/>
              </a:ext>
            </a:extLst>
          </p:cNvPr>
          <p:cNvSpPr>
            <a:spLocks noGrp="1"/>
          </p:cNvSpPr>
          <p:nvPr>
            <p:ph idx="1"/>
          </p:nvPr>
        </p:nvSpPr>
        <p:spPr/>
        <p:txBody>
          <a:bodyPr>
            <a:normAutofit/>
          </a:bodyPr>
          <a:lstStyle/>
          <a:p>
            <a:pPr marL="514350" indent="-514350">
              <a:buClr>
                <a:schemeClr val="tx1"/>
              </a:buClr>
              <a:buFont typeface="+mj-lt"/>
              <a:buAutoNum type="arabicPeriod" startAt="8"/>
            </a:pPr>
            <a:r>
              <a:rPr lang="en-US" dirty="0">
                <a:solidFill>
                  <a:srgbClr val="597F77"/>
                </a:solidFill>
                <a:latin typeface="Garamond" panose="02020404030301010803" pitchFamily="18" charset="0"/>
              </a:rPr>
              <a:t>Go back to #5c and solve it algebraically (using a logarithm).</a:t>
            </a:r>
          </a:p>
          <a:p>
            <a:pPr marL="971550" lvl="1" indent="-514350">
              <a:buClr>
                <a:schemeClr val="tx1"/>
              </a:buClr>
              <a:buFont typeface="+mj-lt"/>
              <a:buAutoNum type="alphaLcParenR"/>
            </a:pPr>
            <a:r>
              <a:rPr lang="en-US" dirty="0">
                <a:solidFill>
                  <a:srgbClr val="597F77"/>
                </a:solidFill>
                <a:latin typeface="Garamond" panose="02020404030301010803" pitchFamily="18" charset="0"/>
              </a:rPr>
              <a:t>P(t) = 2,000,000 (1+0.0045)</a:t>
            </a:r>
            <a:r>
              <a:rPr lang="en-US" baseline="30000" dirty="0">
                <a:solidFill>
                  <a:srgbClr val="597F77"/>
                </a:solidFill>
                <a:latin typeface="Garamond" panose="02020404030301010803" pitchFamily="18" charset="0"/>
              </a:rPr>
              <a:t>t-1990</a:t>
            </a:r>
            <a:endParaRPr lang="en-US" dirty="0">
              <a:solidFill>
                <a:srgbClr val="597F77"/>
              </a:solidFill>
              <a:latin typeface="Garamond" panose="02020404030301010803" pitchFamily="18" charset="0"/>
            </a:endParaRPr>
          </a:p>
          <a:p>
            <a:pPr lvl="1">
              <a:buClr>
                <a:schemeClr val="tx1"/>
              </a:buClr>
              <a:buFont typeface="Garamond" panose="02020404030301010803" pitchFamily="18" charset="0"/>
              <a:buChar char="♦"/>
            </a:pPr>
            <a:endParaRPr lang="en-US" dirty="0">
              <a:solidFill>
                <a:srgbClr val="597F77"/>
              </a:solidFill>
              <a:latin typeface="Garamond" panose="02020404030301010803" pitchFamily="18" charset="0"/>
            </a:endParaRPr>
          </a:p>
          <a:p>
            <a:pPr lvl="1">
              <a:buClr>
                <a:schemeClr val="tx1"/>
              </a:buClr>
              <a:buFont typeface="Garamond" panose="02020404030301010803" pitchFamily="18" charset="0"/>
              <a:buChar char="♦"/>
            </a:pPr>
            <a:endParaRPr lang="en-US" dirty="0">
              <a:solidFill>
                <a:srgbClr val="597F77"/>
              </a:solidFill>
              <a:latin typeface="Garamond" panose="02020404030301010803" pitchFamily="18" charset="0"/>
            </a:endParaRPr>
          </a:p>
          <a:p>
            <a:pPr lvl="1">
              <a:buClr>
                <a:schemeClr val="tx1"/>
              </a:buClr>
              <a:buFont typeface="Garamond" panose="02020404030301010803" pitchFamily="18" charset="0"/>
              <a:buChar char="♦"/>
            </a:pPr>
            <a:endParaRPr lang="en-US" dirty="0">
              <a:solidFill>
                <a:srgbClr val="597F77"/>
              </a:solidFill>
              <a:latin typeface="Garamond" panose="02020404030301010803" pitchFamily="18" charset="0"/>
            </a:endParaRPr>
          </a:p>
          <a:p>
            <a:pPr lvl="1">
              <a:buClr>
                <a:schemeClr val="tx1"/>
              </a:buClr>
              <a:buFont typeface="Garamond" panose="02020404030301010803" pitchFamily="18" charset="0"/>
              <a:buChar char="♦"/>
            </a:pPr>
            <a:endParaRPr lang="en-US" dirty="0">
              <a:solidFill>
                <a:srgbClr val="597F77"/>
              </a:solidFill>
              <a:latin typeface="Garamond" panose="02020404030301010803" pitchFamily="18" charset="0"/>
            </a:endParaRPr>
          </a:p>
          <a:p>
            <a:pPr marL="914400" lvl="1" indent="-457200">
              <a:buClr>
                <a:schemeClr val="tx1"/>
              </a:buClr>
              <a:buFont typeface="+mj-lt"/>
              <a:buAutoNum type="alphaLcParenR"/>
            </a:pPr>
            <a:endParaRPr lang="en-US" baseline="30000" dirty="0">
              <a:solidFill>
                <a:srgbClr val="597F77"/>
              </a:solidFill>
              <a:latin typeface="Garamond" panose="02020404030301010803" pitchFamily="18" charset="0"/>
            </a:endParaRPr>
          </a:p>
          <a:p>
            <a:pPr marL="914400" lvl="1" indent="-457200">
              <a:buClr>
                <a:schemeClr val="tx1"/>
              </a:buClr>
              <a:buFont typeface="+mj-lt"/>
              <a:buAutoNum type="alphaLcParenR"/>
            </a:pPr>
            <a:endParaRPr lang="en-US" dirty="0">
              <a:solidFill>
                <a:srgbClr val="597F77"/>
              </a:solidFill>
              <a:latin typeface="Garamond" panose="02020404030301010803" pitchFamily="18" charset="0"/>
            </a:endParaRPr>
          </a:p>
          <a:p>
            <a:pPr marL="457200" lvl="1" indent="0">
              <a:buClr>
                <a:schemeClr val="tx1"/>
              </a:buClr>
              <a:buNone/>
            </a:pPr>
            <a:endParaRPr lang="en-US" dirty="0">
              <a:solidFill>
                <a:srgbClr val="597F77"/>
              </a:solidFill>
              <a:latin typeface="Garamond" panose="02020404030301010803" pitchFamily="18" charset="0"/>
            </a:endParaRPr>
          </a:p>
        </p:txBody>
      </p:sp>
      <p:sp>
        <p:nvSpPr>
          <p:cNvPr id="4" name="TextBox 3">
            <a:extLst>
              <a:ext uri="{FF2B5EF4-FFF2-40B4-BE49-F238E27FC236}">
                <a16:creationId xmlns:a16="http://schemas.microsoft.com/office/drawing/2014/main" id="{1A9EF5E8-F40D-8B45-AAE6-5030A6B295E9}"/>
              </a:ext>
            </a:extLst>
          </p:cNvPr>
          <p:cNvSpPr txBox="1"/>
          <p:nvPr/>
        </p:nvSpPr>
        <p:spPr>
          <a:xfrm rot="20700000">
            <a:off x="140678" y="643148"/>
            <a:ext cx="3239733" cy="369332"/>
          </a:xfrm>
          <a:prstGeom prst="rect">
            <a:avLst/>
          </a:prstGeom>
          <a:noFill/>
        </p:spPr>
        <p:txBody>
          <a:bodyPr wrap="none" rtlCol="0">
            <a:spAutoFit/>
          </a:bodyPr>
          <a:lstStyle/>
          <a:p>
            <a:r>
              <a:rPr lang="en-US" b="1" dirty="0">
                <a:solidFill>
                  <a:srgbClr val="597F77"/>
                </a:solidFill>
                <a:latin typeface="Garamond" panose="02020404030301010803" pitchFamily="18" charset="0"/>
              </a:rPr>
              <a:t>Open to Page 7 of your Packet!</a:t>
            </a: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D2E3D193-B637-49E3-B776-F6AD07868D19}"/>
                  </a:ext>
                </a:extLst>
              </p:cNvPr>
              <p:cNvSpPr txBox="1">
                <a:spLocks/>
              </p:cNvSpPr>
              <p:nvPr/>
            </p:nvSpPr>
            <p:spPr>
              <a:xfrm>
                <a:off x="2127925" y="2881424"/>
                <a:ext cx="10064075" cy="45294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Clr>
                    <a:srgbClr val="001340"/>
                  </a:buClr>
                  <a:buFont typeface="Arial" panose="020B0604020202020204" pitchFamily="34" charset="0"/>
                  <a:buChar char="•"/>
                  <a:defRPr sz="2800" kern="1200">
                    <a:solidFill>
                      <a:schemeClr val="tx1">
                        <a:lumMod val="65000"/>
                        <a:lumOff val="35000"/>
                      </a:schemeClr>
                    </a:solidFill>
                    <a:latin typeface="Times" pitchFamily="2" charset="0"/>
                    <a:ea typeface="+mn-ea"/>
                    <a:cs typeface="+mn-cs"/>
                  </a:defRPr>
                </a:lvl1pPr>
                <a:lvl2pPr marL="6858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400" kern="1200">
                    <a:solidFill>
                      <a:schemeClr val="tx1">
                        <a:lumMod val="65000"/>
                        <a:lumOff val="35000"/>
                      </a:schemeClr>
                    </a:solidFill>
                    <a:latin typeface="Times" pitchFamily="2" charset="0"/>
                    <a:ea typeface="+mn-ea"/>
                    <a:cs typeface="+mn-cs"/>
                  </a:defRPr>
                </a:lvl2pPr>
                <a:lvl3pPr marL="11430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000" kern="1200">
                    <a:solidFill>
                      <a:schemeClr val="tx1">
                        <a:lumMod val="65000"/>
                        <a:lumOff val="35000"/>
                      </a:schemeClr>
                    </a:solidFill>
                    <a:latin typeface="Times" pitchFamily="2" charset="0"/>
                    <a:ea typeface="+mn-ea"/>
                    <a:cs typeface="+mn-cs"/>
                  </a:defRPr>
                </a:lvl3pPr>
                <a:lvl4pPr marL="16002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4pPr>
                <a:lvl5pPr marL="20574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10000"/>
                  </a:lnSpc>
                  <a:buClr>
                    <a:schemeClr val="tx1"/>
                  </a:buClr>
                  <a:buFont typeface="Arial" panose="020B0604020202020204" pitchFamily="34" charset="0"/>
                  <a:buNone/>
                </a:pPr>
                <a:r>
                  <a:rPr lang="en-US" b="1" dirty="0">
                    <a:solidFill>
                      <a:schemeClr val="accent2"/>
                    </a:solidFill>
                    <a:latin typeface="Garamond" panose="02020404030301010803" pitchFamily="18" charset="0"/>
                  </a:rPr>
                  <a:t>2,250,000 = 2,000,000(1+0.0045)</a:t>
                </a:r>
                <a:r>
                  <a:rPr lang="en-US" b="1" baseline="30000" dirty="0">
                    <a:solidFill>
                      <a:schemeClr val="accent2"/>
                    </a:solidFill>
                    <a:latin typeface="Garamond" panose="02020404030301010803" pitchFamily="18" charset="0"/>
                  </a:rPr>
                  <a:t>t-1990</a:t>
                </a:r>
              </a:p>
              <a:p>
                <a:pPr marL="457200" lvl="1" indent="0">
                  <a:lnSpc>
                    <a:spcPct val="110000"/>
                  </a:lnSpc>
                  <a:buClr>
                    <a:schemeClr val="tx1"/>
                  </a:buClr>
                  <a:buFont typeface="Arial" panose="020B0604020202020204" pitchFamily="34" charset="0"/>
                  <a:buNone/>
                </a:pPr>
                <a14:m>
                  <m:oMathPara xmlns:m="http://schemas.openxmlformats.org/officeDocument/2006/math">
                    <m:oMathParaPr>
                      <m:jc m:val="left"/>
                    </m:oMathParaPr>
                    <m:oMath xmlns:m="http://schemas.openxmlformats.org/officeDocument/2006/math">
                      <m:f>
                        <m:fPr>
                          <m:ctrlPr>
                            <a:rPr lang="en-US" b="1" i="1" smtClean="0">
                              <a:solidFill>
                                <a:schemeClr val="accent2"/>
                              </a:solidFill>
                              <a:latin typeface="Cambria Math" panose="02040503050406030204" pitchFamily="18" charset="0"/>
                            </a:rPr>
                          </m:ctrlPr>
                        </m:fPr>
                        <m:num>
                          <m:r>
                            <a:rPr lang="en-US" b="1" i="1" smtClean="0">
                              <a:solidFill>
                                <a:schemeClr val="accent2"/>
                              </a:solidFill>
                              <a:latin typeface="Cambria Math" panose="02040503050406030204" pitchFamily="18" charset="0"/>
                            </a:rPr>
                            <m:t>𝟐</m:t>
                          </m:r>
                          <m:r>
                            <a:rPr lang="en-US" b="1" i="1" smtClean="0">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𝟐𝟓𝟎</m:t>
                          </m:r>
                          <m:r>
                            <a:rPr lang="en-US" b="1" i="1" smtClean="0">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𝟎𝟎𝟎</m:t>
                          </m:r>
                        </m:num>
                        <m:den>
                          <m:r>
                            <a:rPr lang="en-US" b="1" i="1" smtClean="0">
                              <a:solidFill>
                                <a:schemeClr val="accent2"/>
                              </a:solidFill>
                              <a:latin typeface="Cambria Math" panose="02040503050406030204" pitchFamily="18" charset="0"/>
                            </a:rPr>
                            <m:t>𝟐</m:t>
                          </m:r>
                          <m:r>
                            <a:rPr lang="en-US" b="1" i="1" smtClean="0">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𝟎𝟎𝟎</m:t>
                          </m:r>
                          <m:r>
                            <a:rPr lang="en-US" b="1" i="1" smtClean="0">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𝟎𝟎𝟎</m:t>
                          </m:r>
                        </m:den>
                      </m:f>
                      <m:r>
                        <a:rPr lang="en-US" b="1" i="1" smtClean="0">
                          <a:solidFill>
                            <a:schemeClr val="accent2"/>
                          </a:solidFill>
                          <a:latin typeface="Cambria Math" panose="02040503050406030204" pitchFamily="18" charset="0"/>
                        </a:rPr>
                        <m:t>=</m:t>
                      </m:r>
                      <m:sSup>
                        <m:sSupPr>
                          <m:ctrlPr>
                            <a:rPr lang="en-US" b="1" i="1" smtClean="0">
                              <a:solidFill>
                                <a:schemeClr val="accent2"/>
                              </a:solidFill>
                              <a:latin typeface="Cambria Math" panose="02040503050406030204" pitchFamily="18" charset="0"/>
                            </a:rPr>
                          </m:ctrlPr>
                        </m:sSupPr>
                        <m:e>
                          <m:r>
                            <a:rPr lang="en-US" b="1" i="1" smtClean="0">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𝟏</m:t>
                          </m:r>
                          <m:r>
                            <a:rPr lang="en-US" b="1" i="1" smtClean="0">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𝟎</m:t>
                          </m:r>
                          <m:r>
                            <a:rPr lang="en-US" b="1" i="1" smtClean="0">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𝟎𝟎𝟒𝟓</m:t>
                          </m:r>
                          <m:r>
                            <a:rPr lang="en-US" b="1" i="1" smtClean="0">
                              <a:solidFill>
                                <a:schemeClr val="accent2"/>
                              </a:solidFill>
                              <a:latin typeface="Cambria Math" panose="02040503050406030204" pitchFamily="18" charset="0"/>
                            </a:rPr>
                            <m:t>)</m:t>
                          </m:r>
                        </m:e>
                        <m:sup>
                          <m:r>
                            <a:rPr lang="en-US" b="1" i="1" smtClean="0">
                              <a:solidFill>
                                <a:schemeClr val="accent2"/>
                              </a:solidFill>
                              <a:latin typeface="Cambria Math" panose="02040503050406030204" pitchFamily="18" charset="0"/>
                            </a:rPr>
                            <m:t>𝒕</m:t>
                          </m:r>
                          <m:r>
                            <a:rPr lang="en-US" b="1" i="1" smtClean="0">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𝟏𝟗𝟗𝟎</m:t>
                          </m:r>
                        </m:sup>
                      </m:sSup>
                    </m:oMath>
                  </m:oMathPara>
                </a14:m>
                <a:endParaRPr lang="en-US" b="1" dirty="0">
                  <a:solidFill>
                    <a:schemeClr val="accent2"/>
                  </a:solidFill>
                  <a:latin typeface="Garamond" panose="02020404030301010803" pitchFamily="18" charset="0"/>
                </a:endParaRPr>
              </a:p>
              <a:p>
                <a:pPr marL="457200" lvl="1" indent="0">
                  <a:lnSpc>
                    <a:spcPct val="110000"/>
                  </a:lnSpc>
                  <a:buClr>
                    <a:schemeClr val="tx1"/>
                  </a:buClr>
                  <a:buNone/>
                </a:pPr>
                <a:r>
                  <a:rPr lang="en-US" b="1" dirty="0">
                    <a:solidFill>
                      <a:schemeClr val="accent2"/>
                    </a:solidFill>
                    <a:latin typeface="Garamond" panose="02020404030301010803" pitchFamily="18" charset="0"/>
                  </a:rPr>
                  <a:t>t – 1990 </a:t>
                </a:r>
                <a14:m>
                  <m:oMath xmlns:m="http://schemas.openxmlformats.org/officeDocument/2006/math">
                    <m:r>
                      <a:rPr lang="en-US" b="1" i="1">
                        <a:solidFill>
                          <a:schemeClr val="accent2"/>
                        </a:solidFill>
                        <a:latin typeface="Cambria Math" panose="02040503050406030204" pitchFamily="18" charset="0"/>
                      </a:rPr>
                      <m:t>=</m:t>
                    </m:r>
                    <m:func>
                      <m:funcPr>
                        <m:ctrlPr>
                          <a:rPr lang="en-US" b="1" i="1" smtClean="0">
                            <a:solidFill>
                              <a:schemeClr val="accent2"/>
                            </a:solidFill>
                            <a:latin typeface="Cambria Math" panose="02040503050406030204" pitchFamily="18" charset="0"/>
                          </a:rPr>
                        </m:ctrlPr>
                      </m:funcPr>
                      <m:fName>
                        <m:sSub>
                          <m:sSubPr>
                            <m:ctrlPr>
                              <a:rPr lang="en-US" b="1" i="1" smtClean="0">
                                <a:solidFill>
                                  <a:schemeClr val="accent2"/>
                                </a:solidFill>
                                <a:latin typeface="Cambria Math" panose="02040503050406030204" pitchFamily="18" charset="0"/>
                              </a:rPr>
                            </m:ctrlPr>
                          </m:sSubPr>
                          <m:e>
                            <m:r>
                              <m:rPr>
                                <m:sty m:val="p"/>
                              </m:rPr>
                              <a:rPr lang="en-US" b="0" i="0" smtClean="0">
                                <a:solidFill>
                                  <a:schemeClr val="accent2"/>
                                </a:solidFill>
                                <a:latin typeface="Cambria Math" panose="02040503050406030204" pitchFamily="18" charset="0"/>
                              </a:rPr>
                              <m:t>log</m:t>
                            </m:r>
                          </m:e>
                          <m:sub>
                            <m:r>
                              <a:rPr lang="en-US" b="1" i="1" smtClean="0">
                                <a:solidFill>
                                  <a:schemeClr val="accent2"/>
                                </a:solidFill>
                                <a:latin typeface="Cambria Math" panose="02040503050406030204" pitchFamily="18" charset="0"/>
                              </a:rPr>
                              <m:t>𝟏</m:t>
                            </m:r>
                            <m:r>
                              <a:rPr lang="en-US" b="1" i="1" smtClean="0">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𝟎𝟎𝟒𝟓</m:t>
                            </m:r>
                          </m:sub>
                        </m:sSub>
                      </m:fName>
                      <m:e>
                        <m:d>
                          <m:dPr>
                            <m:ctrlPr>
                              <a:rPr lang="en-US" b="1" i="1" smtClean="0">
                                <a:solidFill>
                                  <a:schemeClr val="accent2"/>
                                </a:solidFill>
                                <a:latin typeface="Cambria Math" panose="02040503050406030204" pitchFamily="18" charset="0"/>
                              </a:rPr>
                            </m:ctrlPr>
                          </m:dPr>
                          <m:e>
                            <m:f>
                              <m:fPr>
                                <m:ctrlPr>
                                  <a:rPr lang="en-US" b="1" i="1" smtClean="0">
                                    <a:solidFill>
                                      <a:schemeClr val="accent2"/>
                                    </a:solidFill>
                                    <a:latin typeface="Cambria Math" panose="02040503050406030204" pitchFamily="18" charset="0"/>
                                  </a:rPr>
                                </m:ctrlPr>
                              </m:fPr>
                              <m:num>
                                <m:r>
                                  <a:rPr lang="en-US" b="1" i="1" smtClean="0">
                                    <a:solidFill>
                                      <a:schemeClr val="accent2"/>
                                    </a:solidFill>
                                    <a:latin typeface="Cambria Math" panose="02040503050406030204" pitchFamily="18" charset="0"/>
                                  </a:rPr>
                                  <m:t>𝟐</m:t>
                                </m:r>
                                <m:r>
                                  <a:rPr lang="en-US" b="1" i="1" smtClean="0">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𝟐𝟓𝟎</m:t>
                                </m:r>
                                <m:r>
                                  <a:rPr lang="en-US" b="1" i="1" smtClean="0">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𝟎𝟎𝟎</m:t>
                                </m:r>
                              </m:num>
                              <m:den>
                                <m:r>
                                  <a:rPr lang="en-US" b="1" i="1" smtClean="0">
                                    <a:solidFill>
                                      <a:schemeClr val="accent2"/>
                                    </a:solidFill>
                                    <a:latin typeface="Cambria Math" panose="02040503050406030204" pitchFamily="18" charset="0"/>
                                  </a:rPr>
                                  <m:t>𝟐</m:t>
                                </m:r>
                                <m:r>
                                  <a:rPr lang="en-US" b="1" i="1" smtClean="0">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𝟎𝟎𝟎</m:t>
                                </m:r>
                                <m:r>
                                  <a:rPr lang="en-US" b="1" i="1" smtClean="0">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𝟎𝟎𝟎</m:t>
                                </m:r>
                              </m:den>
                            </m:f>
                          </m:e>
                        </m:d>
                      </m:e>
                    </m:func>
                  </m:oMath>
                </a14:m>
                <a:r>
                  <a:rPr lang="en-US" b="1" dirty="0">
                    <a:solidFill>
                      <a:schemeClr val="accent2"/>
                    </a:solidFill>
                    <a:latin typeface="Garamond" panose="02020404030301010803" pitchFamily="18" charset="0"/>
                  </a:rPr>
                  <a:t> </a:t>
                </a:r>
              </a:p>
              <a:p>
                <a:pPr marL="457200" lvl="1" indent="0">
                  <a:lnSpc>
                    <a:spcPct val="110000"/>
                  </a:lnSpc>
                  <a:buClr>
                    <a:schemeClr val="tx1"/>
                  </a:buClr>
                  <a:buNone/>
                </a:pPr>
                <a:r>
                  <a:rPr lang="en-US" b="1" dirty="0">
                    <a:solidFill>
                      <a:schemeClr val="accent2"/>
                    </a:solidFill>
                    <a:latin typeface="Garamond" panose="02020404030301010803" pitchFamily="18" charset="0"/>
                  </a:rPr>
                  <a:t>t </a:t>
                </a:r>
                <a14:m>
                  <m:oMath xmlns:m="http://schemas.openxmlformats.org/officeDocument/2006/math">
                    <m:r>
                      <a:rPr lang="en-US" b="1" i="1">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𝟏𝟗𝟗𝟎</m:t>
                    </m:r>
                    <m:r>
                      <a:rPr lang="en-US" b="1" i="1" smtClean="0">
                        <a:solidFill>
                          <a:schemeClr val="accent2"/>
                        </a:solidFill>
                        <a:latin typeface="Cambria Math" panose="02040503050406030204" pitchFamily="18" charset="0"/>
                      </a:rPr>
                      <m:t>+</m:t>
                    </m:r>
                    <m:func>
                      <m:funcPr>
                        <m:ctrlPr>
                          <a:rPr lang="en-US" b="1" i="1">
                            <a:solidFill>
                              <a:schemeClr val="accent2"/>
                            </a:solidFill>
                            <a:latin typeface="Cambria Math" panose="02040503050406030204" pitchFamily="18" charset="0"/>
                          </a:rPr>
                        </m:ctrlPr>
                      </m:funcPr>
                      <m:fName>
                        <m:sSub>
                          <m:sSubPr>
                            <m:ctrlPr>
                              <a:rPr lang="en-US" b="1" i="1">
                                <a:solidFill>
                                  <a:schemeClr val="accent2"/>
                                </a:solidFill>
                                <a:latin typeface="Cambria Math" panose="02040503050406030204" pitchFamily="18" charset="0"/>
                              </a:rPr>
                            </m:ctrlPr>
                          </m:sSubPr>
                          <m:e>
                            <m:r>
                              <m:rPr>
                                <m:sty m:val="p"/>
                              </m:rPr>
                              <a:rPr lang="en-US">
                                <a:solidFill>
                                  <a:schemeClr val="accent2"/>
                                </a:solidFill>
                                <a:latin typeface="Cambria Math" panose="02040503050406030204" pitchFamily="18" charset="0"/>
                              </a:rPr>
                              <m:t>log</m:t>
                            </m:r>
                          </m:e>
                          <m:sub>
                            <m:r>
                              <a:rPr lang="en-US" b="1" i="1">
                                <a:solidFill>
                                  <a:schemeClr val="accent2"/>
                                </a:solidFill>
                                <a:latin typeface="Cambria Math" panose="02040503050406030204" pitchFamily="18" charset="0"/>
                              </a:rPr>
                              <m:t>𝟏</m:t>
                            </m:r>
                            <m:r>
                              <a:rPr lang="en-US" b="1" i="1">
                                <a:solidFill>
                                  <a:schemeClr val="accent2"/>
                                </a:solidFill>
                                <a:latin typeface="Cambria Math" panose="02040503050406030204" pitchFamily="18" charset="0"/>
                              </a:rPr>
                              <m:t>.</m:t>
                            </m:r>
                            <m:r>
                              <a:rPr lang="en-US" b="1" i="1">
                                <a:solidFill>
                                  <a:schemeClr val="accent2"/>
                                </a:solidFill>
                                <a:latin typeface="Cambria Math" panose="02040503050406030204" pitchFamily="18" charset="0"/>
                              </a:rPr>
                              <m:t>𝟎𝟎𝟒𝟓</m:t>
                            </m:r>
                          </m:sub>
                        </m:sSub>
                      </m:fName>
                      <m:e>
                        <m:d>
                          <m:dPr>
                            <m:ctrlPr>
                              <a:rPr lang="en-US" b="1" i="1">
                                <a:solidFill>
                                  <a:schemeClr val="accent2"/>
                                </a:solidFill>
                                <a:latin typeface="Cambria Math" panose="02040503050406030204" pitchFamily="18" charset="0"/>
                              </a:rPr>
                            </m:ctrlPr>
                          </m:dPr>
                          <m:e>
                            <m:f>
                              <m:fPr>
                                <m:ctrlPr>
                                  <a:rPr lang="en-US" b="1" i="1">
                                    <a:solidFill>
                                      <a:schemeClr val="accent2"/>
                                    </a:solidFill>
                                    <a:latin typeface="Cambria Math" panose="02040503050406030204" pitchFamily="18" charset="0"/>
                                  </a:rPr>
                                </m:ctrlPr>
                              </m:fPr>
                              <m:num>
                                <m:r>
                                  <a:rPr lang="en-US" b="1" i="1">
                                    <a:solidFill>
                                      <a:schemeClr val="accent2"/>
                                    </a:solidFill>
                                    <a:latin typeface="Cambria Math" panose="02040503050406030204" pitchFamily="18" charset="0"/>
                                  </a:rPr>
                                  <m:t>𝟐</m:t>
                                </m:r>
                                <m:r>
                                  <a:rPr lang="en-US" b="1" i="1">
                                    <a:solidFill>
                                      <a:schemeClr val="accent2"/>
                                    </a:solidFill>
                                    <a:latin typeface="Cambria Math" panose="02040503050406030204" pitchFamily="18" charset="0"/>
                                  </a:rPr>
                                  <m:t>,</m:t>
                                </m:r>
                                <m:r>
                                  <a:rPr lang="en-US" b="1" i="1">
                                    <a:solidFill>
                                      <a:schemeClr val="accent2"/>
                                    </a:solidFill>
                                    <a:latin typeface="Cambria Math" panose="02040503050406030204" pitchFamily="18" charset="0"/>
                                  </a:rPr>
                                  <m:t>𝟐𝟓𝟎</m:t>
                                </m:r>
                                <m:r>
                                  <a:rPr lang="en-US" b="1" i="1">
                                    <a:solidFill>
                                      <a:schemeClr val="accent2"/>
                                    </a:solidFill>
                                    <a:latin typeface="Cambria Math" panose="02040503050406030204" pitchFamily="18" charset="0"/>
                                  </a:rPr>
                                  <m:t>,</m:t>
                                </m:r>
                                <m:r>
                                  <a:rPr lang="en-US" b="1" i="1">
                                    <a:solidFill>
                                      <a:schemeClr val="accent2"/>
                                    </a:solidFill>
                                    <a:latin typeface="Cambria Math" panose="02040503050406030204" pitchFamily="18" charset="0"/>
                                  </a:rPr>
                                  <m:t>𝟎𝟎𝟎</m:t>
                                </m:r>
                              </m:num>
                              <m:den>
                                <m:r>
                                  <a:rPr lang="en-US" b="1" i="1">
                                    <a:solidFill>
                                      <a:schemeClr val="accent2"/>
                                    </a:solidFill>
                                    <a:latin typeface="Cambria Math" panose="02040503050406030204" pitchFamily="18" charset="0"/>
                                  </a:rPr>
                                  <m:t>𝟐</m:t>
                                </m:r>
                                <m:r>
                                  <a:rPr lang="en-US" b="1" i="1">
                                    <a:solidFill>
                                      <a:schemeClr val="accent2"/>
                                    </a:solidFill>
                                    <a:latin typeface="Cambria Math" panose="02040503050406030204" pitchFamily="18" charset="0"/>
                                  </a:rPr>
                                  <m:t>,</m:t>
                                </m:r>
                                <m:r>
                                  <a:rPr lang="en-US" b="1" i="1">
                                    <a:solidFill>
                                      <a:schemeClr val="accent2"/>
                                    </a:solidFill>
                                    <a:latin typeface="Cambria Math" panose="02040503050406030204" pitchFamily="18" charset="0"/>
                                  </a:rPr>
                                  <m:t>𝟎𝟎𝟎</m:t>
                                </m:r>
                                <m:r>
                                  <a:rPr lang="en-US" b="1" i="1">
                                    <a:solidFill>
                                      <a:schemeClr val="accent2"/>
                                    </a:solidFill>
                                    <a:latin typeface="Cambria Math" panose="02040503050406030204" pitchFamily="18" charset="0"/>
                                  </a:rPr>
                                  <m:t>,</m:t>
                                </m:r>
                                <m:r>
                                  <a:rPr lang="en-US" b="1" i="1">
                                    <a:solidFill>
                                      <a:schemeClr val="accent2"/>
                                    </a:solidFill>
                                    <a:latin typeface="Cambria Math" panose="02040503050406030204" pitchFamily="18" charset="0"/>
                                  </a:rPr>
                                  <m:t>𝟎𝟎𝟎</m:t>
                                </m:r>
                              </m:den>
                            </m:f>
                          </m:e>
                        </m:d>
                      </m:e>
                    </m:func>
                  </m:oMath>
                </a14:m>
                <a:r>
                  <a:rPr lang="en-US" b="1" dirty="0">
                    <a:solidFill>
                      <a:schemeClr val="accent2"/>
                    </a:solidFill>
                    <a:latin typeface="Garamond" panose="02020404030301010803" pitchFamily="18" charset="0"/>
                  </a:rPr>
                  <a:t> </a:t>
                </a:r>
              </a:p>
              <a:p>
                <a:pPr marL="457200" lvl="1" indent="0">
                  <a:lnSpc>
                    <a:spcPct val="110000"/>
                  </a:lnSpc>
                  <a:buClr>
                    <a:schemeClr val="tx1"/>
                  </a:buClr>
                  <a:buNone/>
                </a:pPr>
                <a:r>
                  <a:rPr lang="en-US" b="1" dirty="0">
                    <a:solidFill>
                      <a:schemeClr val="accent2"/>
                    </a:solidFill>
                    <a:latin typeface="Garamond" panose="02020404030301010803" pitchFamily="18" charset="0"/>
                  </a:rPr>
                  <a:t>t = 2,016.23</a:t>
                </a:r>
              </a:p>
              <a:p>
                <a:pPr marL="457200" lvl="1" indent="0">
                  <a:lnSpc>
                    <a:spcPct val="150000"/>
                  </a:lnSpc>
                  <a:buClr>
                    <a:schemeClr val="tx1"/>
                  </a:buClr>
                  <a:buNone/>
                </a:pPr>
                <a:endParaRPr lang="en-US" b="1" dirty="0">
                  <a:solidFill>
                    <a:schemeClr val="accent2"/>
                  </a:solidFill>
                  <a:latin typeface="Garamond" panose="02020404030301010803" pitchFamily="18" charset="0"/>
                </a:endParaRPr>
              </a:p>
              <a:p>
                <a:pPr marL="457200" lvl="1" indent="0">
                  <a:buClr>
                    <a:schemeClr val="tx1"/>
                  </a:buClr>
                  <a:buFont typeface="Arial" panose="020B0604020202020204" pitchFamily="34" charset="0"/>
                  <a:buNone/>
                </a:pPr>
                <a:endParaRPr lang="en-US" b="1" dirty="0">
                  <a:solidFill>
                    <a:schemeClr val="accent2"/>
                  </a:solidFill>
                  <a:latin typeface="Garamond" panose="02020404030301010803" pitchFamily="18" charset="0"/>
                </a:endParaRPr>
              </a:p>
            </p:txBody>
          </p:sp>
        </mc:Choice>
        <mc:Fallback xmlns="">
          <p:sp>
            <p:nvSpPr>
              <p:cNvPr id="6" name="Content Placeholder 2">
                <a:extLst>
                  <a:ext uri="{FF2B5EF4-FFF2-40B4-BE49-F238E27FC236}">
                    <a16:creationId xmlns:a16="http://schemas.microsoft.com/office/drawing/2014/main" id="{D2E3D193-B637-49E3-B776-F6AD07868D19}"/>
                  </a:ext>
                </a:extLst>
              </p:cNvPr>
              <p:cNvSpPr txBox="1">
                <a:spLocks noRot="1" noChangeAspect="1" noMove="1" noResize="1" noEditPoints="1" noAdjustHandles="1" noChangeArrowheads="1" noChangeShapeType="1" noTextEdit="1"/>
              </p:cNvSpPr>
              <p:nvPr/>
            </p:nvSpPr>
            <p:spPr>
              <a:xfrm>
                <a:off x="2127925" y="2881424"/>
                <a:ext cx="10064075" cy="4529469"/>
              </a:xfrm>
              <a:prstGeom prst="rect">
                <a:avLst/>
              </a:prstGeom>
              <a:blipFill>
                <a:blip r:embed="rId3"/>
                <a:stretch>
                  <a:fillRect t="-538"/>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E6B1EC64-762B-4B2A-802C-57B7D09C8F06}"/>
              </a:ext>
            </a:extLst>
          </p:cNvPr>
          <p:cNvSpPr/>
          <p:nvPr/>
        </p:nvSpPr>
        <p:spPr>
          <a:xfrm>
            <a:off x="2127925" y="2881424"/>
            <a:ext cx="5181600" cy="37463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012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0C591-DFE0-324B-973B-345751AAD726}"/>
              </a:ext>
            </a:extLst>
          </p:cNvPr>
          <p:cNvSpPr>
            <a:spLocks noGrp="1"/>
          </p:cNvSpPr>
          <p:nvPr>
            <p:ph type="title"/>
          </p:nvPr>
        </p:nvSpPr>
        <p:spPr/>
        <p:txBody>
          <a:bodyPr/>
          <a:lstStyle/>
          <a:p>
            <a:pPr algn="ctr"/>
            <a:r>
              <a:rPr lang="en-US" dirty="0">
                <a:latin typeface="Garamond" panose="02020404030301010803" pitchFamily="18" charset="0"/>
              </a:rPr>
              <a:t>Practice Problems</a:t>
            </a:r>
          </a:p>
        </p:txBody>
      </p:sp>
      <p:sp>
        <p:nvSpPr>
          <p:cNvPr id="3" name="Content Placeholder 2">
            <a:extLst>
              <a:ext uri="{FF2B5EF4-FFF2-40B4-BE49-F238E27FC236}">
                <a16:creationId xmlns:a16="http://schemas.microsoft.com/office/drawing/2014/main" id="{451D0325-711D-3948-A277-0332A9FB3B26}"/>
              </a:ext>
            </a:extLst>
          </p:cNvPr>
          <p:cNvSpPr>
            <a:spLocks noGrp="1"/>
          </p:cNvSpPr>
          <p:nvPr>
            <p:ph idx="1"/>
          </p:nvPr>
        </p:nvSpPr>
        <p:spPr/>
        <p:txBody>
          <a:bodyPr>
            <a:normAutofit/>
          </a:bodyPr>
          <a:lstStyle/>
          <a:p>
            <a:pPr marL="514350" indent="-514350">
              <a:buClr>
                <a:schemeClr val="tx1"/>
              </a:buClr>
              <a:buFont typeface="+mj-lt"/>
              <a:buAutoNum type="arabicPeriod" startAt="8"/>
            </a:pPr>
            <a:r>
              <a:rPr lang="en-US" dirty="0">
                <a:solidFill>
                  <a:srgbClr val="597F77"/>
                </a:solidFill>
                <a:latin typeface="Garamond" panose="02020404030301010803" pitchFamily="18" charset="0"/>
              </a:rPr>
              <a:t>Go back to #5c and solve it algebraically (using a logarithm).</a:t>
            </a:r>
          </a:p>
          <a:p>
            <a:pPr marL="971550" lvl="1" indent="-514350">
              <a:buClr>
                <a:schemeClr val="tx1"/>
              </a:buClr>
              <a:buFont typeface="+mj-lt"/>
              <a:buAutoNum type="alphaLcParenR"/>
            </a:pPr>
            <a:r>
              <a:rPr lang="en-US" dirty="0">
                <a:solidFill>
                  <a:srgbClr val="597F77"/>
                </a:solidFill>
                <a:latin typeface="Garamond" panose="02020404030301010803" pitchFamily="18" charset="0"/>
              </a:rPr>
              <a:t>P(t) = 2,000,000 (1+0.0045)</a:t>
            </a:r>
            <a:r>
              <a:rPr lang="en-US" baseline="30000" dirty="0">
                <a:solidFill>
                  <a:srgbClr val="597F77"/>
                </a:solidFill>
                <a:latin typeface="Garamond" panose="02020404030301010803" pitchFamily="18" charset="0"/>
              </a:rPr>
              <a:t>t-1990</a:t>
            </a:r>
            <a:endParaRPr lang="en-US" dirty="0">
              <a:solidFill>
                <a:srgbClr val="597F77"/>
              </a:solidFill>
              <a:latin typeface="Garamond" panose="02020404030301010803" pitchFamily="18" charset="0"/>
            </a:endParaRPr>
          </a:p>
          <a:p>
            <a:pPr lvl="1">
              <a:buClr>
                <a:schemeClr val="tx1"/>
              </a:buClr>
              <a:buFont typeface="Garamond" panose="02020404030301010803" pitchFamily="18" charset="0"/>
              <a:buChar char="♦"/>
            </a:pPr>
            <a:endParaRPr lang="en-US" dirty="0">
              <a:solidFill>
                <a:srgbClr val="597F77"/>
              </a:solidFill>
              <a:latin typeface="Garamond" panose="02020404030301010803" pitchFamily="18" charset="0"/>
            </a:endParaRPr>
          </a:p>
          <a:p>
            <a:pPr lvl="1">
              <a:buClr>
                <a:schemeClr val="tx1"/>
              </a:buClr>
              <a:buFont typeface="Garamond" panose="02020404030301010803" pitchFamily="18" charset="0"/>
              <a:buChar char="♦"/>
            </a:pPr>
            <a:endParaRPr lang="en-US" dirty="0">
              <a:solidFill>
                <a:srgbClr val="597F77"/>
              </a:solidFill>
              <a:latin typeface="Garamond" panose="02020404030301010803" pitchFamily="18" charset="0"/>
            </a:endParaRPr>
          </a:p>
          <a:p>
            <a:pPr lvl="1">
              <a:buClr>
                <a:schemeClr val="tx1"/>
              </a:buClr>
              <a:buFont typeface="Garamond" panose="02020404030301010803" pitchFamily="18" charset="0"/>
              <a:buChar char="♦"/>
            </a:pPr>
            <a:endParaRPr lang="en-US" dirty="0">
              <a:solidFill>
                <a:srgbClr val="597F77"/>
              </a:solidFill>
              <a:latin typeface="Garamond" panose="02020404030301010803" pitchFamily="18" charset="0"/>
            </a:endParaRPr>
          </a:p>
          <a:p>
            <a:pPr lvl="1">
              <a:buClr>
                <a:schemeClr val="tx1"/>
              </a:buClr>
              <a:buFont typeface="Garamond" panose="02020404030301010803" pitchFamily="18" charset="0"/>
              <a:buChar char="♦"/>
            </a:pPr>
            <a:endParaRPr lang="en-US" dirty="0">
              <a:solidFill>
                <a:srgbClr val="597F77"/>
              </a:solidFill>
              <a:latin typeface="Garamond" panose="02020404030301010803" pitchFamily="18" charset="0"/>
            </a:endParaRPr>
          </a:p>
          <a:p>
            <a:pPr marL="914400" lvl="1" indent="-457200">
              <a:buClr>
                <a:schemeClr val="tx1"/>
              </a:buClr>
              <a:buFont typeface="+mj-lt"/>
              <a:buAutoNum type="alphaLcParenR"/>
            </a:pPr>
            <a:endParaRPr lang="en-US" baseline="30000" dirty="0">
              <a:solidFill>
                <a:srgbClr val="597F77"/>
              </a:solidFill>
              <a:latin typeface="Garamond" panose="02020404030301010803" pitchFamily="18" charset="0"/>
            </a:endParaRPr>
          </a:p>
          <a:p>
            <a:pPr marL="914400" lvl="1" indent="-457200">
              <a:buClr>
                <a:schemeClr val="tx1"/>
              </a:buClr>
              <a:buFont typeface="+mj-lt"/>
              <a:buAutoNum type="alphaLcParenR"/>
            </a:pPr>
            <a:endParaRPr lang="en-US" dirty="0">
              <a:solidFill>
                <a:srgbClr val="597F77"/>
              </a:solidFill>
              <a:latin typeface="Garamond" panose="02020404030301010803" pitchFamily="18" charset="0"/>
            </a:endParaRPr>
          </a:p>
          <a:p>
            <a:pPr marL="457200" lvl="1" indent="0">
              <a:buClr>
                <a:schemeClr val="tx1"/>
              </a:buClr>
              <a:buNone/>
            </a:pPr>
            <a:endParaRPr lang="en-US" dirty="0">
              <a:solidFill>
                <a:srgbClr val="597F77"/>
              </a:solidFill>
              <a:latin typeface="Garamond" panose="02020404030301010803" pitchFamily="18" charset="0"/>
            </a:endParaRPr>
          </a:p>
        </p:txBody>
      </p:sp>
      <p:sp>
        <p:nvSpPr>
          <p:cNvPr id="4" name="TextBox 3">
            <a:extLst>
              <a:ext uri="{FF2B5EF4-FFF2-40B4-BE49-F238E27FC236}">
                <a16:creationId xmlns:a16="http://schemas.microsoft.com/office/drawing/2014/main" id="{1A9EF5E8-F40D-8B45-AAE6-5030A6B295E9}"/>
              </a:ext>
            </a:extLst>
          </p:cNvPr>
          <p:cNvSpPr txBox="1"/>
          <p:nvPr/>
        </p:nvSpPr>
        <p:spPr>
          <a:xfrm rot="20700000">
            <a:off x="140678" y="643148"/>
            <a:ext cx="3239733" cy="369332"/>
          </a:xfrm>
          <a:prstGeom prst="rect">
            <a:avLst/>
          </a:prstGeom>
          <a:noFill/>
        </p:spPr>
        <p:txBody>
          <a:bodyPr wrap="none" rtlCol="0">
            <a:spAutoFit/>
          </a:bodyPr>
          <a:lstStyle/>
          <a:p>
            <a:r>
              <a:rPr lang="en-US" b="1" dirty="0">
                <a:solidFill>
                  <a:srgbClr val="597F77"/>
                </a:solidFill>
                <a:latin typeface="Garamond" panose="02020404030301010803" pitchFamily="18" charset="0"/>
              </a:rPr>
              <a:t>Open to Page 7 of your Packet!</a:t>
            </a: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D2E3D193-B637-49E3-B776-F6AD07868D19}"/>
                  </a:ext>
                </a:extLst>
              </p:cNvPr>
              <p:cNvSpPr txBox="1">
                <a:spLocks/>
              </p:cNvSpPr>
              <p:nvPr/>
            </p:nvSpPr>
            <p:spPr>
              <a:xfrm>
                <a:off x="2127925" y="2881424"/>
                <a:ext cx="10064075" cy="45294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Clr>
                    <a:srgbClr val="001340"/>
                  </a:buClr>
                  <a:buFont typeface="Arial" panose="020B0604020202020204" pitchFamily="34" charset="0"/>
                  <a:buChar char="•"/>
                  <a:defRPr sz="2800" kern="1200">
                    <a:solidFill>
                      <a:schemeClr val="tx1">
                        <a:lumMod val="65000"/>
                        <a:lumOff val="35000"/>
                      </a:schemeClr>
                    </a:solidFill>
                    <a:latin typeface="Times" pitchFamily="2" charset="0"/>
                    <a:ea typeface="+mn-ea"/>
                    <a:cs typeface="+mn-cs"/>
                  </a:defRPr>
                </a:lvl1pPr>
                <a:lvl2pPr marL="6858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400" kern="1200">
                    <a:solidFill>
                      <a:schemeClr val="tx1">
                        <a:lumMod val="65000"/>
                        <a:lumOff val="35000"/>
                      </a:schemeClr>
                    </a:solidFill>
                    <a:latin typeface="Times" pitchFamily="2" charset="0"/>
                    <a:ea typeface="+mn-ea"/>
                    <a:cs typeface="+mn-cs"/>
                  </a:defRPr>
                </a:lvl2pPr>
                <a:lvl3pPr marL="11430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000" kern="1200">
                    <a:solidFill>
                      <a:schemeClr val="tx1">
                        <a:lumMod val="65000"/>
                        <a:lumOff val="35000"/>
                      </a:schemeClr>
                    </a:solidFill>
                    <a:latin typeface="Times" pitchFamily="2" charset="0"/>
                    <a:ea typeface="+mn-ea"/>
                    <a:cs typeface="+mn-cs"/>
                  </a:defRPr>
                </a:lvl3pPr>
                <a:lvl4pPr marL="16002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4pPr>
                <a:lvl5pPr marL="20574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10000"/>
                  </a:lnSpc>
                  <a:buClr>
                    <a:schemeClr val="tx1"/>
                  </a:buClr>
                  <a:buFont typeface="Arial" panose="020B0604020202020204" pitchFamily="34" charset="0"/>
                  <a:buNone/>
                </a:pPr>
                <a:r>
                  <a:rPr lang="en-US" b="1" dirty="0">
                    <a:solidFill>
                      <a:schemeClr val="accent2"/>
                    </a:solidFill>
                    <a:latin typeface="Garamond" panose="02020404030301010803" pitchFamily="18" charset="0"/>
                  </a:rPr>
                  <a:t>2,250,000 = 2,000,000(1+0.0045)</a:t>
                </a:r>
                <a:r>
                  <a:rPr lang="en-US" b="1" baseline="30000" dirty="0">
                    <a:solidFill>
                      <a:schemeClr val="accent2"/>
                    </a:solidFill>
                    <a:latin typeface="Garamond" panose="02020404030301010803" pitchFamily="18" charset="0"/>
                  </a:rPr>
                  <a:t>t-1990</a:t>
                </a:r>
              </a:p>
              <a:p>
                <a:pPr marL="457200" lvl="1" indent="0">
                  <a:lnSpc>
                    <a:spcPct val="110000"/>
                  </a:lnSpc>
                  <a:buClr>
                    <a:schemeClr val="tx1"/>
                  </a:buClr>
                  <a:buFont typeface="Arial" panose="020B0604020202020204" pitchFamily="34" charset="0"/>
                  <a:buNone/>
                </a:pPr>
                <a14:m>
                  <m:oMathPara xmlns:m="http://schemas.openxmlformats.org/officeDocument/2006/math">
                    <m:oMathParaPr>
                      <m:jc m:val="left"/>
                    </m:oMathParaPr>
                    <m:oMath xmlns:m="http://schemas.openxmlformats.org/officeDocument/2006/math">
                      <m:f>
                        <m:fPr>
                          <m:ctrlPr>
                            <a:rPr lang="en-US" b="1" i="1" smtClean="0">
                              <a:solidFill>
                                <a:schemeClr val="accent2"/>
                              </a:solidFill>
                              <a:latin typeface="Cambria Math" panose="02040503050406030204" pitchFamily="18" charset="0"/>
                            </a:rPr>
                          </m:ctrlPr>
                        </m:fPr>
                        <m:num>
                          <m:r>
                            <a:rPr lang="en-US" b="1" i="1" smtClean="0">
                              <a:solidFill>
                                <a:schemeClr val="accent2"/>
                              </a:solidFill>
                              <a:latin typeface="Cambria Math" panose="02040503050406030204" pitchFamily="18" charset="0"/>
                            </a:rPr>
                            <m:t>𝟐</m:t>
                          </m:r>
                          <m:r>
                            <a:rPr lang="en-US" b="1" i="1" smtClean="0">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𝟐𝟓𝟎</m:t>
                          </m:r>
                          <m:r>
                            <a:rPr lang="en-US" b="1" i="1" smtClean="0">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𝟎𝟎𝟎</m:t>
                          </m:r>
                        </m:num>
                        <m:den>
                          <m:r>
                            <a:rPr lang="en-US" b="1" i="1" smtClean="0">
                              <a:solidFill>
                                <a:schemeClr val="accent2"/>
                              </a:solidFill>
                              <a:latin typeface="Cambria Math" panose="02040503050406030204" pitchFamily="18" charset="0"/>
                            </a:rPr>
                            <m:t>𝟐</m:t>
                          </m:r>
                          <m:r>
                            <a:rPr lang="en-US" b="1" i="1" smtClean="0">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𝟎𝟎𝟎</m:t>
                          </m:r>
                          <m:r>
                            <a:rPr lang="en-US" b="1" i="1" smtClean="0">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𝟎𝟎𝟎</m:t>
                          </m:r>
                        </m:den>
                      </m:f>
                      <m:r>
                        <a:rPr lang="en-US" b="1" i="1" smtClean="0">
                          <a:solidFill>
                            <a:schemeClr val="accent2"/>
                          </a:solidFill>
                          <a:latin typeface="Cambria Math" panose="02040503050406030204" pitchFamily="18" charset="0"/>
                        </a:rPr>
                        <m:t>=</m:t>
                      </m:r>
                      <m:sSup>
                        <m:sSupPr>
                          <m:ctrlPr>
                            <a:rPr lang="en-US" b="1" i="1" smtClean="0">
                              <a:solidFill>
                                <a:schemeClr val="accent2"/>
                              </a:solidFill>
                              <a:latin typeface="Cambria Math" panose="02040503050406030204" pitchFamily="18" charset="0"/>
                            </a:rPr>
                          </m:ctrlPr>
                        </m:sSupPr>
                        <m:e>
                          <m:r>
                            <a:rPr lang="en-US" b="1" i="1" smtClean="0">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𝟏</m:t>
                          </m:r>
                          <m:r>
                            <a:rPr lang="en-US" b="1" i="1" smtClean="0">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𝟎</m:t>
                          </m:r>
                          <m:r>
                            <a:rPr lang="en-US" b="1" i="1" smtClean="0">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𝟎𝟎𝟒𝟓</m:t>
                          </m:r>
                          <m:r>
                            <a:rPr lang="en-US" b="1" i="1" smtClean="0">
                              <a:solidFill>
                                <a:schemeClr val="accent2"/>
                              </a:solidFill>
                              <a:latin typeface="Cambria Math" panose="02040503050406030204" pitchFamily="18" charset="0"/>
                            </a:rPr>
                            <m:t>)</m:t>
                          </m:r>
                        </m:e>
                        <m:sup>
                          <m:r>
                            <a:rPr lang="en-US" b="1" i="1" smtClean="0">
                              <a:solidFill>
                                <a:schemeClr val="accent2"/>
                              </a:solidFill>
                              <a:latin typeface="Cambria Math" panose="02040503050406030204" pitchFamily="18" charset="0"/>
                            </a:rPr>
                            <m:t>𝒕</m:t>
                          </m:r>
                          <m:r>
                            <a:rPr lang="en-US" b="1" i="1" smtClean="0">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𝟏𝟗𝟗𝟎</m:t>
                          </m:r>
                        </m:sup>
                      </m:sSup>
                    </m:oMath>
                  </m:oMathPara>
                </a14:m>
                <a:endParaRPr lang="en-US" b="1" dirty="0">
                  <a:solidFill>
                    <a:schemeClr val="accent2"/>
                  </a:solidFill>
                  <a:latin typeface="Garamond" panose="02020404030301010803" pitchFamily="18" charset="0"/>
                </a:endParaRPr>
              </a:p>
              <a:p>
                <a:pPr marL="457200" lvl="1" indent="0">
                  <a:lnSpc>
                    <a:spcPct val="110000"/>
                  </a:lnSpc>
                  <a:buClr>
                    <a:schemeClr val="tx1"/>
                  </a:buClr>
                  <a:buNone/>
                </a:pPr>
                <a:r>
                  <a:rPr lang="en-US" b="1" dirty="0">
                    <a:solidFill>
                      <a:schemeClr val="accent2"/>
                    </a:solidFill>
                    <a:latin typeface="Garamond" panose="02020404030301010803" pitchFamily="18" charset="0"/>
                  </a:rPr>
                  <a:t>t – 1990 </a:t>
                </a:r>
                <a14:m>
                  <m:oMath xmlns:m="http://schemas.openxmlformats.org/officeDocument/2006/math">
                    <m:r>
                      <a:rPr lang="en-US" b="1" i="1">
                        <a:solidFill>
                          <a:schemeClr val="accent2"/>
                        </a:solidFill>
                        <a:latin typeface="Cambria Math" panose="02040503050406030204" pitchFamily="18" charset="0"/>
                      </a:rPr>
                      <m:t>=</m:t>
                    </m:r>
                    <m:func>
                      <m:funcPr>
                        <m:ctrlPr>
                          <a:rPr lang="en-US" b="1" i="1" smtClean="0">
                            <a:solidFill>
                              <a:schemeClr val="accent2"/>
                            </a:solidFill>
                            <a:latin typeface="Cambria Math" panose="02040503050406030204" pitchFamily="18" charset="0"/>
                          </a:rPr>
                        </m:ctrlPr>
                      </m:funcPr>
                      <m:fName>
                        <m:sSub>
                          <m:sSubPr>
                            <m:ctrlPr>
                              <a:rPr lang="en-US" b="1" i="1" smtClean="0">
                                <a:solidFill>
                                  <a:schemeClr val="accent2"/>
                                </a:solidFill>
                                <a:latin typeface="Cambria Math" panose="02040503050406030204" pitchFamily="18" charset="0"/>
                              </a:rPr>
                            </m:ctrlPr>
                          </m:sSubPr>
                          <m:e>
                            <m:r>
                              <m:rPr>
                                <m:sty m:val="p"/>
                              </m:rPr>
                              <a:rPr lang="en-US" b="0" i="0" smtClean="0">
                                <a:solidFill>
                                  <a:schemeClr val="accent2"/>
                                </a:solidFill>
                                <a:latin typeface="Cambria Math" panose="02040503050406030204" pitchFamily="18" charset="0"/>
                              </a:rPr>
                              <m:t>log</m:t>
                            </m:r>
                          </m:e>
                          <m:sub>
                            <m:r>
                              <a:rPr lang="en-US" b="1" i="1" smtClean="0">
                                <a:solidFill>
                                  <a:schemeClr val="accent2"/>
                                </a:solidFill>
                                <a:latin typeface="Cambria Math" panose="02040503050406030204" pitchFamily="18" charset="0"/>
                              </a:rPr>
                              <m:t>𝟏</m:t>
                            </m:r>
                            <m:r>
                              <a:rPr lang="en-US" b="1" i="1" smtClean="0">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𝟎𝟎𝟒𝟓</m:t>
                            </m:r>
                          </m:sub>
                        </m:sSub>
                      </m:fName>
                      <m:e>
                        <m:d>
                          <m:dPr>
                            <m:ctrlPr>
                              <a:rPr lang="en-US" b="1" i="1" smtClean="0">
                                <a:solidFill>
                                  <a:schemeClr val="accent2"/>
                                </a:solidFill>
                                <a:latin typeface="Cambria Math" panose="02040503050406030204" pitchFamily="18" charset="0"/>
                              </a:rPr>
                            </m:ctrlPr>
                          </m:dPr>
                          <m:e>
                            <m:f>
                              <m:fPr>
                                <m:ctrlPr>
                                  <a:rPr lang="en-US" b="1" i="1" smtClean="0">
                                    <a:solidFill>
                                      <a:schemeClr val="accent2"/>
                                    </a:solidFill>
                                    <a:latin typeface="Cambria Math" panose="02040503050406030204" pitchFamily="18" charset="0"/>
                                  </a:rPr>
                                </m:ctrlPr>
                              </m:fPr>
                              <m:num>
                                <m:r>
                                  <a:rPr lang="en-US" b="1" i="1" smtClean="0">
                                    <a:solidFill>
                                      <a:schemeClr val="accent2"/>
                                    </a:solidFill>
                                    <a:latin typeface="Cambria Math" panose="02040503050406030204" pitchFamily="18" charset="0"/>
                                  </a:rPr>
                                  <m:t>𝟐</m:t>
                                </m:r>
                                <m:r>
                                  <a:rPr lang="en-US" b="1" i="1" smtClean="0">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𝟐𝟓𝟎</m:t>
                                </m:r>
                                <m:r>
                                  <a:rPr lang="en-US" b="1" i="1" smtClean="0">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𝟎𝟎𝟎</m:t>
                                </m:r>
                              </m:num>
                              <m:den>
                                <m:r>
                                  <a:rPr lang="en-US" b="1" i="1" smtClean="0">
                                    <a:solidFill>
                                      <a:schemeClr val="accent2"/>
                                    </a:solidFill>
                                    <a:latin typeface="Cambria Math" panose="02040503050406030204" pitchFamily="18" charset="0"/>
                                  </a:rPr>
                                  <m:t>𝟐</m:t>
                                </m:r>
                                <m:r>
                                  <a:rPr lang="en-US" b="1" i="1" smtClean="0">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𝟎𝟎𝟎</m:t>
                                </m:r>
                                <m:r>
                                  <a:rPr lang="en-US" b="1" i="1" smtClean="0">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𝟎𝟎𝟎</m:t>
                                </m:r>
                              </m:den>
                            </m:f>
                          </m:e>
                        </m:d>
                      </m:e>
                    </m:func>
                  </m:oMath>
                </a14:m>
                <a:r>
                  <a:rPr lang="en-US" b="1" dirty="0">
                    <a:solidFill>
                      <a:schemeClr val="accent2"/>
                    </a:solidFill>
                    <a:latin typeface="Garamond" panose="02020404030301010803" pitchFamily="18" charset="0"/>
                  </a:rPr>
                  <a:t> </a:t>
                </a:r>
              </a:p>
              <a:p>
                <a:pPr marL="457200" lvl="1" indent="0">
                  <a:lnSpc>
                    <a:spcPct val="110000"/>
                  </a:lnSpc>
                  <a:buClr>
                    <a:schemeClr val="tx1"/>
                  </a:buClr>
                  <a:buNone/>
                </a:pPr>
                <a:r>
                  <a:rPr lang="en-US" b="1" dirty="0">
                    <a:solidFill>
                      <a:schemeClr val="accent2"/>
                    </a:solidFill>
                    <a:latin typeface="Garamond" panose="02020404030301010803" pitchFamily="18" charset="0"/>
                  </a:rPr>
                  <a:t>t </a:t>
                </a:r>
                <a14:m>
                  <m:oMath xmlns:m="http://schemas.openxmlformats.org/officeDocument/2006/math">
                    <m:r>
                      <a:rPr lang="en-US" b="1" i="1">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𝟏𝟗𝟗𝟎</m:t>
                    </m:r>
                    <m:r>
                      <a:rPr lang="en-US" b="1" i="1" smtClean="0">
                        <a:solidFill>
                          <a:schemeClr val="accent2"/>
                        </a:solidFill>
                        <a:latin typeface="Cambria Math" panose="02040503050406030204" pitchFamily="18" charset="0"/>
                      </a:rPr>
                      <m:t>+</m:t>
                    </m:r>
                    <m:func>
                      <m:funcPr>
                        <m:ctrlPr>
                          <a:rPr lang="en-US" b="1" i="1">
                            <a:solidFill>
                              <a:schemeClr val="accent2"/>
                            </a:solidFill>
                            <a:latin typeface="Cambria Math" panose="02040503050406030204" pitchFamily="18" charset="0"/>
                          </a:rPr>
                        </m:ctrlPr>
                      </m:funcPr>
                      <m:fName>
                        <m:sSub>
                          <m:sSubPr>
                            <m:ctrlPr>
                              <a:rPr lang="en-US" b="1" i="1">
                                <a:solidFill>
                                  <a:schemeClr val="accent2"/>
                                </a:solidFill>
                                <a:latin typeface="Cambria Math" panose="02040503050406030204" pitchFamily="18" charset="0"/>
                              </a:rPr>
                            </m:ctrlPr>
                          </m:sSubPr>
                          <m:e>
                            <m:r>
                              <m:rPr>
                                <m:sty m:val="p"/>
                              </m:rPr>
                              <a:rPr lang="en-US">
                                <a:solidFill>
                                  <a:schemeClr val="accent2"/>
                                </a:solidFill>
                                <a:latin typeface="Cambria Math" panose="02040503050406030204" pitchFamily="18" charset="0"/>
                              </a:rPr>
                              <m:t>log</m:t>
                            </m:r>
                          </m:e>
                          <m:sub>
                            <m:r>
                              <a:rPr lang="en-US" b="1" i="1">
                                <a:solidFill>
                                  <a:schemeClr val="accent2"/>
                                </a:solidFill>
                                <a:latin typeface="Cambria Math" panose="02040503050406030204" pitchFamily="18" charset="0"/>
                              </a:rPr>
                              <m:t>𝟏</m:t>
                            </m:r>
                            <m:r>
                              <a:rPr lang="en-US" b="1" i="1">
                                <a:solidFill>
                                  <a:schemeClr val="accent2"/>
                                </a:solidFill>
                                <a:latin typeface="Cambria Math" panose="02040503050406030204" pitchFamily="18" charset="0"/>
                              </a:rPr>
                              <m:t>.</m:t>
                            </m:r>
                            <m:r>
                              <a:rPr lang="en-US" b="1" i="1">
                                <a:solidFill>
                                  <a:schemeClr val="accent2"/>
                                </a:solidFill>
                                <a:latin typeface="Cambria Math" panose="02040503050406030204" pitchFamily="18" charset="0"/>
                              </a:rPr>
                              <m:t>𝟎𝟎𝟒𝟓</m:t>
                            </m:r>
                          </m:sub>
                        </m:sSub>
                      </m:fName>
                      <m:e>
                        <m:d>
                          <m:dPr>
                            <m:ctrlPr>
                              <a:rPr lang="en-US" b="1" i="1">
                                <a:solidFill>
                                  <a:schemeClr val="accent2"/>
                                </a:solidFill>
                                <a:latin typeface="Cambria Math" panose="02040503050406030204" pitchFamily="18" charset="0"/>
                              </a:rPr>
                            </m:ctrlPr>
                          </m:dPr>
                          <m:e>
                            <m:f>
                              <m:fPr>
                                <m:ctrlPr>
                                  <a:rPr lang="en-US" b="1" i="1">
                                    <a:solidFill>
                                      <a:schemeClr val="accent2"/>
                                    </a:solidFill>
                                    <a:latin typeface="Cambria Math" panose="02040503050406030204" pitchFamily="18" charset="0"/>
                                  </a:rPr>
                                </m:ctrlPr>
                              </m:fPr>
                              <m:num>
                                <m:r>
                                  <a:rPr lang="en-US" b="1" i="1">
                                    <a:solidFill>
                                      <a:schemeClr val="accent2"/>
                                    </a:solidFill>
                                    <a:latin typeface="Cambria Math" panose="02040503050406030204" pitchFamily="18" charset="0"/>
                                  </a:rPr>
                                  <m:t>𝟐</m:t>
                                </m:r>
                                <m:r>
                                  <a:rPr lang="en-US" b="1" i="1">
                                    <a:solidFill>
                                      <a:schemeClr val="accent2"/>
                                    </a:solidFill>
                                    <a:latin typeface="Cambria Math" panose="02040503050406030204" pitchFamily="18" charset="0"/>
                                  </a:rPr>
                                  <m:t>,</m:t>
                                </m:r>
                                <m:r>
                                  <a:rPr lang="en-US" b="1" i="1">
                                    <a:solidFill>
                                      <a:schemeClr val="accent2"/>
                                    </a:solidFill>
                                    <a:latin typeface="Cambria Math" panose="02040503050406030204" pitchFamily="18" charset="0"/>
                                  </a:rPr>
                                  <m:t>𝟐𝟓𝟎</m:t>
                                </m:r>
                                <m:r>
                                  <a:rPr lang="en-US" b="1" i="1">
                                    <a:solidFill>
                                      <a:schemeClr val="accent2"/>
                                    </a:solidFill>
                                    <a:latin typeface="Cambria Math" panose="02040503050406030204" pitchFamily="18" charset="0"/>
                                  </a:rPr>
                                  <m:t>,</m:t>
                                </m:r>
                                <m:r>
                                  <a:rPr lang="en-US" b="1" i="1">
                                    <a:solidFill>
                                      <a:schemeClr val="accent2"/>
                                    </a:solidFill>
                                    <a:latin typeface="Cambria Math" panose="02040503050406030204" pitchFamily="18" charset="0"/>
                                  </a:rPr>
                                  <m:t>𝟎𝟎𝟎</m:t>
                                </m:r>
                              </m:num>
                              <m:den>
                                <m:r>
                                  <a:rPr lang="en-US" b="1" i="1">
                                    <a:solidFill>
                                      <a:schemeClr val="accent2"/>
                                    </a:solidFill>
                                    <a:latin typeface="Cambria Math" panose="02040503050406030204" pitchFamily="18" charset="0"/>
                                  </a:rPr>
                                  <m:t>𝟐</m:t>
                                </m:r>
                                <m:r>
                                  <a:rPr lang="en-US" b="1" i="1">
                                    <a:solidFill>
                                      <a:schemeClr val="accent2"/>
                                    </a:solidFill>
                                    <a:latin typeface="Cambria Math" panose="02040503050406030204" pitchFamily="18" charset="0"/>
                                  </a:rPr>
                                  <m:t>,</m:t>
                                </m:r>
                                <m:r>
                                  <a:rPr lang="en-US" b="1" i="1">
                                    <a:solidFill>
                                      <a:schemeClr val="accent2"/>
                                    </a:solidFill>
                                    <a:latin typeface="Cambria Math" panose="02040503050406030204" pitchFamily="18" charset="0"/>
                                  </a:rPr>
                                  <m:t>𝟎𝟎𝟎</m:t>
                                </m:r>
                                <m:r>
                                  <a:rPr lang="en-US" b="1" i="1">
                                    <a:solidFill>
                                      <a:schemeClr val="accent2"/>
                                    </a:solidFill>
                                    <a:latin typeface="Cambria Math" panose="02040503050406030204" pitchFamily="18" charset="0"/>
                                  </a:rPr>
                                  <m:t>,</m:t>
                                </m:r>
                                <m:r>
                                  <a:rPr lang="en-US" b="1" i="1">
                                    <a:solidFill>
                                      <a:schemeClr val="accent2"/>
                                    </a:solidFill>
                                    <a:latin typeface="Cambria Math" panose="02040503050406030204" pitchFamily="18" charset="0"/>
                                  </a:rPr>
                                  <m:t>𝟎𝟎𝟎</m:t>
                                </m:r>
                              </m:den>
                            </m:f>
                          </m:e>
                        </m:d>
                      </m:e>
                    </m:func>
                  </m:oMath>
                </a14:m>
                <a:r>
                  <a:rPr lang="en-US" b="1" dirty="0">
                    <a:solidFill>
                      <a:schemeClr val="accent2"/>
                    </a:solidFill>
                    <a:latin typeface="Garamond" panose="02020404030301010803" pitchFamily="18" charset="0"/>
                  </a:rPr>
                  <a:t> </a:t>
                </a:r>
              </a:p>
              <a:p>
                <a:pPr marL="457200" lvl="1" indent="0">
                  <a:lnSpc>
                    <a:spcPct val="110000"/>
                  </a:lnSpc>
                  <a:buClr>
                    <a:schemeClr val="tx1"/>
                  </a:buClr>
                  <a:buNone/>
                </a:pPr>
                <a:r>
                  <a:rPr lang="en-US" b="1" dirty="0">
                    <a:solidFill>
                      <a:schemeClr val="accent2"/>
                    </a:solidFill>
                    <a:latin typeface="Garamond" panose="02020404030301010803" pitchFamily="18" charset="0"/>
                  </a:rPr>
                  <a:t>t = 2,016.23</a:t>
                </a:r>
              </a:p>
              <a:p>
                <a:pPr marL="457200" lvl="1" indent="0">
                  <a:lnSpc>
                    <a:spcPct val="150000"/>
                  </a:lnSpc>
                  <a:buClr>
                    <a:schemeClr val="tx1"/>
                  </a:buClr>
                  <a:buNone/>
                </a:pPr>
                <a:endParaRPr lang="en-US" b="1" dirty="0">
                  <a:solidFill>
                    <a:schemeClr val="accent2"/>
                  </a:solidFill>
                  <a:latin typeface="Garamond" panose="02020404030301010803" pitchFamily="18" charset="0"/>
                </a:endParaRPr>
              </a:p>
              <a:p>
                <a:pPr marL="457200" lvl="1" indent="0">
                  <a:buClr>
                    <a:schemeClr val="tx1"/>
                  </a:buClr>
                  <a:buFont typeface="Arial" panose="020B0604020202020204" pitchFamily="34" charset="0"/>
                  <a:buNone/>
                </a:pPr>
                <a:endParaRPr lang="en-US" b="1" dirty="0">
                  <a:solidFill>
                    <a:schemeClr val="accent2"/>
                  </a:solidFill>
                  <a:latin typeface="Garamond" panose="02020404030301010803" pitchFamily="18" charset="0"/>
                </a:endParaRPr>
              </a:p>
            </p:txBody>
          </p:sp>
        </mc:Choice>
        <mc:Fallback xmlns="">
          <p:sp>
            <p:nvSpPr>
              <p:cNvPr id="6" name="Content Placeholder 2">
                <a:extLst>
                  <a:ext uri="{FF2B5EF4-FFF2-40B4-BE49-F238E27FC236}">
                    <a16:creationId xmlns:a16="http://schemas.microsoft.com/office/drawing/2014/main" id="{D2E3D193-B637-49E3-B776-F6AD07868D19}"/>
                  </a:ext>
                </a:extLst>
              </p:cNvPr>
              <p:cNvSpPr txBox="1">
                <a:spLocks noRot="1" noChangeAspect="1" noMove="1" noResize="1" noEditPoints="1" noAdjustHandles="1" noChangeArrowheads="1" noChangeShapeType="1" noTextEdit="1"/>
              </p:cNvSpPr>
              <p:nvPr/>
            </p:nvSpPr>
            <p:spPr>
              <a:xfrm>
                <a:off x="2127925" y="2881424"/>
                <a:ext cx="10064075" cy="4529469"/>
              </a:xfrm>
              <a:prstGeom prst="rect">
                <a:avLst/>
              </a:prstGeom>
              <a:blipFill>
                <a:blip r:embed="rId3"/>
                <a:stretch>
                  <a:fillRect t="-538"/>
                </a:stretch>
              </a:blipFill>
            </p:spPr>
            <p:txBody>
              <a:bodyPr/>
              <a:lstStyle/>
              <a:p>
                <a:r>
                  <a:rPr lang="en-US">
                    <a:noFill/>
                  </a:rPr>
                  <a:t> </a:t>
                </a:r>
              </a:p>
            </p:txBody>
          </p:sp>
        </mc:Fallback>
      </mc:AlternateContent>
    </p:spTree>
    <p:extLst>
      <p:ext uri="{BB962C8B-B14F-4D97-AF65-F5344CB8AC3E}">
        <p14:creationId xmlns:p14="http://schemas.microsoft.com/office/powerpoint/2010/main" val="2964729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0C591-DFE0-324B-973B-345751AAD726}"/>
              </a:ext>
            </a:extLst>
          </p:cNvPr>
          <p:cNvSpPr>
            <a:spLocks noGrp="1"/>
          </p:cNvSpPr>
          <p:nvPr>
            <p:ph type="title"/>
          </p:nvPr>
        </p:nvSpPr>
        <p:spPr/>
        <p:txBody>
          <a:bodyPr/>
          <a:lstStyle/>
          <a:p>
            <a:pPr algn="ctr"/>
            <a:r>
              <a:rPr lang="en-US" dirty="0">
                <a:latin typeface="Garamond" panose="02020404030301010803" pitchFamily="18" charset="0"/>
              </a:rPr>
              <a:t>Practice Problems</a:t>
            </a:r>
          </a:p>
        </p:txBody>
      </p:sp>
      <p:sp>
        <p:nvSpPr>
          <p:cNvPr id="3" name="Content Placeholder 2">
            <a:extLst>
              <a:ext uri="{FF2B5EF4-FFF2-40B4-BE49-F238E27FC236}">
                <a16:creationId xmlns:a16="http://schemas.microsoft.com/office/drawing/2014/main" id="{451D0325-711D-3948-A277-0332A9FB3B26}"/>
              </a:ext>
            </a:extLst>
          </p:cNvPr>
          <p:cNvSpPr>
            <a:spLocks noGrp="1"/>
          </p:cNvSpPr>
          <p:nvPr>
            <p:ph idx="1"/>
          </p:nvPr>
        </p:nvSpPr>
        <p:spPr/>
        <p:txBody>
          <a:bodyPr>
            <a:normAutofit/>
          </a:bodyPr>
          <a:lstStyle/>
          <a:p>
            <a:pPr marL="514350" indent="-514350">
              <a:buClr>
                <a:schemeClr val="tx1"/>
              </a:buClr>
              <a:buFont typeface="+mj-lt"/>
              <a:buAutoNum type="arabicPeriod" startAt="8"/>
            </a:pPr>
            <a:r>
              <a:rPr lang="en-US" dirty="0">
                <a:solidFill>
                  <a:srgbClr val="597F77"/>
                </a:solidFill>
                <a:latin typeface="Garamond" panose="02020404030301010803" pitchFamily="18" charset="0"/>
              </a:rPr>
              <a:t>Go back to #5c and solve it algebraically (using a logarithm).</a:t>
            </a:r>
          </a:p>
          <a:p>
            <a:pPr marL="971550" lvl="1" indent="-514350">
              <a:buClr>
                <a:schemeClr val="tx1"/>
              </a:buClr>
              <a:buFont typeface="+mj-lt"/>
              <a:buAutoNum type="alphaLcParenR"/>
            </a:pPr>
            <a:r>
              <a:rPr lang="en-US" dirty="0">
                <a:solidFill>
                  <a:srgbClr val="597F77"/>
                </a:solidFill>
                <a:latin typeface="Garamond" panose="02020404030301010803" pitchFamily="18" charset="0"/>
              </a:rPr>
              <a:t>P(t) = 2,000,000 (1+0.0045)</a:t>
            </a:r>
            <a:r>
              <a:rPr lang="en-US" baseline="30000" dirty="0">
                <a:solidFill>
                  <a:srgbClr val="597F77"/>
                </a:solidFill>
                <a:latin typeface="Garamond" panose="02020404030301010803" pitchFamily="18" charset="0"/>
              </a:rPr>
              <a:t>t-1990</a:t>
            </a:r>
            <a:endParaRPr lang="en-US" dirty="0">
              <a:solidFill>
                <a:srgbClr val="597F77"/>
              </a:solidFill>
              <a:latin typeface="Garamond" panose="02020404030301010803" pitchFamily="18" charset="0"/>
            </a:endParaRPr>
          </a:p>
          <a:p>
            <a:pPr lvl="1">
              <a:buClr>
                <a:schemeClr val="tx1"/>
              </a:buClr>
              <a:buFont typeface="Garamond" panose="02020404030301010803" pitchFamily="18" charset="0"/>
              <a:buChar char="♦"/>
            </a:pPr>
            <a:endParaRPr lang="en-US" dirty="0">
              <a:solidFill>
                <a:srgbClr val="597F77"/>
              </a:solidFill>
              <a:latin typeface="Garamond" panose="02020404030301010803" pitchFamily="18" charset="0"/>
            </a:endParaRPr>
          </a:p>
          <a:p>
            <a:pPr lvl="1">
              <a:buClr>
                <a:schemeClr val="tx1"/>
              </a:buClr>
              <a:buFont typeface="Garamond" panose="02020404030301010803" pitchFamily="18" charset="0"/>
              <a:buChar char="♦"/>
            </a:pPr>
            <a:endParaRPr lang="en-US" dirty="0">
              <a:solidFill>
                <a:srgbClr val="597F77"/>
              </a:solidFill>
              <a:latin typeface="Garamond" panose="02020404030301010803" pitchFamily="18" charset="0"/>
            </a:endParaRPr>
          </a:p>
          <a:p>
            <a:pPr lvl="1">
              <a:buClr>
                <a:schemeClr val="tx1"/>
              </a:buClr>
              <a:buFont typeface="Garamond" panose="02020404030301010803" pitchFamily="18" charset="0"/>
              <a:buChar char="♦"/>
            </a:pPr>
            <a:endParaRPr lang="en-US" dirty="0">
              <a:solidFill>
                <a:srgbClr val="597F77"/>
              </a:solidFill>
              <a:latin typeface="Garamond" panose="02020404030301010803" pitchFamily="18" charset="0"/>
            </a:endParaRPr>
          </a:p>
          <a:p>
            <a:pPr lvl="1">
              <a:buClr>
                <a:schemeClr val="tx1"/>
              </a:buClr>
              <a:buFont typeface="Garamond" panose="02020404030301010803" pitchFamily="18" charset="0"/>
              <a:buChar char="♦"/>
            </a:pPr>
            <a:endParaRPr lang="en-US" dirty="0">
              <a:solidFill>
                <a:srgbClr val="597F77"/>
              </a:solidFill>
              <a:latin typeface="Garamond" panose="02020404030301010803" pitchFamily="18" charset="0"/>
            </a:endParaRPr>
          </a:p>
          <a:p>
            <a:pPr marL="914400" lvl="1" indent="-457200">
              <a:buClr>
                <a:schemeClr val="tx1"/>
              </a:buClr>
              <a:buFont typeface="+mj-lt"/>
              <a:buAutoNum type="alphaLcParenR"/>
            </a:pPr>
            <a:endParaRPr lang="en-US" baseline="30000" dirty="0">
              <a:solidFill>
                <a:srgbClr val="597F77"/>
              </a:solidFill>
              <a:latin typeface="Garamond" panose="02020404030301010803" pitchFamily="18" charset="0"/>
            </a:endParaRPr>
          </a:p>
          <a:p>
            <a:pPr marL="914400" lvl="1" indent="-457200">
              <a:buClr>
                <a:schemeClr val="tx1"/>
              </a:buClr>
              <a:buFont typeface="+mj-lt"/>
              <a:buAutoNum type="alphaLcParenR"/>
            </a:pPr>
            <a:endParaRPr lang="en-US" dirty="0">
              <a:solidFill>
                <a:srgbClr val="597F77"/>
              </a:solidFill>
              <a:latin typeface="Garamond" panose="02020404030301010803" pitchFamily="18" charset="0"/>
            </a:endParaRPr>
          </a:p>
          <a:p>
            <a:pPr marL="457200" lvl="1" indent="0">
              <a:buClr>
                <a:schemeClr val="tx1"/>
              </a:buClr>
              <a:buNone/>
            </a:pPr>
            <a:endParaRPr lang="en-US" dirty="0">
              <a:solidFill>
                <a:srgbClr val="597F77"/>
              </a:solidFill>
              <a:latin typeface="Garamond" panose="02020404030301010803" pitchFamily="18" charset="0"/>
            </a:endParaRPr>
          </a:p>
        </p:txBody>
      </p:sp>
      <p:sp>
        <p:nvSpPr>
          <p:cNvPr id="4" name="TextBox 3">
            <a:extLst>
              <a:ext uri="{FF2B5EF4-FFF2-40B4-BE49-F238E27FC236}">
                <a16:creationId xmlns:a16="http://schemas.microsoft.com/office/drawing/2014/main" id="{1A9EF5E8-F40D-8B45-AAE6-5030A6B295E9}"/>
              </a:ext>
            </a:extLst>
          </p:cNvPr>
          <p:cNvSpPr txBox="1"/>
          <p:nvPr/>
        </p:nvSpPr>
        <p:spPr>
          <a:xfrm rot="20700000">
            <a:off x="140678" y="643148"/>
            <a:ext cx="3239733" cy="369332"/>
          </a:xfrm>
          <a:prstGeom prst="rect">
            <a:avLst/>
          </a:prstGeom>
          <a:noFill/>
        </p:spPr>
        <p:txBody>
          <a:bodyPr wrap="none" rtlCol="0">
            <a:spAutoFit/>
          </a:bodyPr>
          <a:lstStyle/>
          <a:p>
            <a:r>
              <a:rPr lang="en-US" b="1" dirty="0">
                <a:solidFill>
                  <a:srgbClr val="597F77"/>
                </a:solidFill>
                <a:latin typeface="Garamond" panose="02020404030301010803" pitchFamily="18" charset="0"/>
              </a:rPr>
              <a:t>Open to Page 7 of your Packet!</a:t>
            </a: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D2E3D193-B637-49E3-B776-F6AD07868D19}"/>
                  </a:ext>
                </a:extLst>
              </p:cNvPr>
              <p:cNvSpPr txBox="1">
                <a:spLocks/>
              </p:cNvSpPr>
              <p:nvPr/>
            </p:nvSpPr>
            <p:spPr>
              <a:xfrm>
                <a:off x="2127925" y="2881424"/>
                <a:ext cx="10064075" cy="45294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Clr>
                    <a:srgbClr val="001340"/>
                  </a:buClr>
                  <a:buFont typeface="Arial" panose="020B0604020202020204" pitchFamily="34" charset="0"/>
                  <a:buChar char="•"/>
                  <a:defRPr sz="2800" kern="1200">
                    <a:solidFill>
                      <a:schemeClr val="tx1">
                        <a:lumMod val="65000"/>
                        <a:lumOff val="35000"/>
                      </a:schemeClr>
                    </a:solidFill>
                    <a:latin typeface="Times" pitchFamily="2" charset="0"/>
                    <a:ea typeface="+mn-ea"/>
                    <a:cs typeface="+mn-cs"/>
                  </a:defRPr>
                </a:lvl1pPr>
                <a:lvl2pPr marL="6858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400" kern="1200">
                    <a:solidFill>
                      <a:schemeClr val="tx1">
                        <a:lumMod val="65000"/>
                        <a:lumOff val="35000"/>
                      </a:schemeClr>
                    </a:solidFill>
                    <a:latin typeface="Times" pitchFamily="2" charset="0"/>
                    <a:ea typeface="+mn-ea"/>
                    <a:cs typeface="+mn-cs"/>
                  </a:defRPr>
                </a:lvl2pPr>
                <a:lvl3pPr marL="11430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000" kern="1200">
                    <a:solidFill>
                      <a:schemeClr val="tx1">
                        <a:lumMod val="65000"/>
                        <a:lumOff val="35000"/>
                      </a:schemeClr>
                    </a:solidFill>
                    <a:latin typeface="Times" pitchFamily="2" charset="0"/>
                    <a:ea typeface="+mn-ea"/>
                    <a:cs typeface="+mn-cs"/>
                  </a:defRPr>
                </a:lvl3pPr>
                <a:lvl4pPr marL="16002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4pPr>
                <a:lvl5pPr marL="20574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10000"/>
                  </a:lnSpc>
                  <a:buClr>
                    <a:schemeClr val="tx1"/>
                  </a:buClr>
                  <a:buFont typeface="Arial" panose="020B0604020202020204" pitchFamily="34" charset="0"/>
                  <a:buNone/>
                </a:pPr>
                <a:r>
                  <a:rPr lang="en-US" b="1" dirty="0">
                    <a:solidFill>
                      <a:schemeClr val="accent2"/>
                    </a:solidFill>
                    <a:latin typeface="Garamond" panose="02020404030301010803" pitchFamily="18" charset="0"/>
                  </a:rPr>
                  <a:t>2,250,000 = 2,000,000(1+0.0045)</a:t>
                </a:r>
                <a:r>
                  <a:rPr lang="en-US" b="1" baseline="30000" dirty="0">
                    <a:solidFill>
                      <a:schemeClr val="accent2"/>
                    </a:solidFill>
                    <a:latin typeface="Garamond" panose="02020404030301010803" pitchFamily="18" charset="0"/>
                  </a:rPr>
                  <a:t>t-1990</a:t>
                </a:r>
              </a:p>
              <a:p>
                <a:pPr marL="457200" lvl="1" indent="0">
                  <a:lnSpc>
                    <a:spcPct val="110000"/>
                  </a:lnSpc>
                  <a:buClr>
                    <a:schemeClr val="tx1"/>
                  </a:buClr>
                  <a:buFont typeface="Arial" panose="020B0604020202020204" pitchFamily="34" charset="0"/>
                  <a:buNone/>
                </a:pPr>
                <a14:m>
                  <m:oMathPara xmlns:m="http://schemas.openxmlformats.org/officeDocument/2006/math">
                    <m:oMathParaPr>
                      <m:jc m:val="left"/>
                    </m:oMathParaPr>
                    <m:oMath xmlns:m="http://schemas.openxmlformats.org/officeDocument/2006/math">
                      <m:f>
                        <m:fPr>
                          <m:ctrlPr>
                            <a:rPr lang="en-US" b="1" i="1" smtClean="0">
                              <a:solidFill>
                                <a:schemeClr val="accent2"/>
                              </a:solidFill>
                              <a:latin typeface="Cambria Math" panose="02040503050406030204" pitchFamily="18" charset="0"/>
                            </a:rPr>
                          </m:ctrlPr>
                        </m:fPr>
                        <m:num>
                          <m:r>
                            <a:rPr lang="en-US" b="1" i="1" smtClean="0">
                              <a:solidFill>
                                <a:schemeClr val="accent2"/>
                              </a:solidFill>
                              <a:latin typeface="Cambria Math" panose="02040503050406030204" pitchFamily="18" charset="0"/>
                            </a:rPr>
                            <m:t>𝟐</m:t>
                          </m:r>
                          <m:r>
                            <a:rPr lang="en-US" b="1" i="1" smtClean="0">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𝟐𝟓𝟎</m:t>
                          </m:r>
                          <m:r>
                            <a:rPr lang="en-US" b="1" i="1" smtClean="0">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𝟎𝟎𝟎</m:t>
                          </m:r>
                        </m:num>
                        <m:den>
                          <m:r>
                            <a:rPr lang="en-US" b="1" i="1" smtClean="0">
                              <a:solidFill>
                                <a:schemeClr val="accent2"/>
                              </a:solidFill>
                              <a:latin typeface="Cambria Math" panose="02040503050406030204" pitchFamily="18" charset="0"/>
                            </a:rPr>
                            <m:t>𝟐</m:t>
                          </m:r>
                          <m:r>
                            <a:rPr lang="en-US" b="1" i="1" smtClean="0">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𝟎𝟎𝟎</m:t>
                          </m:r>
                          <m:r>
                            <a:rPr lang="en-US" b="1" i="1" smtClean="0">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𝟎𝟎𝟎</m:t>
                          </m:r>
                        </m:den>
                      </m:f>
                      <m:r>
                        <a:rPr lang="en-US" b="1" i="1" smtClean="0">
                          <a:solidFill>
                            <a:schemeClr val="accent2"/>
                          </a:solidFill>
                          <a:latin typeface="Cambria Math" panose="02040503050406030204" pitchFamily="18" charset="0"/>
                        </a:rPr>
                        <m:t>=</m:t>
                      </m:r>
                      <m:sSup>
                        <m:sSupPr>
                          <m:ctrlPr>
                            <a:rPr lang="en-US" b="1" i="1" smtClean="0">
                              <a:solidFill>
                                <a:schemeClr val="accent2"/>
                              </a:solidFill>
                              <a:latin typeface="Cambria Math" panose="02040503050406030204" pitchFamily="18" charset="0"/>
                            </a:rPr>
                          </m:ctrlPr>
                        </m:sSupPr>
                        <m:e>
                          <m:r>
                            <a:rPr lang="en-US" b="1" i="1" smtClean="0">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𝟏</m:t>
                          </m:r>
                          <m:r>
                            <a:rPr lang="en-US" b="1" i="1" smtClean="0">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𝟎</m:t>
                          </m:r>
                          <m:r>
                            <a:rPr lang="en-US" b="1" i="1" smtClean="0">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𝟎𝟎𝟒𝟓</m:t>
                          </m:r>
                          <m:r>
                            <a:rPr lang="en-US" b="1" i="1" smtClean="0">
                              <a:solidFill>
                                <a:schemeClr val="accent2"/>
                              </a:solidFill>
                              <a:latin typeface="Cambria Math" panose="02040503050406030204" pitchFamily="18" charset="0"/>
                            </a:rPr>
                            <m:t>)</m:t>
                          </m:r>
                        </m:e>
                        <m:sup>
                          <m:r>
                            <a:rPr lang="en-US" b="1" i="1" smtClean="0">
                              <a:solidFill>
                                <a:schemeClr val="accent2"/>
                              </a:solidFill>
                              <a:latin typeface="Cambria Math" panose="02040503050406030204" pitchFamily="18" charset="0"/>
                            </a:rPr>
                            <m:t>𝒕</m:t>
                          </m:r>
                          <m:r>
                            <a:rPr lang="en-US" b="1" i="1" smtClean="0">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𝟏𝟗𝟗𝟎</m:t>
                          </m:r>
                        </m:sup>
                      </m:sSup>
                    </m:oMath>
                  </m:oMathPara>
                </a14:m>
                <a:endParaRPr lang="en-US" b="1" dirty="0">
                  <a:solidFill>
                    <a:schemeClr val="accent2"/>
                  </a:solidFill>
                  <a:latin typeface="Garamond" panose="02020404030301010803" pitchFamily="18" charset="0"/>
                </a:endParaRPr>
              </a:p>
              <a:p>
                <a:pPr marL="457200" lvl="1" indent="0">
                  <a:lnSpc>
                    <a:spcPct val="110000"/>
                  </a:lnSpc>
                  <a:buClr>
                    <a:schemeClr val="tx1"/>
                  </a:buClr>
                  <a:buNone/>
                </a:pPr>
                <a:r>
                  <a:rPr lang="en-US" b="1" dirty="0">
                    <a:solidFill>
                      <a:schemeClr val="accent2"/>
                    </a:solidFill>
                    <a:latin typeface="Garamond" panose="02020404030301010803" pitchFamily="18" charset="0"/>
                  </a:rPr>
                  <a:t>t – 1990 </a:t>
                </a:r>
                <a14:m>
                  <m:oMath xmlns:m="http://schemas.openxmlformats.org/officeDocument/2006/math">
                    <m:r>
                      <a:rPr lang="en-US" b="1" i="1">
                        <a:solidFill>
                          <a:schemeClr val="accent2"/>
                        </a:solidFill>
                        <a:latin typeface="Cambria Math" panose="02040503050406030204" pitchFamily="18" charset="0"/>
                      </a:rPr>
                      <m:t>=</m:t>
                    </m:r>
                    <m:func>
                      <m:funcPr>
                        <m:ctrlPr>
                          <a:rPr lang="en-US" b="1" i="1" smtClean="0">
                            <a:solidFill>
                              <a:schemeClr val="accent2"/>
                            </a:solidFill>
                            <a:latin typeface="Cambria Math" panose="02040503050406030204" pitchFamily="18" charset="0"/>
                          </a:rPr>
                        </m:ctrlPr>
                      </m:funcPr>
                      <m:fName>
                        <m:sSub>
                          <m:sSubPr>
                            <m:ctrlPr>
                              <a:rPr lang="en-US" b="1" i="1" smtClean="0">
                                <a:solidFill>
                                  <a:schemeClr val="accent2"/>
                                </a:solidFill>
                                <a:latin typeface="Cambria Math" panose="02040503050406030204" pitchFamily="18" charset="0"/>
                              </a:rPr>
                            </m:ctrlPr>
                          </m:sSubPr>
                          <m:e>
                            <m:r>
                              <m:rPr>
                                <m:sty m:val="p"/>
                              </m:rPr>
                              <a:rPr lang="en-US" b="0" i="0" smtClean="0">
                                <a:solidFill>
                                  <a:schemeClr val="accent2"/>
                                </a:solidFill>
                                <a:latin typeface="Cambria Math" panose="02040503050406030204" pitchFamily="18" charset="0"/>
                              </a:rPr>
                              <m:t>log</m:t>
                            </m:r>
                          </m:e>
                          <m:sub>
                            <m:r>
                              <a:rPr lang="en-US" b="1" i="1" smtClean="0">
                                <a:solidFill>
                                  <a:schemeClr val="accent2"/>
                                </a:solidFill>
                                <a:latin typeface="Cambria Math" panose="02040503050406030204" pitchFamily="18" charset="0"/>
                              </a:rPr>
                              <m:t>𝟏</m:t>
                            </m:r>
                            <m:r>
                              <a:rPr lang="en-US" b="1" i="1" smtClean="0">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𝟎𝟎𝟒𝟓</m:t>
                            </m:r>
                          </m:sub>
                        </m:sSub>
                      </m:fName>
                      <m:e>
                        <m:d>
                          <m:dPr>
                            <m:ctrlPr>
                              <a:rPr lang="en-US" b="1" i="1" smtClean="0">
                                <a:solidFill>
                                  <a:schemeClr val="accent2"/>
                                </a:solidFill>
                                <a:latin typeface="Cambria Math" panose="02040503050406030204" pitchFamily="18" charset="0"/>
                              </a:rPr>
                            </m:ctrlPr>
                          </m:dPr>
                          <m:e>
                            <m:f>
                              <m:fPr>
                                <m:ctrlPr>
                                  <a:rPr lang="en-US" b="1" i="1" smtClean="0">
                                    <a:solidFill>
                                      <a:schemeClr val="accent2"/>
                                    </a:solidFill>
                                    <a:latin typeface="Cambria Math" panose="02040503050406030204" pitchFamily="18" charset="0"/>
                                  </a:rPr>
                                </m:ctrlPr>
                              </m:fPr>
                              <m:num>
                                <m:r>
                                  <a:rPr lang="en-US" b="1" i="1" smtClean="0">
                                    <a:solidFill>
                                      <a:schemeClr val="accent2"/>
                                    </a:solidFill>
                                    <a:latin typeface="Cambria Math" panose="02040503050406030204" pitchFamily="18" charset="0"/>
                                  </a:rPr>
                                  <m:t>𝟐</m:t>
                                </m:r>
                                <m:r>
                                  <a:rPr lang="en-US" b="1" i="1" smtClean="0">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𝟐𝟓𝟎</m:t>
                                </m:r>
                                <m:r>
                                  <a:rPr lang="en-US" b="1" i="1" smtClean="0">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𝟎𝟎𝟎</m:t>
                                </m:r>
                              </m:num>
                              <m:den>
                                <m:r>
                                  <a:rPr lang="en-US" b="1" i="1" smtClean="0">
                                    <a:solidFill>
                                      <a:schemeClr val="accent2"/>
                                    </a:solidFill>
                                    <a:latin typeface="Cambria Math" panose="02040503050406030204" pitchFamily="18" charset="0"/>
                                  </a:rPr>
                                  <m:t>𝟐</m:t>
                                </m:r>
                                <m:r>
                                  <a:rPr lang="en-US" b="1" i="1" smtClean="0">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𝟎𝟎𝟎</m:t>
                                </m:r>
                                <m:r>
                                  <a:rPr lang="en-US" b="1" i="1" smtClean="0">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𝟎𝟎𝟎</m:t>
                                </m:r>
                              </m:den>
                            </m:f>
                          </m:e>
                        </m:d>
                      </m:e>
                    </m:func>
                  </m:oMath>
                </a14:m>
                <a:r>
                  <a:rPr lang="en-US" b="1" dirty="0">
                    <a:solidFill>
                      <a:schemeClr val="accent2"/>
                    </a:solidFill>
                    <a:latin typeface="Garamond" panose="02020404030301010803" pitchFamily="18" charset="0"/>
                  </a:rPr>
                  <a:t> </a:t>
                </a:r>
              </a:p>
              <a:p>
                <a:pPr marL="457200" lvl="1" indent="0">
                  <a:lnSpc>
                    <a:spcPct val="110000"/>
                  </a:lnSpc>
                  <a:buClr>
                    <a:schemeClr val="tx1"/>
                  </a:buClr>
                  <a:buNone/>
                </a:pPr>
                <a:r>
                  <a:rPr lang="en-US" b="1" dirty="0">
                    <a:solidFill>
                      <a:schemeClr val="accent2"/>
                    </a:solidFill>
                    <a:latin typeface="Garamond" panose="02020404030301010803" pitchFamily="18" charset="0"/>
                  </a:rPr>
                  <a:t>t </a:t>
                </a:r>
                <a14:m>
                  <m:oMath xmlns:m="http://schemas.openxmlformats.org/officeDocument/2006/math">
                    <m:r>
                      <a:rPr lang="en-US" b="1" i="1">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𝟏𝟗𝟗𝟎</m:t>
                    </m:r>
                    <m:r>
                      <a:rPr lang="en-US" b="1" i="1" smtClean="0">
                        <a:solidFill>
                          <a:schemeClr val="accent2"/>
                        </a:solidFill>
                        <a:latin typeface="Cambria Math" panose="02040503050406030204" pitchFamily="18" charset="0"/>
                      </a:rPr>
                      <m:t>+</m:t>
                    </m:r>
                    <m:func>
                      <m:funcPr>
                        <m:ctrlPr>
                          <a:rPr lang="en-US" b="1" i="1">
                            <a:solidFill>
                              <a:schemeClr val="accent2"/>
                            </a:solidFill>
                            <a:latin typeface="Cambria Math" panose="02040503050406030204" pitchFamily="18" charset="0"/>
                          </a:rPr>
                        </m:ctrlPr>
                      </m:funcPr>
                      <m:fName>
                        <m:sSub>
                          <m:sSubPr>
                            <m:ctrlPr>
                              <a:rPr lang="en-US" b="1" i="1">
                                <a:solidFill>
                                  <a:schemeClr val="accent2"/>
                                </a:solidFill>
                                <a:latin typeface="Cambria Math" panose="02040503050406030204" pitchFamily="18" charset="0"/>
                              </a:rPr>
                            </m:ctrlPr>
                          </m:sSubPr>
                          <m:e>
                            <m:r>
                              <m:rPr>
                                <m:sty m:val="p"/>
                              </m:rPr>
                              <a:rPr lang="en-US">
                                <a:solidFill>
                                  <a:schemeClr val="accent2"/>
                                </a:solidFill>
                                <a:latin typeface="Cambria Math" panose="02040503050406030204" pitchFamily="18" charset="0"/>
                              </a:rPr>
                              <m:t>log</m:t>
                            </m:r>
                          </m:e>
                          <m:sub>
                            <m:r>
                              <a:rPr lang="en-US" b="1" i="1">
                                <a:solidFill>
                                  <a:schemeClr val="accent2"/>
                                </a:solidFill>
                                <a:latin typeface="Cambria Math" panose="02040503050406030204" pitchFamily="18" charset="0"/>
                              </a:rPr>
                              <m:t>𝟏</m:t>
                            </m:r>
                            <m:r>
                              <a:rPr lang="en-US" b="1" i="1">
                                <a:solidFill>
                                  <a:schemeClr val="accent2"/>
                                </a:solidFill>
                                <a:latin typeface="Cambria Math" panose="02040503050406030204" pitchFamily="18" charset="0"/>
                              </a:rPr>
                              <m:t>.</m:t>
                            </m:r>
                            <m:r>
                              <a:rPr lang="en-US" b="1" i="1">
                                <a:solidFill>
                                  <a:schemeClr val="accent2"/>
                                </a:solidFill>
                                <a:latin typeface="Cambria Math" panose="02040503050406030204" pitchFamily="18" charset="0"/>
                              </a:rPr>
                              <m:t>𝟎𝟎𝟒𝟓</m:t>
                            </m:r>
                          </m:sub>
                        </m:sSub>
                      </m:fName>
                      <m:e>
                        <m:d>
                          <m:dPr>
                            <m:ctrlPr>
                              <a:rPr lang="en-US" b="1" i="1">
                                <a:solidFill>
                                  <a:schemeClr val="accent2"/>
                                </a:solidFill>
                                <a:latin typeface="Cambria Math" panose="02040503050406030204" pitchFamily="18" charset="0"/>
                              </a:rPr>
                            </m:ctrlPr>
                          </m:dPr>
                          <m:e>
                            <m:f>
                              <m:fPr>
                                <m:ctrlPr>
                                  <a:rPr lang="en-US" b="1" i="1">
                                    <a:solidFill>
                                      <a:schemeClr val="accent2"/>
                                    </a:solidFill>
                                    <a:latin typeface="Cambria Math" panose="02040503050406030204" pitchFamily="18" charset="0"/>
                                  </a:rPr>
                                </m:ctrlPr>
                              </m:fPr>
                              <m:num>
                                <m:r>
                                  <a:rPr lang="en-US" b="1" i="1">
                                    <a:solidFill>
                                      <a:schemeClr val="accent2"/>
                                    </a:solidFill>
                                    <a:latin typeface="Cambria Math" panose="02040503050406030204" pitchFamily="18" charset="0"/>
                                  </a:rPr>
                                  <m:t>𝟐</m:t>
                                </m:r>
                                <m:r>
                                  <a:rPr lang="en-US" b="1" i="1">
                                    <a:solidFill>
                                      <a:schemeClr val="accent2"/>
                                    </a:solidFill>
                                    <a:latin typeface="Cambria Math" panose="02040503050406030204" pitchFamily="18" charset="0"/>
                                  </a:rPr>
                                  <m:t>,</m:t>
                                </m:r>
                                <m:r>
                                  <a:rPr lang="en-US" b="1" i="1">
                                    <a:solidFill>
                                      <a:schemeClr val="accent2"/>
                                    </a:solidFill>
                                    <a:latin typeface="Cambria Math" panose="02040503050406030204" pitchFamily="18" charset="0"/>
                                  </a:rPr>
                                  <m:t>𝟐𝟓𝟎</m:t>
                                </m:r>
                                <m:r>
                                  <a:rPr lang="en-US" b="1" i="1">
                                    <a:solidFill>
                                      <a:schemeClr val="accent2"/>
                                    </a:solidFill>
                                    <a:latin typeface="Cambria Math" panose="02040503050406030204" pitchFamily="18" charset="0"/>
                                  </a:rPr>
                                  <m:t>,</m:t>
                                </m:r>
                                <m:r>
                                  <a:rPr lang="en-US" b="1" i="1">
                                    <a:solidFill>
                                      <a:schemeClr val="accent2"/>
                                    </a:solidFill>
                                    <a:latin typeface="Cambria Math" panose="02040503050406030204" pitchFamily="18" charset="0"/>
                                  </a:rPr>
                                  <m:t>𝟎𝟎𝟎</m:t>
                                </m:r>
                              </m:num>
                              <m:den>
                                <m:r>
                                  <a:rPr lang="en-US" b="1" i="1">
                                    <a:solidFill>
                                      <a:schemeClr val="accent2"/>
                                    </a:solidFill>
                                    <a:latin typeface="Cambria Math" panose="02040503050406030204" pitchFamily="18" charset="0"/>
                                  </a:rPr>
                                  <m:t>𝟐</m:t>
                                </m:r>
                                <m:r>
                                  <a:rPr lang="en-US" b="1" i="1">
                                    <a:solidFill>
                                      <a:schemeClr val="accent2"/>
                                    </a:solidFill>
                                    <a:latin typeface="Cambria Math" panose="02040503050406030204" pitchFamily="18" charset="0"/>
                                  </a:rPr>
                                  <m:t>,</m:t>
                                </m:r>
                                <m:r>
                                  <a:rPr lang="en-US" b="1" i="1">
                                    <a:solidFill>
                                      <a:schemeClr val="accent2"/>
                                    </a:solidFill>
                                    <a:latin typeface="Cambria Math" panose="02040503050406030204" pitchFamily="18" charset="0"/>
                                  </a:rPr>
                                  <m:t>𝟎𝟎𝟎</m:t>
                                </m:r>
                                <m:r>
                                  <a:rPr lang="en-US" b="1" i="1">
                                    <a:solidFill>
                                      <a:schemeClr val="accent2"/>
                                    </a:solidFill>
                                    <a:latin typeface="Cambria Math" panose="02040503050406030204" pitchFamily="18" charset="0"/>
                                  </a:rPr>
                                  <m:t>,</m:t>
                                </m:r>
                                <m:r>
                                  <a:rPr lang="en-US" b="1" i="1">
                                    <a:solidFill>
                                      <a:schemeClr val="accent2"/>
                                    </a:solidFill>
                                    <a:latin typeface="Cambria Math" panose="02040503050406030204" pitchFamily="18" charset="0"/>
                                  </a:rPr>
                                  <m:t>𝟎𝟎𝟎</m:t>
                                </m:r>
                              </m:den>
                            </m:f>
                          </m:e>
                        </m:d>
                      </m:e>
                    </m:func>
                  </m:oMath>
                </a14:m>
                <a:r>
                  <a:rPr lang="en-US" b="1" dirty="0">
                    <a:solidFill>
                      <a:schemeClr val="accent2"/>
                    </a:solidFill>
                    <a:latin typeface="Garamond" panose="02020404030301010803" pitchFamily="18" charset="0"/>
                  </a:rPr>
                  <a:t> </a:t>
                </a:r>
              </a:p>
              <a:p>
                <a:pPr marL="457200" lvl="1" indent="0">
                  <a:lnSpc>
                    <a:spcPct val="110000"/>
                  </a:lnSpc>
                  <a:buClr>
                    <a:schemeClr val="tx1"/>
                  </a:buClr>
                  <a:buNone/>
                </a:pPr>
                <a:r>
                  <a:rPr lang="en-US" b="1" dirty="0">
                    <a:solidFill>
                      <a:schemeClr val="accent2"/>
                    </a:solidFill>
                    <a:latin typeface="Garamond" panose="02020404030301010803" pitchFamily="18" charset="0"/>
                  </a:rPr>
                  <a:t>t = 2,016.23</a:t>
                </a:r>
              </a:p>
              <a:p>
                <a:pPr marL="457200" lvl="1" indent="0">
                  <a:lnSpc>
                    <a:spcPct val="150000"/>
                  </a:lnSpc>
                  <a:buClr>
                    <a:schemeClr val="tx1"/>
                  </a:buClr>
                  <a:buNone/>
                </a:pPr>
                <a:endParaRPr lang="en-US" b="1" dirty="0">
                  <a:solidFill>
                    <a:schemeClr val="accent2"/>
                  </a:solidFill>
                  <a:latin typeface="Garamond" panose="02020404030301010803" pitchFamily="18" charset="0"/>
                </a:endParaRPr>
              </a:p>
              <a:p>
                <a:pPr marL="457200" lvl="1" indent="0">
                  <a:buClr>
                    <a:schemeClr val="tx1"/>
                  </a:buClr>
                  <a:buFont typeface="Arial" panose="020B0604020202020204" pitchFamily="34" charset="0"/>
                  <a:buNone/>
                </a:pPr>
                <a:endParaRPr lang="en-US" b="1" dirty="0">
                  <a:solidFill>
                    <a:schemeClr val="accent2"/>
                  </a:solidFill>
                  <a:latin typeface="Garamond" panose="02020404030301010803" pitchFamily="18" charset="0"/>
                </a:endParaRPr>
              </a:p>
            </p:txBody>
          </p:sp>
        </mc:Choice>
        <mc:Fallback xmlns="">
          <p:sp>
            <p:nvSpPr>
              <p:cNvPr id="6" name="Content Placeholder 2">
                <a:extLst>
                  <a:ext uri="{FF2B5EF4-FFF2-40B4-BE49-F238E27FC236}">
                    <a16:creationId xmlns:a16="http://schemas.microsoft.com/office/drawing/2014/main" id="{D2E3D193-B637-49E3-B776-F6AD07868D19}"/>
                  </a:ext>
                </a:extLst>
              </p:cNvPr>
              <p:cNvSpPr txBox="1">
                <a:spLocks noRot="1" noChangeAspect="1" noMove="1" noResize="1" noEditPoints="1" noAdjustHandles="1" noChangeArrowheads="1" noChangeShapeType="1" noTextEdit="1"/>
              </p:cNvSpPr>
              <p:nvPr/>
            </p:nvSpPr>
            <p:spPr>
              <a:xfrm>
                <a:off x="2127925" y="2881424"/>
                <a:ext cx="10064075" cy="4529469"/>
              </a:xfrm>
              <a:prstGeom prst="rect">
                <a:avLst/>
              </a:prstGeom>
              <a:blipFill>
                <a:blip r:embed="rId3"/>
                <a:stretch>
                  <a:fillRect t="-538"/>
                </a:stretch>
              </a:blipFill>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id="{C2036A93-C27D-4813-890C-9172E57C5538}"/>
              </a:ext>
            </a:extLst>
          </p:cNvPr>
          <p:cNvSpPr txBox="1">
            <a:spLocks/>
          </p:cNvSpPr>
          <p:nvPr/>
        </p:nvSpPr>
        <p:spPr>
          <a:xfrm>
            <a:off x="8066567" y="2374350"/>
            <a:ext cx="412543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Clr>
                <a:srgbClr val="001340"/>
              </a:buClr>
              <a:buFont typeface="Arial" panose="020B0604020202020204" pitchFamily="34" charset="0"/>
              <a:buChar char="•"/>
              <a:defRPr sz="2800" kern="1200">
                <a:solidFill>
                  <a:schemeClr val="tx1">
                    <a:lumMod val="65000"/>
                    <a:lumOff val="35000"/>
                  </a:schemeClr>
                </a:solidFill>
                <a:latin typeface="Times" pitchFamily="2" charset="0"/>
                <a:ea typeface="+mn-ea"/>
                <a:cs typeface="+mn-cs"/>
              </a:defRPr>
            </a:lvl1pPr>
            <a:lvl2pPr marL="6858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400" kern="1200">
                <a:solidFill>
                  <a:schemeClr val="tx1">
                    <a:lumMod val="65000"/>
                    <a:lumOff val="35000"/>
                  </a:schemeClr>
                </a:solidFill>
                <a:latin typeface="Times" pitchFamily="2" charset="0"/>
                <a:ea typeface="+mn-ea"/>
                <a:cs typeface="+mn-cs"/>
              </a:defRPr>
            </a:lvl2pPr>
            <a:lvl3pPr marL="11430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000" kern="1200">
                <a:solidFill>
                  <a:schemeClr val="tx1">
                    <a:lumMod val="65000"/>
                    <a:lumOff val="35000"/>
                  </a:schemeClr>
                </a:solidFill>
                <a:latin typeface="Times" pitchFamily="2" charset="0"/>
                <a:ea typeface="+mn-ea"/>
                <a:cs typeface="+mn-cs"/>
              </a:defRPr>
            </a:lvl3pPr>
            <a:lvl4pPr marL="16002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4pPr>
            <a:lvl5pPr marL="20574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tx1"/>
              </a:buClr>
              <a:buFont typeface="Garamond" panose="02020404030301010803" pitchFamily="18" charset="0"/>
              <a:buChar char="♦"/>
            </a:pPr>
            <a:r>
              <a:rPr lang="en-US" sz="2400" dirty="0">
                <a:solidFill>
                  <a:srgbClr val="597F77"/>
                </a:solidFill>
                <a:latin typeface="Garamond" panose="02020404030301010803" pitchFamily="18" charset="0"/>
              </a:rPr>
              <a:t> If your computation had yielded 2,019.84, how would you have reported your answer?</a:t>
            </a:r>
          </a:p>
          <a:p>
            <a:pPr lvl="1">
              <a:buClr>
                <a:schemeClr val="tx1"/>
              </a:buClr>
              <a:buFont typeface="Garamond" panose="02020404030301010803" pitchFamily="18" charset="0"/>
              <a:buChar char="♦"/>
            </a:pPr>
            <a:endParaRPr lang="en-US" dirty="0">
              <a:solidFill>
                <a:srgbClr val="597F77"/>
              </a:solidFill>
              <a:latin typeface="Garamond" panose="02020404030301010803" pitchFamily="18" charset="0"/>
            </a:endParaRPr>
          </a:p>
        </p:txBody>
      </p:sp>
    </p:spTree>
    <p:extLst>
      <p:ext uri="{BB962C8B-B14F-4D97-AF65-F5344CB8AC3E}">
        <p14:creationId xmlns:p14="http://schemas.microsoft.com/office/powerpoint/2010/main" val="3157649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0C591-DFE0-324B-973B-345751AAD726}"/>
              </a:ext>
            </a:extLst>
          </p:cNvPr>
          <p:cNvSpPr>
            <a:spLocks noGrp="1"/>
          </p:cNvSpPr>
          <p:nvPr>
            <p:ph type="title"/>
          </p:nvPr>
        </p:nvSpPr>
        <p:spPr/>
        <p:txBody>
          <a:bodyPr/>
          <a:lstStyle/>
          <a:p>
            <a:pPr algn="ctr"/>
            <a:r>
              <a:rPr lang="en-US" dirty="0">
                <a:latin typeface="Garamond" panose="02020404030301010803" pitchFamily="18" charset="0"/>
              </a:rPr>
              <a:t>Practice Problems</a:t>
            </a:r>
          </a:p>
        </p:txBody>
      </p:sp>
      <p:sp>
        <p:nvSpPr>
          <p:cNvPr id="3" name="Content Placeholder 2">
            <a:extLst>
              <a:ext uri="{FF2B5EF4-FFF2-40B4-BE49-F238E27FC236}">
                <a16:creationId xmlns:a16="http://schemas.microsoft.com/office/drawing/2014/main" id="{451D0325-711D-3948-A277-0332A9FB3B26}"/>
              </a:ext>
            </a:extLst>
          </p:cNvPr>
          <p:cNvSpPr>
            <a:spLocks noGrp="1"/>
          </p:cNvSpPr>
          <p:nvPr>
            <p:ph idx="1"/>
          </p:nvPr>
        </p:nvSpPr>
        <p:spPr/>
        <p:txBody>
          <a:bodyPr>
            <a:normAutofit/>
          </a:bodyPr>
          <a:lstStyle/>
          <a:p>
            <a:pPr marL="514350" indent="-514350">
              <a:buClr>
                <a:schemeClr val="tx1"/>
              </a:buClr>
              <a:buFont typeface="+mj-lt"/>
              <a:buAutoNum type="arabicPeriod" startAt="8"/>
            </a:pPr>
            <a:r>
              <a:rPr lang="en-US" dirty="0">
                <a:solidFill>
                  <a:srgbClr val="597F77"/>
                </a:solidFill>
                <a:latin typeface="Garamond" panose="02020404030301010803" pitchFamily="18" charset="0"/>
              </a:rPr>
              <a:t>Go back to #5c and solve it algebraically (using a logarithm).</a:t>
            </a:r>
          </a:p>
          <a:p>
            <a:pPr marL="971550" lvl="1" indent="-514350">
              <a:buClr>
                <a:schemeClr val="tx1"/>
              </a:buClr>
              <a:buFont typeface="+mj-lt"/>
              <a:buAutoNum type="alphaLcParenR"/>
            </a:pPr>
            <a:r>
              <a:rPr lang="en-US" dirty="0">
                <a:solidFill>
                  <a:srgbClr val="597F77"/>
                </a:solidFill>
                <a:latin typeface="Garamond" panose="02020404030301010803" pitchFamily="18" charset="0"/>
              </a:rPr>
              <a:t>P(t) = 2,000,000 (1+0.0045)</a:t>
            </a:r>
            <a:r>
              <a:rPr lang="en-US" baseline="30000" dirty="0">
                <a:solidFill>
                  <a:srgbClr val="597F77"/>
                </a:solidFill>
                <a:latin typeface="Garamond" panose="02020404030301010803" pitchFamily="18" charset="0"/>
              </a:rPr>
              <a:t>t-1990</a:t>
            </a:r>
            <a:endParaRPr lang="en-US" dirty="0">
              <a:solidFill>
                <a:srgbClr val="597F77"/>
              </a:solidFill>
              <a:latin typeface="Garamond" panose="02020404030301010803" pitchFamily="18" charset="0"/>
            </a:endParaRPr>
          </a:p>
          <a:p>
            <a:pPr lvl="1">
              <a:buClr>
                <a:schemeClr val="tx1"/>
              </a:buClr>
              <a:buFont typeface="Garamond" panose="02020404030301010803" pitchFamily="18" charset="0"/>
              <a:buChar char="♦"/>
            </a:pPr>
            <a:endParaRPr lang="en-US" dirty="0">
              <a:solidFill>
                <a:srgbClr val="597F77"/>
              </a:solidFill>
              <a:latin typeface="Garamond" panose="02020404030301010803" pitchFamily="18" charset="0"/>
            </a:endParaRPr>
          </a:p>
          <a:p>
            <a:pPr lvl="1">
              <a:buClr>
                <a:schemeClr val="tx1"/>
              </a:buClr>
              <a:buFont typeface="Garamond" panose="02020404030301010803" pitchFamily="18" charset="0"/>
              <a:buChar char="♦"/>
            </a:pPr>
            <a:endParaRPr lang="en-US" dirty="0">
              <a:solidFill>
                <a:srgbClr val="597F77"/>
              </a:solidFill>
              <a:latin typeface="Garamond" panose="02020404030301010803" pitchFamily="18" charset="0"/>
            </a:endParaRPr>
          </a:p>
          <a:p>
            <a:pPr lvl="1">
              <a:buClr>
                <a:schemeClr val="tx1"/>
              </a:buClr>
              <a:buFont typeface="Garamond" panose="02020404030301010803" pitchFamily="18" charset="0"/>
              <a:buChar char="♦"/>
            </a:pPr>
            <a:endParaRPr lang="en-US" dirty="0">
              <a:solidFill>
                <a:srgbClr val="597F77"/>
              </a:solidFill>
              <a:latin typeface="Garamond" panose="02020404030301010803" pitchFamily="18" charset="0"/>
            </a:endParaRPr>
          </a:p>
          <a:p>
            <a:pPr lvl="1">
              <a:buClr>
                <a:schemeClr val="tx1"/>
              </a:buClr>
              <a:buFont typeface="Garamond" panose="02020404030301010803" pitchFamily="18" charset="0"/>
              <a:buChar char="♦"/>
            </a:pPr>
            <a:endParaRPr lang="en-US" dirty="0">
              <a:solidFill>
                <a:srgbClr val="597F77"/>
              </a:solidFill>
              <a:latin typeface="Garamond" panose="02020404030301010803" pitchFamily="18" charset="0"/>
            </a:endParaRPr>
          </a:p>
          <a:p>
            <a:pPr marL="914400" lvl="1" indent="-457200">
              <a:buClr>
                <a:schemeClr val="tx1"/>
              </a:buClr>
              <a:buFont typeface="+mj-lt"/>
              <a:buAutoNum type="alphaLcParenR"/>
            </a:pPr>
            <a:endParaRPr lang="en-US" baseline="30000" dirty="0">
              <a:solidFill>
                <a:srgbClr val="597F77"/>
              </a:solidFill>
              <a:latin typeface="Garamond" panose="02020404030301010803" pitchFamily="18" charset="0"/>
            </a:endParaRPr>
          </a:p>
          <a:p>
            <a:pPr marL="914400" lvl="1" indent="-457200">
              <a:buClr>
                <a:schemeClr val="tx1"/>
              </a:buClr>
              <a:buFont typeface="+mj-lt"/>
              <a:buAutoNum type="alphaLcParenR"/>
            </a:pPr>
            <a:endParaRPr lang="en-US" dirty="0">
              <a:solidFill>
                <a:srgbClr val="597F77"/>
              </a:solidFill>
              <a:latin typeface="Garamond" panose="02020404030301010803" pitchFamily="18" charset="0"/>
            </a:endParaRPr>
          </a:p>
          <a:p>
            <a:pPr marL="457200" lvl="1" indent="0">
              <a:buClr>
                <a:schemeClr val="tx1"/>
              </a:buClr>
              <a:buNone/>
            </a:pPr>
            <a:endParaRPr lang="en-US" dirty="0">
              <a:solidFill>
                <a:srgbClr val="597F77"/>
              </a:solidFill>
              <a:latin typeface="Garamond" panose="02020404030301010803" pitchFamily="18" charset="0"/>
            </a:endParaRPr>
          </a:p>
        </p:txBody>
      </p:sp>
      <p:sp>
        <p:nvSpPr>
          <p:cNvPr id="4" name="TextBox 3">
            <a:extLst>
              <a:ext uri="{FF2B5EF4-FFF2-40B4-BE49-F238E27FC236}">
                <a16:creationId xmlns:a16="http://schemas.microsoft.com/office/drawing/2014/main" id="{1A9EF5E8-F40D-8B45-AAE6-5030A6B295E9}"/>
              </a:ext>
            </a:extLst>
          </p:cNvPr>
          <p:cNvSpPr txBox="1"/>
          <p:nvPr/>
        </p:nvSpPr>
        <p:spPr>
          <a:xfrm rot="20700000">
            <a:off x="140678" y="643148"/>
            <a:ext cx="3239733" cy="369332"/>
          </a:xfrm>
          <a:prstGeom prst="rect">
            <a:avLst/>
          </a:prstGeom>
          <a:noFill/>
        </p:spPr>
        <p:txBody>
          <a:bodyPr wrap="none" rtlCol="0">
            <a:spAutoFit/>
          </a:bodyPr>
          <a:lstStyle/>
          <a:p>
            <a:r>
              <a:rPr lang="en-US" b="1" dirty="0">
                <a:solidFill>
                  <a:srgbClr val="597F77"/>
                </a:solidFill>
                <a:latin typeface="Garamond" panose="02020404030301010803" pitchFamily="18" charset="0"/>
              </a:rPr>
              <a:t>Open to Page 7 of your Packet!</a:t>
            </a: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D2E3D193-B637-49E3-B776-F6AD07868D19}"/>
                  </a:ext>
                </a:extLst>
              </p:cNvPr>
              <p:cNvSpPr txBox="1">
                <a:spLocks/>
              </p:cNvSpPr>
              <p:nvPr/>
            </p:nvSpPr>
            <p:spPr>
              <a:xfrm>
                <a:off x="2127925" y="2881424"/>
                <a:ext cx="10064075" cy="45294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Clr>
                    <a:srgbClr val="001340"/>
                  </a:buClr>
                  <a:buFont typeface="Arial" panose="020B0604020202020204" pitchFamily="34" charset="0"/>
                  <a:buChar char="•"/>
                  <a:defRPr sz="2800" kern="1200">
                    <a:solidFill>
                      <a:schemeClr val="tx1">
                        <a:lumMod val="65000"/>
                        <a:lumOff val="35000"/>
                      </a:schemeClr>
                    </a:solidFill>
                    <a:latin typeface="Times" pitchFamily="2" charset="0"/>
                    <a:ea typeface="+mn-ea"/>
                    <a:cs typeface="+mn-cs"/>
                  </a:defRPr>
                </a:lvl1pPr>
                <a:lvl2pPr marL="6858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400" kern="1200">
                    <a:solidFill>
                      <a:schemeClr val="tx1">
                        <a:lumMod val="65000"/>
                        <a:lumOff val="35000"/>
                      </a:schemeClr>
                    </a:solidFill>
                    <a:latin typeface="Times" pitchFamily="2" charset="0"/>
                    <a:ea typeface="+mn-ea"/>
                    <a:cs typeface="+mn-cs"/>
                  </a:defRPr>
                </a:lvl2pPr>
                <a:lvl3pPr marL="11430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000" kern="1200">
                    <a:solidFill>
                      <a:schemeClr val="tx1">
                        <a:lumMod val="65000"/>
                        <a:lumOff val="35000"/>
                      </a:schemeClr>
                    </a:solidFill>
                    <a:latin typeface="Times" pitchFamily="2" charset="0"/>
                    <a:ea typeface="+mn-ea"/>
                    <a:cs typeface="+mn-cs"/>
                  </a:defRPr>
                </a:lvl3pPr>
                <a:lvl4pPr marL="16002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4pPr>
                <a:lvl5pPr marL="20574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10000"/>
                  </a:lnSpc>
                  <a:buClr>
                    <a:schemeClr val="tx1"/>
                  </a:buClr>
                  <a:buFont typeface="Arial" panose="020B0604020202020204" pitchFamily="34" charset="0"/>
                  <a:buNone/>
                </a:pPr>
                <a:r>
                  <a:rPr lang="en-US" b="1" dirty="0">
                    <a:solidFill>
                      <a:schemeClr val="accent2"/>
                    </a:solidFill>
                    <a:latin typeface="Garamond" panose="02020404030301010803" pitchFamily="18" charset="0"/>
                  </a:rPr>
                  <a:t>2,250,000 = 2,000,000(1+0.0045)</a:t>
                </a:r>
                <a:r>
                  <a:rPr lang="en-US" b="1" baseline="30000" dirty="0">
                    <a:solidFill>
                      <a:schemeClr val="accent2"/>
                    </a:solidFill>
                    <a:latin typeface="Garamond" panose="02020404030301010803" pitchFamily="18" charset="0"/>
                  </a:rPr>
                  <a:t>t-1990</a:t>
                </a:r>
              </a:p>
              <a:p>
                <a:pPr marL="457200" lvl="1" indent="0">
                  <a:lnSpc>
                    <a:spcPct val="110000"/>
                  </a:lnSpc>
                  <a:buClr>
                    <a:schemeClr val="tx1"/>
                  </a:buClr>
                  <a:buFont typeface="Arial" panose="020B0604020202020204" pitchFamily="34" charset="0"/>
                  <a:buNone/>
                </a:pPr>
                <a14:m>
                  <m:oMathPara xmlns:m="http://schemas.openxmlformats.org/officeDocument/2006/math">
                    <m:oMathParaPr>
                      <m:jc m:val="left"/>
                    </m:oMathParaPr>
                    <m:oMath xmlns:m="http://schemas.openxmlformats.org/officeDocument/2006/math">
                      <m:f>
                        <m:fPr>
                          <m:ctrlPr>
                            <a:rPr lang="en-US" b="1" i="1" smtClean="0">
                              <a:solidFill>
                                <a:schemeClr val="accent2"/>
                              </a:solidFill>
                              <a:latin typeface="Cambria Math" panose="02040503050406030204" pitchFamily="18" charset="0"/>
                            </a:rPr>
                          </m:ctrlPr>
                        </m:fPr>
                        <m:num>
                          <m:r>
                            <a:rPr lang="en-US" b="1" i="1" smtClean="0">
                              <a:solidFill>
                                <a:schemeClr val="accent2"/>
                              </a:solidFill>
                              <a:latin typeface="Cambria Math" panose="02040503050406030204" pitchFamily="18" charset="0"/>
                            </a:rPr>
                            <m:t>𝟐</m:t>
                          </m:r>
                          <m:r>
                            <a:rPr lang="en-US" b="1" i="1" smtClean="0">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𝟐𝟓𝟎</m:t>
                          </m:r>
                          <m:r>
                            <a:rPr lang="en-US" b="1" i="1" smtClean="0">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𝟎𝟎𝟎</m:t>
                          </m:r>
                        </m:num>
                        <m:den>
                          <m:r>
                            <a:rPr lang="en-US" b="1" i="1" smtClean="0">
                              <a:solidFill>
                                <a:schemeClr val="accent2"/>
                              </a:solidFill>
                              <a:latin typeface="Cambria Math" panose="02040503050406030204" pitchFamily="18" charset="0"/>
                            </a:rPr>
                            <m:t>𝟐</m:t>
                          </m:r>
                          <m:r>
                            <a:rPr lang="en-US" b="1" i="1" smtClean="0">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𝟎𝟎𝟎</m:t>
                          </m:r>
                          <m:r>
                            <a:rPr lang="en-US" b="1" i="1" smtClean="0">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𝟎𝟎𝟎</m:t>
                          </m:r>
                        </m:den>
                      </m:f>
                      <m:r>
                        <a:rPr lang="en-US" b="1" i="1" smtClean="0">
                          <a:solidFill>
                            <a:schemeClr val="accent2"/>
                          </a:solidFill>
                          <a:latin typeface="Cambria Math" panose="02040503050406030204" pitchFamily="18" charset="0"/>
                        </a:rPr>
                        <m:t>=</m:t>
                      </m:r>
                      <m:sSup>
                        <m:sSupPr>
                          <m:ctrlPr>
                            <a:rPr lang="en-US" b="1" i="1" smtClean="0">
                              <a:solidFill>
                                <a:schemeClr val="accent2"/>
                              </a:solidFill>
                              <a:latin typeface="Cambria Math" panose="02040503050406030204" pitchFamily="18" charset="0"/>
                            </a:rPr>
                          </m:ctrlPr>
                        </m:sSupPr>
                        <m:e>
                          <m:r>
                            <a:rPr lang="en-US" b="1" i="1" smtClean="0">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𝟏</m:t>
                          </m:r>
                          <m:r>
                            <a:rPr lang="en-US" b="1" i="1" smtClean="0">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𝟎</m:t>
                          </m:r>
                          <m:r>
                            <a:rPr lang="en-US" b="1" i="1" smtClean="0">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𝟎𝟎𝟒𝟓</m:t>
                          </m:r>
                          <m:r>
                            <a:rPr lang="en-US" b="1" i="1" smtClean="0">
                              <a:solidFill>
                                <a:schemeClr val="accent2"/>
                              </a:solidFill>
                              <a:latin typeface="Cambria Math" panose="02040503050406030204" pitchFamily="18" charset="0"/>
                            </a:rPr>
                            <m:t>)</m:t>
                          </m:r>
                        </m:e>
                        <m:sup>
                          <m:r>
                            <a:rPr lang="en-US" b="1" i="1" smtClean="0">
                              <a:solidFill>
                                <a:schemeClr val="accent2"/>
                              </a:solidFill>
                              <a:latin typeface="Cambria Math" panose="02040503050406030204" pitchFamily="18" charset="0"/>
                            </a:rPr>
                            <m:t>𝒕</m:t>
                          </m:r>
                          <m:r>
                            <a:rPr lang="en-US" b="1" i="1" smtClean="0">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𝟏𝟗𝟗𝟎</m:t>
                          </m:r>
                        </m:sup>
                      </m:sSup>
                    </m:oMath>
                  </m:oMathPara>
                </a14:m>
                <a:endParaRPr lang="en-US" b="1" dirty="0">
                  <a:solidFill>
                    <a:schemeClr val="accent2"/>
                  </a:solidFill>
                  <a:latin typeface="Garamond" panose="02020404030301010803" pitchFamily="18" charset="0"/>
                </a:endParaRPr>
              </a:p>
              <a:p>
                <a:pPr marL="457200" lvl="1" indent="0">
                  <a:lnSpc>
                    <a:spcPct val="110000"/>
                  </a:lnSpc>
                  <a:buClr>
                    <a:schemeClr val="tx1"/>
                  </a:buClr>
                  <a:buNone/>
                </a:pPr>
                <a:r>
                  <a:rPr lang="en-US" b="1" dirty="0">
                    <a:solidFill>
                      <a:schemeClr val="accent2"/>
                    </a:solidFill>
                    <a:latin typeface="Garamond" panose="02020404030301010803" pitchFamily="18" charset="0"/>
                  </a:rPr>
                  <a:t>t – 1990 </a:t>
                </a:r>
                <a14:m>
                  <m:oMath xmlns:m="http://schemas.openxmlformats.org/officeDocument/2006/math">
                    <m:r>
                      <a:rPr lang="en-US" b="1" i="1">
                        <a:solidFill>
                          <a:schemeClr val="accent2"/>
                        </a:solidFill>
                        <a:latin typeface="Cambria Math" panose="02040503050406030204" pitchFamily="18" charset="0"/>
                      </a:rPr>
                      <m:t>=</m:t>
                    </m:r>
                    <m:func>
                      <m:funcPr>
                        <m:ctrlPr>
                          <a:rPr lang="en-US" b="1" i="1" smtClean="0">
                            <a:solidFill>
                              <a:schemeClr val="accent2"/>
                            </a:solidFill>
                            <a:latin typeface="Cambria Math" panose="02040503050406030204" pitchFamily="18" charset="0"/>
                          </a:rPr>
                        </m:ctrlPr>
                      </m:funcPr>
                      <m:fName>
                        <m:sSub>
                          <m:sSubPr>
                            <m:ctrlPr>
                              <a:rPr lang="en-US" b="1" i="1" smtClean="0">
                                <a:solidFill>
                                  <a:schemeClr val="accent2"/>
                                </a:solidFill>
                                <a:latin typeface="Cambria Math" panose="02040503050406030204" pitchFamily="18" charset="0"/>
                              </a:rPr>
                            </m:ctrlPr>
                          </m:sSubPr>
                          <m:e>
                            <m:r>
                              <m:rPr>
                                <m:sty m:val="p"/>
                              </m:rPr>
                              <a:rPr lang="en-US" b="0" i="0" smtClean="0">
                                <a:solidFill>
                                  <a:schemeClr val="accent2"/>
                                </a:solidFill>
                                <a:latin typeface="Cambria Math" panose="02040503050406030204" pitchFamily="18" charset="0"/>
                              </a:rPr>
                              <m:t>log</m:t>
                            </m:r>
                          </m:e>
                          <m:sub>
                            <m:r>
                              <a:rPr lang="en-US" b="1" i="1" smtClean="0">
                                <a:solidFill>
                                  <a:schemeClr val="accent2"/>
                                </a:solidFill>
                                <a:latin typeface="Cambria Math" panose="02040503050406030204" pitchFamily="18" charset="0"/>
                              </a:rPr>
                              <m:t>𝟏</m:t>
                            </m:r>
                            <m:r>
                              <a:rPr lang="en-US" b="1" i="1" smtClean="0">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𝟎𝟎𝟒𝟓</m:t>
                            </m:r>
                          </m:sub>
                        </m:sSub>
                      </m:fName>
                      <m:e>
                        <m:d>
                          <m:dPr>
                            <m:ctrlPr>
                              <a:rPr lang="en-US" b="1" i="1" smtClean="0">
                                <a:solidFill>
                                  <a:schemeClr val="accent2"/>
                                </a:solidFill>
                                <a:latin typeface="Cambria Math" panose="02040503050406030204" pitchFamily="18" charset="0"/>
                              </a:rPr>
                            </m:ctrlPr>
                          </m:dPr>
                          <m:e>
                            <m:f>
                              <m:fPr>
                                <m:ctrlPr>
                                  <a:rPr lang="en-US" b="1" i="1" smtClean="0">
                                    <a:solidFill>
                                      <a:schemeClr val="accent2"/>
                                    </a:solidFill>
                                    <a:latin typeface="Cambria Math" panose="02040503050406030204" pitchFamily="18" charset="0"/>
                                  </a:rPr>
                                </m:ctrlPr>
                              </m:fPr>
                              <m:num>
                                <m:r>
                                  <a:rPr lang="en-US" b="1" i="1" smtClean="0">
                                    <a:solidFill>
                                      <a:schemeClr val="accent2"/>
                                    </a:solidFill>
                                    <a:latin typeface="Cambria Math" panose="02040503050406030204" pitchFamily="18" charset="0"/>
                                  </a:rPr>
                                  <m:t>𝟐</m:t>
                                </m:r>
                                <m:r>
                                  <a:rPr lang="en-US" b="1" i="1" smtClean="0">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𝟐𝟓𝟎</m:t>
                                </m:r>
                                <m:r>
                                  <a:rPr lang="en-US" b="1" i="1" smtClean="0">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𝟎𝟎𝟎</m:t>
                                </m:r>
                              </m:num>
                              <m:den>
                                <m:r>
                                  <a:rPr lang="en-US" b="1" i="1" smtClean="0">
                                    <a:solidFill>
                                      <a:schemeClr val="accent2"/>
                                    </a:solidFill>
                                    <a:latin typeface="Cambria Math" panose="02040503050406030204" pitchFamily="18" charset="0"/>
                                  </a:rPr>
                                  <m:t>𝟐</m:t>
                                </m:r>
                                <m:r>
                                  <a:rPr lang="en-US" b="1" i="1" smtClean="0">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𝟎𝟎𝟎</m:t>
                                </m:r>
                                <m:r>
                                  <a:rPr lang="en-US" b="1" i="1" smtClean="0">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𝟎𝟎𝟎</m:t>
                                </m:r>
                              </m:den>
                            </m:f>
                          </m:e>
                        </m:d>
                      </m:e>
                    </m:func>
                  </m:oMath>
                </a14:m>
                <a:r>
                  <a:rPr lang="en-US" b="1" dirty="0">
                    <a:solidFill>
                      <a:schemeClr val="accent2"/>
                    </a:solidFill>
                    <a:latin typeface="Garamond" panose="02020404030301010803" pitchFamily="18" charset="0"/>
                  </a:rPr>
                  <a:t> </a:t>
                </a:r>
              </a:p>
              <a:p>
                <a:pPr marL="457200" lvl="1" indent="0">
                  <a:lnSpc>
                    <a:spcPct val="110000"/>
                  </a:lnSpc>
                  <a:buClr>
                    <a:schemeClr val="tx1"/>
                  </a:buClr>
                  <a:buNone/>
                </a:pPr>
                <a:r>
                  <a:rPr lang="en-US" b="1" dirty="0">
                    <a:solidFill>
                      <a:schemeClr val="accent2"/>
                    </a:solidFill>
                    <a:latin typeface="Garamond" panose="02020404030301010803" pitchFamily="18" charset="0"/>
                  </a:rPr>
                  <a:t>t </a:t>
                </a:r>
                <a14:m>
                  <m:oMath xmlns:m="http://schemas.openxmlformats.org/officeDocument/2006/math">
                    <m:r>
                      <a:rPr lang="en-US" b="1" i="1">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𝟏𝟗𝟗𝟎</m:t>
                    </m:r>
                    <m:r>
                      <a:rPr lang="en-US" b="1" i="1" smtClean="0">
                        <a:solidFill>
                          <a:schemeClr val="accent2"/>
                        </a:solidFill>
                        <a:latin typeface="Cambria Math" panose="02040503050406030204" pitchFamily="18" charset="0"/>
                      </a:rPr>
                      <m:t>+</m:t>
                    </m:r>
                    <m:func>
                      <m:funcPr>
                        <m:ctrlPr>
                          <a:rPr lang="en-US" b="1" i="1">
                            <a:solidFill>
                              <a:schemeClr val="accent2"/>
                            </a:solidFill>
                            <a:latin typeface="Cambria Math" panose="02040503050406030204" pitchFamily="18" charset="0"/>
                          </a:rPr>
                        </m:ctrlPr>
                      </m:funcPr>
                      <m:fName>
                        <m:sSub>
                          <m:sSubPr>
                            <m:ctrlPr>
                              <a:rPr lang="en-US" b="1" i="1">
                                <a:solidFill>
                                  <a:schemeClr val="accent2"/>
                                </a:solidFill>
                                <a:latin typeface="Cambria Math" panose="02040503050406030204" pitchFamily="18" charset="0"/>
                              </a:rPr>
                            </m:ctrlPr>
                          </m:sSubPr>
                          <m:e>
                            <m:r>
                              <m:rPr>
                                <m:sty m:val="p"/>
                              </m:rPr>
                              <a:rPr lang="en-US">
                                <a:solidFill>
                                  <a:schemeClr val="accent2"/>
                                </a:solidFill>
                                <a:latin typeface="Cambria Math" panose="02040503050406030204" pitchFamily="18" charset="0"/>
                              </a:rPr>
                              <m:t>log</m:t>
                            </m:r>
                          </m:e>
                          <m:sub>
                            <m:r>
                              <a:rPr lang="en-US" b="1" i="1">
                                <a:solidFill>
                                  <a:schemeClr val="accent2"/>
                                </a:solidFill>
                                <a:latin typeface="Cambria Math" panose="02040503050406030204" pitchFamily="18" charset="0"/>
                              </a:rPr>
                              <m:t>𝟏</m:t>
                            </m:r>
                            <m:r>
                              <a:rPr lang="en-US" b="1" i="1">
                                <a:solidFill>
                                  <a:schemeClr val="accent2"/>
                                </a:solidFill>
                                <a:latin typeface="Cambria Math" panose="02040503050406030204" pitchFamily="18" charset="0"/>
                              </a:rPr>
                              <m:t>.</m:t>
                            </m:r>
                            <m:r>
                              <a:rPr lang="en-US" b="1" i="1">
                                <a:solidFill>
                                  <a:schemeClr val="accent2"/>
                                </a:solidFill>
                                <a:latin typeface="Cambria Math" panose="02040503050406030204" pitchFamily="18" charset="0"/>
                              </a:rPr>
                              <m:t>𝟎𝟎𝟒𝟓</m:t>
                            </m:r>
                          </m:sub>
                        </m:sSub>
                      </m:fName>
                      <m:e>
                        <m:d>
                          <m:dPr>
                            <m:ctrlPr>
                              <a:rPr lang="en-US" b="1" i="1">
                                <a:solidFill>
                                  <a:schemeClr val="accent2"/>
                                </a:solidFill>
                                <a:latin typeface="Cambria Math" panose="02040503050406030204" pitchFamily="18" charset="0"/>
                              </a:rPr>
                            </m:ctrlPr>
                          </m:dPr>
                          <m:e>
                            <m:f>
                              <m:fPr>
                                <m:ctrlPr>
                                  <a:rPr lang="en-US" b="1" i="1">
                                    <a:solidFill>
                                      <a:schemeClr val="accent2"/>
                                    </a:solidFill>
                                    <a:latin typeface="Cambria Math" panose="02040503050406030204" pitchFamily="18" charset="0"/>
                                  </a:rPr>
                                </m:ctrlPr>
                              </m:fPr>
                              <m:num>
                                <m:r>
                                  <a:rPr lang="en-US" b="1" i="1">
                                    <a:solidFill>
                                      <a:schemeClr val="accent2"/>
                                    </a:solidFill>
                                    <a:latin typeface="Cambria Math" panose="02040503050406030204" pitchFamily="18" charset="0"/>
                                  </a:rPr>
                                  <m:t>𝟐</m:t>
                                </m:r>
                                <m:r>
                                  <a:rPr lang="en-US" b="1" i="1">
                                    <a:solidFill>
                                      <a:schemeClr val="accent2"/>
                                    </a:solidFill>
                                    <a:latin typeface="Cambria Math" panose="02040503050406030204" pitchFamily="18" charset="0"/>
                                  </a:rPr>
                                  <m:t>,</m:t>
                                </m:r>
                                <m:r>
                                  <a:rPr lang="en-US" b="1" i="1">
                                    <a:solidFill>
                                      <a:schemeClr val="accent2"/>
                                    </a:solidFill>
                                    <a:latin typeface="Cambria Math" panose="02040503050406030204" pitchFamily="18" charset="0"/>
                                  </a:rPr>
                                  <m:t>𝟐𝟓𝟎</m:t>
                                </m:r>
                                <m:r>
                                  <a:rPr lang="en-US" b="1" i="1">
                                    <a:solidFill>
                                      <a:schemeClr val="accent2"/>
                                    </a:solidFill>
                                    <a:latin typeface="Cambria Math" panose="02040503050406030204" pitchFamily="18" charset="0"/>
                                  </a:rPr>
                                  <m:t>,</m:t>
                                </m:r>
                                <m:r>
                                  <a:rPr lang="en-US" b="1" i="1">
                                    <a:solidFill>
                                      <a:schemeClr val="accent2"/>
                                    </a:solidFill>
                                    <a:latin typeface="Cambria Math" panose="02040503050406030204" pitchFamily="18" charset="0"/>
                                  </a:rPr>
                                  <m:t>𝟎𝟎𝟎</m:t>
                                </m:r>
                              </m:num>
                              <m:den>
                                <m:r>
                                  <a:rPr lang="en-US" b="1" i="1">
                                    <a:solidFill>
                                      <a:schemeClr val="accent2"/>
                                    </a:solidFill>
                                    <a:latin typeface="Cambria Math" panose="02040503050406030204" pitchFamily="18" charset="0"/>
                                  </a:rPr>
                                  <m:t>𝟐</m:t>
                                </m:r>
                                <m:r>
                                  <a:rPr lang="en-US" b="1" i="1">
                                    <a:solidFill>
                                      <a:schemeClr val="accent2"/>
                                    </a:solidFill>
                                    <a:latin typeface="Cambria Math" panose="02040503050406030204" pitchFamily="18" charset="0"/>
                                  </a:rPr>
                                  <m:t>,</m:t>
                                </m:r>
                                <m:r>
                                  <a:rPr lang="en-US" b="1" i="1">
                                    <a:solidFill>
                                      <a:schemeClr val="accent2"/>
                                    </a:solidFill>
                                    <a:latin typeface="Cambria Math" panose="02040503050406030204" pitchFamily="18" charset="0"/>
                                  </a:rPr>
                                  <m:t>𝟎𝟎𝟎</m:t>
                                </m:r>
                                <m:r>
                                  <a:rPr lang="en-US" b="1" i="1">
                                    <a:solidFill>
                                      <a:schemeClr val="accent2"/>
                                    </a:solidFill>
                                    <a:latin typeface="Cambria Math" panose="02040503050406030204" pitchFamily="18" charset="0"/>
                                  </a:rPr>
                                  <m:t>,</m:t>
                                </m:r>
                                <m:r>
                                  <a:rPr lang="en-US" b="1" i="1">
                                    <a:solidFill>
                                      <a:schemeClr val="accent2"/>
                                    </a:solidFill>
                                    <a:latin typeface="Cambria Math" panose="02040503050406030204" pitchFamily="18" charset="0"/>
                                  </a:rPr>
                                  <m:t>𝟎𝟎𝟎</m:t>
                                </m:r>
                              </m:den>
                            </m:f>
                          </m:e>
                        </m:d>
                      </m:e>
                    </m:func>
                  </m:oMath>
                </a14:m>
                <a:r>
                  <a:rPr lang="en-US" b="1" dirty="0">
                    <a:solidFill>
                      <a:schemeClr val="accent2"/>
                    </a:solidFill>
                    <a:latin typeface="Garamond" panose="02020404030301010803" pitchFamily="18" charset="0"/>
                  </a:rPr>
                  <a:t> </a:t>
                </a:r>
              </a:p>
              <a:p>
                <a:pPr marL="457200" lvl="1" indent="0">
                  <a:lnSpc>
                    <a:spcPct val="110000"/>
                  </a:lnSpc>
                  <a:buClr>
                    <a:schemeClr val="tx1"/>
                  </a:buClr>
                  <a:buNone/>
                </a:pPr>
                <a:r>
                  <a:rPr lang="en-US" b="1" dirty="0">
                    <a:solidFill>
                      <a:schemeClr val="accent2"/>
                    </a:solidFill>
                    <a:latin typeface="Garamond" panose="02020404030301010803" pitchFamily="18" charset="0"/>
                  </a:rPr>
                  <a:t>t = 2,016.23</a:t>
                </a:r>
              </a:p>
              <a:p>
                <a:pPr marL="457200" lvl="1" indent="0">
                  <a:lnSpc>
                    <a:spcPct val="150000"/>
                  </a:lnSpc>
                  <a:buClr>
                    <a:schemeClr val="tx1"/>
                  </a:buClr>
                  <a:buNone/>
                </a:pPr>
                <a:endParaRPr lang="en-US" b="1" dirty="0">
                  <a:solidFill>
                    <a:schemeClr val="accent2"/>
                  </a:solidFill>
                  <a:latin typeface="Garamond" panose="02020404030301010803" pitchFamily="18" charset="0"/>
                </a:endParaRPr>
              </a:p>
              <a:p>
                <a:pPr marL="457200" lvl="1" indent="0">
                  <a:buClr>
                    <a:schemeClr val="tx1"/>
                  </a:buClr>
                  <a:buFont typeface="Arial" panose="020B0604020202020204" pitchFamily="34" charset="0"/>
                  <a:buNone/>
                </a:pPr>
                <a:endParaRPr lang="en-US" b="1" dirty="0">
                  <a:solidFill>
                    <a:schemeClr val="accent2"/>
                  </a:solidFill>
                  <a:latin typeface="Garamond" panose="02020404030301010803" pitchFamily="18" charset="0"/>
                </a:endParaRPr>
              </a:p>
            </p:txBody>
          </p:sp>
        </mc:Choice>
        <mc:Fallback xmlns="">
          <p:sp>
            <p:nvSpPr>
              <p:cNvPr id="6" name="Content Placeholder 2">
                <a:extLst>
                  <a:ext uri="{FF2B5EF4-FFF2-40B4-BE49-F238E27FC236}">
                    <a16:creationId xmlns:a16="http://schemas.microsoft.com/office/drawing/2014/main" id="{D2E3D193-B637-49E3-B776-F6AD07868D19}"/>
                  </a:ext>
                </a:extLst>
              </p:cNvPr>
              <p:cNvSpPr txBox="1">
                <a:spLocks noRot="1" noChangeAspect="1" noMove="1" noResize="1" noEditPoints="1" noAdjustHandles="1" noChangeArrowheads="1" noChangeShapeType="1" noTextEdit="1"/>
              </p:cNvSpPr>
              <p:nvPr/>
            </p:nvSpPr>
            <p:spPr>
              <a:xfrm>
                <a:off x="2127925" y="2881424"/>
                <a:ext cx="10064075" cy="4529469"/>
              </a:xfrm>
              <a:prstGeom prst="rect">
                <a:avLst/>
              </a:prstGeom>
              <a:blipFill>
                <a:blip r:embed="rId3"/>
                <a:stretch>
                  <a:fillRect t="-538"/>
                </a:stretch>
              </a:blipFill>
            </p:spPr>
            <p:txBody>
              <a:bodyPr/>
              <a:lstStyle/>
              <a:p>
                <a:r>
                  <a:rPr lang="en-US">
                    <a:noFill/>
                  </a:rPr>
                  <a:t> </a:t>
                </a:r>
              </a:p>
            </p:txBody>
          </p:sp>
        </mc:Fallback>
      </mc:AlternateContent>
      <p:sp>
        <p:nvSpPr>
          <p:cNvPr id="8" name="Content Placeholder 2">
            <a:extLst>
              <a:ext uri="{FF2B5EF4-FFF2-40B4-BE49-F238E27FC236}">
                <a16:creationId xmlns:a16="http://schemas.microsoft.com/office/drawing/2014/main" id="{4FD09CDB-6113-4B23-ABC7-E126E6F0EDE6}"/>
              </a:ext>
            </a:extLst>
          </p:cNvPr>
          <p:cNvSpPr txBox="1">
            <a:spLocks/>
          </p:cNvSpPr>
          <p:nvPr/>
        </p:nvSpPr>
        <p:spPr>
          <a:xfrm>
            <a:off x="7561162" y="3831172"/>
            <a:ext cx="4481982" cy="45294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Clr>
                <a:srgbClr val="001340"/>
              </a:buClr>
              <a:buFont typeface="Arial" panose="020B0604020202020204" pitchFamily="34" charset="0"/>
              <a:buChar char="•"/>
              <a:defRPr sz="2800" kern="1200">
                <a:solidFill>
                  <a:schemeClr val="tx1">
                    <a:lumMod val="65000"/>
                    <a:lumOff val="35000"/>
                  </a:schemeClr>
                </a:solidFill>
                <a:latin typeface="Times" pitchFamily="2" charset="0"/>
                <a:ea typeface="+mn-ea"/>
                <a:cs typeface="+mn-cs"/>
              </a:defRPr>
            </a:lvl1pPr>
            <a:lvl2pPr marL="6858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400" kern="1200">
                <a:solidFill>
                  <a:schemeClr val="tx1">
                    <a:lumMod val="65000"/>
                    <a:lumOff val="35000"/>
                  </a:schemeClr>
                </a:solidFill>
                <a:latin typeface="Times" pitchFamily="2" charset="0"/>
                <a:ea typeface="+mn-ea"/>
                <a:cs typeface="+mn-cs"/>
              </a:defRPr>
            </a:lvl2pPr>
            <a:lvl3pPr marL="11430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000" kern="1200">
                <a:solidFill>
                  <a:schemeClr val="tx1">
                    <a:lumMod val="65000"/>
                    <a:lumOff val="35000"/>
                  </a:schemeClr>
                </a:solidFill>
                <a:latin typeface="Times" pitchFamily="2" charset="0"/>
                <a:ea typeface="+mn-ea"/>
                <a:cs typeface="+mn-cs"/>
              </a:defRPr>
            </a:lvl3pPr>
            <a:lvl4pPr marL="16002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4pPr>
            <a:lvl5pPr marL="20574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10000"/>
              </a:lnSpc>
              <a:buClr>
                <a:schemeClr val="tx1"/>
              </a:buClr>
              <a:buFont typeface="Arial" panose="020B0604020202020204" pitchFamily="34" charset="0"/>
              <a:buNone/>
            </a:pPr>
            <a:r>
              <a:rPr lang="en-US" sz="2000" b="1" dirty="0">
                <a:solidFill>
                  <a:schemeClr val="accent2"/>
                </a:solidFill>
                <a:latin typeface="Garamond" panose="02020404030301010803" pitchFamily="18" charset="0"/>
              </a:rPr>
              <a:t>Any value between 2019 and 2020 simply refers to a time during that particular calendar year. Therefore, a computed value of 2,019.84 would simply mean that the desired population was reached 84% of the way into the year 2019.</a:t>
            </a:r>
          </a:p>
          <a:p>
            <a:pPr marL="457200" lvl="1" indent="0">
              <a:lnSpc>
                <a:spcPct val="150000"/>
              </a:lnSpc>
              <a:buClr>
                <a:schemeClr val="tx1"/>
              </a:buClr>
              <a:buNone/>
            </a:pPr>
            <a:endParaRPr lang="en-US" b="1" dirty="0">
              <a:solidFill>
                <a:schemeClr val="accent2"/>
              </a:solidFill>
              <a:latin typeface="Garamond" panose="02020404030301010803" pitchFamily="18" charset="0"/>
            </a:endParaRPr>
          </a:p>
          <a:p>
            <a:pPr marL="457200" lvl="1" indent="0">
              <a:buClr>
                <a:schemeClr val="tx1"/>
              </a:buClr>
              <a:buFont typeface="Arial" panose="020B0604020202020204" pitchFamily="34" charset="0"/>
              <a:buNone/>
            </a:pPr>
            <a:endParaRPr lang="en-US" b="1" dirty="0">
              <a:solidFill>
                <a:schemeClr val="accent2"/>
              </a:solidFill>
              <a:latin typeface="Garamond" panose="02020404030301010803" pitchFamily="18" charset="0"/>
            </a:endParaRPr>
          </a:p>
        </p:txBody>
      </p:sp>
      <p:sp>
        <p:nvSpPr>
          <p:cNvPr id="9" name="Content Placeholder 2">
            <a:extLst>
              <a:ext uri="{FF2B5EF4-FFF2-40B4-BE49-F238E27FC236}">
                <a16:creationId xmlns:a16="http://schemas.microsoft.com/office/drawing/2014/main" id="{2E96AB44-975B-412C-9120-B10F0B7ECF52}"/>
              </a:ext>
            </a:extLst>
          </p:cNvPr>
          <p:cNvSpPr txBox="1">
            <a:spLocks/>
          </p:cNvSpPr>
          <p:nvPr/>
        </p:nvSpPr>
        <p:spPr>
          <a:xfrm>
            <a:off x="8066567" y="2374350"/>
            <a:ext cx="412543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Clr>
                <a:srgbClr val="001340"/>
              </a:buClr>
              <a:buFont typeface="Arial" panose="020B0604020202020204" pitchFamily="34" charset="0"/>
              <a:buChar char="•"/>
              <a:defRPr sz="2800" kern="1200">
                <a:solidFill>
                  <a:schemeClr val="tx1">
                    <a:lumMod val="65000"/>
                    <a:lumOff val="35000"/>
                  </a:schemeClr>
                </a:solidFill>
                <a:latin typeface="Times" pitchFamily="2" charset="0"/>
                <a:ea typeface="+mn-ea"/>
                <a:cs typeface="+mn-cs"/>
              </a:defRPr>
            </a:lvl1pPr>
            <a:lvl2pPr marL="6858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400" kern="1200">
                <a:solidFill>
                  <a:schemeClr val="tx1">
                    <a:lumMod val="65000"/>
                    <a:lumOff val="35000"/>
                  </a:schemeClr>
                </a:solidFill>
                <a:latin typeface="Times" pitchFamily="2" charset="0"/>
                <a:ea typeface="+mn-ea"/>
                <a:cs typeface="+mn-cs"/>
              </a:defRPr>
            </a:lvl2pPr>
            <a:lvl3pPr marL="11430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000" kern="1200">
                <a:solidFill>
                  <a:schemeClr val="tx1">
                    <a:lumMod val="65000"/>
                    <a:lumOff val="35000"/>
                  </a:schemeClr>
                </a:solidFill>
                <a:latin typeface="Times" pitchFamily="2" charset="0"/>
                <a:ea typeface="+mn-ea"/>
                <a:cs typeface="+mn-cs"/>
              </a:defRPr>
            </a:lvl3pPr>
            <a:lvl4pPr marL="16002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4pPr>
            <a:lvl5pPr marL="20574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tx1"/>
              </a:buClr>
              <a:buFont typeface="Garamond" panose="02020404030301010803" pitchFamily="18" charset="0"/>
              <a:buChar char="♦"/>
            </a:pPr>
            <a:r>
              <a:rPr lang="en-US" sz="2400" dirty="0">
                <a:solidFill>
                  <a:srgbClr val="597F77"/>
                </a:solidFill>
                <a:latin typeface="Garamond" panose="02020404030301010803" pitchFamily="18" charset="0"/>
              </a:rPr>
              <a:t> If your computation had yielded 2,019.84, how would you have reported your answer?</a:t>
            </a:r>
          </a:p>
          <a:p>
            <a:pPr lvl="1">
              <a:buClr>
                <a:schemeClr val="tx1"/>
              </a:buClr>
              <a:buFont typeface="Garamond" panose="02020404030301010803" pitchFamily="18" charset="0"/>
              <a:buChar char="♦"/>
            </a:pPr>
            <a:endParaRPr lang="en-US" dirty="0">
              <a:solidFill>
                <a:srgbClr val="597F77"/>
              </a:solidFill>
              <a:latin typeface="Garamond" panose="02020404030301010803" pitchFamily="18" charset="0"/>
            </a:endParaRPr>
          </a:p>
        </p:txBody>
      </p:sp>
    </p:spTree>
    <p:extLst>
      <p:ext uri="{BB962C8B-B14F-4D97-AF65-F5344CB8AC3E}">
        <p14:creationId xmlns:p14="http://schemas.microsoft.com/office/powerpoint/2010/main" val="611917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0C591-DFE0-324B-973B-345751AAD726}"/>
              </a:ext>
            </a:extLst>
          </p:cNvPr>
          <p:cNvSpPr>
            <a:spLocks noGrp="1"/>
          </p:cNvSpPr>
          <p:nvPr>
            <p:ph type="title"/>
          </p:nvPr>
        </p:nvSpPr>
        <p:spPr/>
        <p:txBody>
          <a:bodyPr/>
          <a:lstStyle/>
          <a:p>
            <a:pPr algn="ctr"/>
            <a:r>
              <a:rPr lang="en-US" dirty="0">
                <a:latin typeface="Garamond" panose="02020404030301010803" pitchFamily="18" charset="0"/>
              </a:rPr>
              <a:t>Practice Problems</a:t>
            </a:r>
          </a:p>
        </p:txBody>
      </p:sp>
      <p:sp>
        <p:nvSpPr>
          <p:cNvPr id="3" name="Content Placeholder 2">
            <a:extLst>
              <a:ext uri="{FF2B5EF4-FFF2-40B4-BE49-F238E27FC236}">
                <a16:creationId xmlns:a16="http://schemas.microsoft.com/office/drawing/2014/main" id="{451D0325-711D-3948-A277-0332A9FB3B26}"/>
              </a:ext>
            </a:extLst>
          </p:cNvPr>
          <p:cNvSpPr>
            <a:spLocks noGrp="1"/>
          </p:cNvSpPr>
          <p:nvPr>
            <p:ph idx="1"/>
          </p:nvPr>
        </p:nvSpPr>
        <p:spPr/>
        <p:txBody>
          <a:bodyPr>
            <a:normAutofit/>
          </a:bodyPr>
          <a:lstStyle/>
          <a:p>
            <a:pPr marL="971550" lvl="1" indent="-514350">
              <a:buClr>
                <a:schemeClr val="tx1"/>
              </a:buClr>
              <a:buFont typeface="+mj-lt"/>
              <a:buAutoNum type="alphaLcParenR" startAt="2"/>
            </a:pPr>
            <a:r>
              <a:rPr lang="en-US" dirty="0">
                <a:solidFill>
                  <a:srgbClr val="597F77"/>
                </a:solidFill>
                <a:latin typeface="Garamond" panose="02020404030301010803" pitchFamily="18" charset="0"/>
              </a:rPr>
              <a:t>Hometown is a small town with a population of 3,500 in 2000. In that year, the growth rate was measured to be 2.4%. If that growth rate remains consistent, when would the population reach 10,000?</a:t>
            </a:r>
          </a:p>
          <a:p>
            <a:pPr lvl="1">
              <a:buClr>
                <a:schemeClr val="tx1"/>
              </a:buClr>
              <a:buFont typeface="Garamond" panose="02020404030301010803" pitchFamily="18" charset="0"/>
              <a:buChar char="♦"/>
            </a:pPr>
            <a:endParaRPr lang="en-US" dirty="0">
              <a:solidFill>
                <a:srgbClr val="597F77"/>
              </a:solidFill>
              <a:latin typeface="Garamond" panose="02020404030301010803" pitchFamily="18" charset="0"/>
            </a:endParaRPr>
          </a:p>
          <a:p>
            <a:pPr lvl="1">
              <a:buClr>
                <a:schemeClr val="tx1"/>
              </a:buClr>
              <a:buFont typeface="Garamond" panose="02020404030301010803" pitchFamily="18" charset="0"/>
              <a:buChar char="♦"/>
            </a:pPr>
            <a:endParaRPr lang="en-US" dirty="0">
              <a:solidFill>
                <a:srgbClr val="597F77"/>
              </a:solidFill>
              <a:latin typeface="Garamond" panose="02020404030301010803" pitchFamily="18" charset="0"/>
            </a:endParaRPr>
          </a:p>
          <a:p>
            <a:pPr marL="914400" lvl="1" indent="-457200">
              <a:buClr>
                <a:schemeClr val="tx1"/>
              </a:buClr>
              <a:buFont typeface="+mj-lt"/>
              <a:buAutoNum type="alphaLcParenR"/>
            </a:pPr>
            <a:endParaRPr lang="en-US" baseline="30000" dirty="0">
              <a:solidFill>
                <a:srgbClr val="597F77"/>
              </a:solidFill>
              <a:latin typeface="Garamond" panose="02020404030301010803" pitchFamily="18" charset="0"/>
            </a:endParaRPr>
          </a:p>
          <a:p>
            <a:pPr marL="914400" lvl="1" indent="-457200">
              <a:buClr>
                <a:schemeClr val="tx1"/>
              </a:buClr>
              <a:buFont typeface="+mj-lt"/>
              <a:buAutoNum type="alphaLcParenR"/>
            </a:pPr>
            <a:endParaRPr lang="en-US" dirty="0">
              <a:solidFill>
                <a:srgbClr val="597F77"/>
              </a:solidFill>
              <a:latin typeface="Garamond" panose="02020404030301010803" pitchFamily="18" charset="0"/>
            </a:endParaRPr>
          </a:p>
          <a:p>
            <a:pPr marL="457200" lvl="1" indent="0">
              <a:buClr>
                <a:schemeClr val="tx1"/>
              </a:buClr>
              <a:buNone/>
            </a:pPr>
            <a:endParaRPr lang="en-US" dirty="0">
              <a:solidFill>
                <a:srgbClr val="597F77"/>
              </a:solidFill>
              <a:latin typeface="Garamond" panose="02020404030301010803" pitchFamily="18" charset="0"/>
            </a:endParaRPr>
          </a:p>
        </p:txBody>
      </p:sp>
      <p:sp>
        <p:nvSpPr>
          <p:cNvPr id="4" name="TextBox 3">
            <a:extLst>
              <a:ext uri="{FF2B5EF4-FFF2-40B4-BE49-F238E27FC236}">
                <a16:creationId xmlns:a16="http://schemas.microsoft.com/office/drawing/2014/main" id="{1A9EF5E8-F40D-8B45-AAE6-5030A6B295E9}"/>
              </a:ext>
            </a:extLst>
          </p:cNvPr>
          <p:cNvSpPr txBox="1"/>
          <p:nvPr/>
        </p:nvSpPr>
        <p:spPr>
          <a:xfrm rot="20700000">
            <a:off x="140678" y="643148"/>
            <a:ext cx="3239733" cy="369332"/>
          </a:xfrm>
          <a:prstGeom prst="rect">
            <a:avLst/>
          </a:prstGeom>
          <a:noFill/>
        </p:spPr>
        <p:txBody>
          <a:bodyPr wrap="none" rtlCol="0">
            <a:spAutoFit/>
          </a:bodyPr>
          <a:lstStyle/>
          <a:p>
            <a:r>
              <a:rPr lang="en-US" b="1" dirty="0">
                <a:solidFill>
                  <a:srgbClr val="597F77"/>
                </a:solidFill>
                <a:latin typeface="Garamond" panose="02020404030301010803" pitchFamily="18" charset="0"/>
              </a:rPr>
              <a:t>Open to Page 7 of your Packet!</a:t>
            </a: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D2E3D193-B637-49E3-B776-F6AD07868D19}"/>
                  </a:ext>
                </a:extLst>
              </p:cNvPr>
              <p:cNvSpPr txBox="1">
                <a:spLocks/>
              </p:cNvSpPr>
              <p:nvPr/>
            </p:nvSpPr>
            <p:spPr>
              <a:xfrm>
                <a:off x="2127925" y="2966484"/>
                <a:ext cx="10064075" cy="45294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Clr>
                    <a:srgbClr val="001340"/>
                  </a:buClr>
                  <a:buFont typeface="Arial" panose="020B0604020202020204" pitchFamily="34" charset="0"/>
                  <a:buChar char="•"/>
                  <a:defRPr sz="2800" kern="1200">
                    <a:solidFill>
                      <a:schemeClr val="tx1">
                        <a:lumMod val="65000"/>
                        <a:lumOff val="35000"/>
                      </a:schemeClr>
                    </a:solidFill>
                    <a:latin typeface="Times" pitchFamily="2" charset="0"/>
                    <a:ea typeface="+mn-ea"/>
                    <a:cs typeface="+mn-cs"/>
                  </a:defRPr>
                </a:lvl1pPr>
                <a:lvl2pPr marL="6858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400" kern="1200">
                    <a:solidFill>
                      <a:schemeClr val="tx1">
                        <a:lumMod val="65000"/>
                        <a:lumOff val="35000"/>
                      </a:schemeClr>
                    </a:solidFill>
                    <a:latin typeface="Times" pitchFamily="2" charset="0"/>
                    <a:ea typeface="+mn-ea"/>
                    <a:cs typeface="+mn-cs"/>
                  </a:defRPr>
                </a:lvl2pPr>
                <a:lvl3pPr marL="11430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000" kern="1200">
                    <a:solidFill>
                      <a:schemeClr val="tx1">
                        <a:lumMod val="65000"/>
                        <a:lumOff val="35000"/>
                      </a:schemeClr>
                    </a:solidFill>
                    <a:latin typeface="Times" pitchFamily="2" charset="0"/>
                    <a:ea typeface="+mn-ea"/>
                    <a:cs typeface="+mn-cs"/>
                  </a:defRPr>
                </a:lvl3pPr>
                <a:lvl4pPr marL="16002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4pPr>
                <a:lvl5pPr marL="20574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10000"/>
                  </a:lnSpc>
                  <a:buClr>
                    <a:schemeClr val="tx1"/>
                  </a:buClr>
                  <a:buFont typeface="Arial" panose="020B0604020202020204" pitchFamily="34" charset="0"/>
                  <a:buNone/>
                </a:pPr>
                <a:r>
                  <a:rPr lang="en-US" sz="2000" b="1" dirty="0">
                    <a:solidFill>
                      <a:schemeClr val="accent2"/>
                    </a:solidFill>
                    <a:latin typeface="Garamond" panose="02020404030301010803" pitchFamily="18" charset="0"/>
                  </a:rPr>
                  <a:t>P(t) = 3,5000 (1+0.024)</a:t>
                </a:r>
                <a:r>
                  <a:rPr lang="en-US" sz="2000" b="1" baseline="30000" dirty="0">
                    <a:solidFill>
                      <a:schemeClr val="accent2"/>
                    </a:solidFill>
                    <a:latin typeface="Garamond" panose="02020404030301010803" pitchFamily="18" charset="0"/>
                  </a:rPr>
                  <a:t>t-2000</a:t>
                </a:r>
              </a:p>
              <a:p>
                <a:pPr marL="457200" lvl="1" indent="0">
                  <a:lnSpc>
                    <a:spcPct val="110000"/>
                  </a:lnSpc>
                  <a:buClr>
                    <a:schemeClr val="tx1"/>
                  </a:buClr>
                  <a:buFont typeface="Arial" panose="020B0604020202020204" pitchFamily="34" charset="0"/>
                  <a:buNone/>
                </a:pPr>
                <a:r>
                  <a:rPr lang="en-US" sz="2000" b="1" dirty="0">
                    <a:solidFill>
                      <a:schemeClr val="accent2"/>
                    </a:solidFill>
                    <a:latin typeface="Garamond" panose="02020404030301010803" pitchFamily="18" charset="0"/>
                  </a:rPr>
                  <a:t>10,000 = 3,500 (1+0.024)</a:t>
                </a:r>
                <a:r>
                  <a:rPr lang="en-US" sz="2000" b="1" baseline="30000" dirty="0">
                    <a:solidFill>
                      <a:schemeClr val="accent2"/>
                    </a:solidFill>
                    <a:latin typeface="Garamond" panose="02020404030301010803" pitchFamily="18" charset="0"/>
                  </a:rPr>
                  <a:t>t-2000</a:t>
                </a:r>
              </a:p>
              <a:p>
                <a:pPr marL="457200" lvl="1" indent="0">
                  <a:lnSpc>
                    <a:spcPct val="110000"/>
                  </a:lnSpc>
                  <a:buClr>
                    <a:schemeClr val="tx1"/>
                  </a:buClr>
                  <a:buFont typeface="Arial" panose="020B0604020202020204" pitchFamily="34" charset="0"/>
                  <a:buNone/>
                </a:pPr>
                <a14:m>
                  <m:oMathPara xmlns:m="http://schemas.openxmlformats.org/officeDocument/2006/math">
                    <m:oMathParaPr>
                      <m:jc m:val="left"/>
                    </m:oMathParaPr>
                    <m:oMath xmlns:m="http://schemas.openxmlformats.org/officeDocument/2006/math">
                      <m:f>
                        <m:fPr>
                          <m:ctrlPr>
                            <a:rPr lang="en-US" sz="2000" b="1" i="1" smtClean="0">
                              <a:solidFill>
                                <a:schemeClr val="accent2"/>
                              </a:solidFill>
                              <a:latin typeface="Cambria Math" panose="02040503050406030204" pitchFamily="18" charset="0"/>
                            </a:rPr>
                          </m:ctrlPr>
                        </m:fPr>
                        <m:num>
                          <m:r>
                            <a:rPr lang="en-US" sz="2000" b="1" i="1" smtClean="0">
                              <a:solidFill>
                                <a:schemeClr val="accent2"/>
                              </a:solidFill>
                              <a:latin typeface="Cambria Math" panose="02040503050406030204" pitchFamily="18" charset="0"/>
                            </a:rPr>
                            <m:t>𝟏𝟎</m:t>
                          </m:r>
                          <m:r>
                            <a:rPr lang="en-US" sz="2000" b="1" i="1" smtClean="0">
                              <a:solidFill>
                                <a:schemeClr val="accent2"/>
                              </a:solidFill>
                              <a:latin typeface="Cambria Math" panose="02040503050406030204" pitchFamily="18" charset="0"/>
                            </a:rPr>
                            <m:t>,</m:t>
                          </m:r>
                          <m:r>
                            <a:rPr lang="en-US" sz="2000" b="1" i="1" smtClean="0">
                              <a:solidFill>
                                <a:schemeClr val="accent2"/>
                              </a:solidFill>
                              <a:latin typeface="Cambria Math" panose="02040503050406030204" pitchFamily="18" charset="0"/>
                            </a:rPr>
                            <m:t>𝟎𝟎𝟎</m:t>
                          </m:r>
                        </m:num>
                        <m:den>
                          <m:r>
                            <a:rPr lang="en-US" sz="2000" b="1" i="1" smtClean="0">
                              <a:solidFill>
                                <a:schemeClr val="accent2"/>
                              </a:solidFill>
                              <a:latin typeface="Cambria Math" panose="02040503050406030204" pitchFamily="18" charset="0"/>
                            </a:rPr>
                            <m:t>𝟑</m:t>
                          </m:r>
                          <m:r>
                            <a:rPr lang="en-US" sz="2000" b="1" i="1" smtClean="0">
                              <a:solidFill>
                                <a:schemeClr val="accent2"/>
                              </a:solidFill>
                              <a:latin typeface="Cambria Math" panose="02040503050406030204" pitchFamily="18" charset="0"/>
                            </a:rPr>
                            <m:t>,</m:t>
                          </m:r>
                          <m:r>
                            <a:rPr lang="en-US" sz="2000" b="1" i="1" smtClean="0">
                              <a:solidFill>
                                <a:schemeClr val="accent2"/>
                              </a:solidFill>
                              <a:latin typeface="Cambria Math" panose="02040503050406030204" pitchFamily="18" charset="0"/>
                            </a:rPr>
                            <m:t>𝟓𝟎𝟎</m:t>
                          </m:r>
                        </m:den>
                      </m:f>
                      <m:r>
                        <a:rPr lang="en-US" sz="2000" b="1" i="1" smtClean="0">
                          <a:solidFill>
                            <a:schemeClr val="accent2"/>
                          </a:solidFill>
                          <a:latin typeface="Cambria Math" panose="02040503050406030204" pitchFamily="18" charset="0"/>
                        </a:rPr>
                        <m:t>=</m:t>
                      </m:r>
                      <m:sSup>
                        <m:sSupPr>
                          <m:ctrlPr>
                            <a:rPr lang="en-US" sz="2000" b="1" i="1" smtClean="0">
                              <a:solidFill>
                                <a:schemeClr val="accent2"/>
                              </a:solidFill>
                              <a:latin typeface="Cambria Math" panose="02040503050406030204" pitchFamily="18" charset="0"/>
                            </a:rPr>
                          </m:ctrlPr>
                        </m:sSupPr>
                        <m:e>
                          <m:r>
                            <a:rPr lang="en-US" sz="2000" b="1" i="1" smtClean="0">
                              <a:solidFill>
                                <a:schemeClr val="accent2"/>
                              </a:solidFill>
                              <a:latin typeface="Cambria Math" panose="02040503050406030204" pitchFamily="18" charset="0"/>
                            </a:rPr>
                            <m:t>(</m:t>
                          </m:r>
                          <m:r>
                            <a:rPr lang="en-US" sz="2000" b="1" i="1" smtClean="0">
                              <a:solidFill>
                                <a:schemeClr val="accent2"/>
                              </a:solidFill>
                              <a:latin typeface="Cambria Math" panose="02040503050406030204" pitchFamily="18" charset="0"/>
                            </a:rPr>
                            <m:t>𝟏</m:t>
                          </m:r>
                          <m:r>
                            <a:rPr lang="en-US" sz="2000" b="1" i="1" smtClean="0">
                              <a:solidFill>
                                <a:schemeClr val="accent2"/>
                              </a:solidFill>
                              <a:latin typeface="Cambria Math" panose="02040503050406030204" pitchFamily="18" charset="0"/>
                            </a:rPr>
                            <m:t>+</m:t>
                          </m:r>
                          <m:r>
                            <a:rPr lang="en-US" sz="2000" b="1" i="1" smtClean="0">
                              <a:solidFill>
                                <a:schemeClr val="accent2"/>
                              </a:solidFill>
                              <a:latin typeface="Cambria Math" panose="02040503050406030204" pitchFamily="18" charset="0"/>
                            </a:rPr>
                            <m:t>𝟎</m:t>
                          </m:r>
                          <m:r>
                            <a:rPr lang="en-US" sz="2000" b="1" i="1" smtClean="0">
                              <a:solidFill>
                                <a:schemeClr val="accent2"/>
                              </a:solidFill>
                              <a:latin typeface="Cambria Math" panose="02040503050406030204" pitchFamily="18" charset="0"/>
                            </a:rPr>
                            <m:t>.</m:t>
                          </m:r>
                          <m:r>
                            <a:rPr lang="en-US" sz="2000" b="1" i="1" smtClean="0">
                              <a:solidFill>
                                <a:schemeClr val="accent2"/>
                              </a:solidFill>
                              <a:latin typeface="Cambria Math" panose="02040503050406030204" pitchFamily="18" charset="0"/>
                            </a:rPr>
                            <m:t>𝟎𝟐𝟒</m:t>
                          </m:r>
                          <m:r>
                            <a:rPr lang="en-US" sz="2000" b="1" i="1" smtClean="0">
                              <a:solidFill>
                                <a:schemeClr val="accent2"/>
                              </a:solidFill>
                              <a:latin typeface="Cambria Math" panose="02040503050406030204" pitchFamily="18" charset="0"/>
                            </a:rPr>
                            <m:t>)</m:t>
                          </m:r>
                        </m:e>
                        <m:sup>
                          <m:r>
                            <a:rPr lang="en-US" sz="2000" b="1" i="1" smtClean="0">
                              <a:solidFill>
                                <a:schemeClr val="accent2"/>
                              </a:solidFill>
                              <a:latin typeface="Cambria Math" panose="02040503050406030204" pitchFamily="18" charset="0"/>
                            </a:rPr>
                            <m:t>𝒕</m:t>
                          </m:r>
                          <m:r>
                            <a:rPr lang="en-US" sz="2000" b="1" i="1" smtClean="0">
                              <a:solidFill>
                                <a:schemeClr val="accent2"/>
                              </a:solidFill>
                              <a:latin typeface="Cambria Math" panose="02040503050406030204" pitchFamily="18" charset="0"/>
                            </a:rPr>
                            <m:t>−</m:t>
                          </m:r>
                          <m:r>
                            <a:rPr lang="en-US" sz="2000" b="1" i="1" smtClean="0">
                              <a:solidFill>
                                <a:schemeClr val="accent2"/>
                              </a:solidFill>
                              <a:latin typeface="Cambria Math" panose="02040503050406030204" pitchFamily="18" charset="0"/>
                            </a:rPr>
                            <m:t>𝟐𝟎𝟎𝟎</m:t>
                          </m:r>
                        </m:sup>
                      </m:sSup>
                    </m:oMath>
                  </m:oMathPara>
                </a14:m>
                <a:endParaRPr lang="en-US" sz="2000" b="1" dirty="0">
                  <a:solidFill>
                    <a:schemeClr val="accent2"/>
                  </a:solidFill>
                  <a:latin typeface="Garamond" panose="02020404030301010803" pitchFamily="18" charset="0"/>
                </a:endParaRPr>
              </a:p>
              <a:p>
                <a:pPr marL="457200" lvl="1" indent="0">
                  <a:lnSpc>
                    <a:spcPct val="110000"/>
                  </a:lnSpc>
                  <a:buClr>
                    <a:schemeClr val="tx1"/>
                  </a:buClr>
                  <a:buNone/>
                </a:pPr>
                <a:r>
                  <a:rPr lang="en-US" sz="2000" b="1" dirty="0">
                    <a:solidFill>
                      <a:schemeClr val="accent2"/>
                    </a:solidFill>
                    <a:latin typeface="Garamond" panose="02020404030301010803" pitchFamily="18" charset="0"/>
                  </a:rPr>
                  <a:t>t – 2000 </a:t>
                </a:r>
                <a14:m>
                  <m:oMath xmlns:m="http://schemas.openxmlformats.org/officeDocument/2006/math">
                    <m:r>
                      <a:rPr lang="en-US" sz="2000" b="1" i="1">
                        <a:solidFill>
                          <a:schemeClr val="accent2"/>
                        </a:solidFill>
                        <a:latin typeface="Cambria Math" panose="02040503050406030204" pitchFamily="18" charset="0"/>
                      </a:rPr>
                      <m:t>=</m:t>
                    </m:r>
                    <m:func>
                      <m:funcPr>
                        <m:ctrlPr>
                          <a:rPr lang="en-US" sz="2000" b="1" i="1" smtClean="0">
                            <a:solidFill>
                              <a:schemeClr val="accent2"/>
                            </a:solidFill>
                            <a:latin typeface="Cambria Math" panose="02040503050406030204" pitchFamily="18" charset="0"/>
                          </a:rPr>
                        </m:ctrlPr>
                      </m:funcPr>
                      <m:fName>
                        <m:sSub>
                          <m:sSubPr>
                            <m:ctrlPr>
                              <a:rPr lang="en-US" sz="2000" b="1" i="1" smtClean="0">
                                <a:solidFill>
                                  <a:schemeClr val="accent2"/>
                                </a:solidFill>
                                <a:latin typeface="Cambria Math" panose="02040503050406030204" pitchFamily="18" charset="0"/>
                              </a:rPr>
                            </m:ctrlPr>
                          </m:sSubPr>
                          <m:e>
                            <m:r>
                              <m:rPr>
                                <m:sty m:val="p"/>
                              </m:rPr>
                              <a:rPr lang="en-US" sz="2000" b="0" i="0" smtClean="0">
                                <a:solidFill>
                                  <a:schemeClr val="accent2"/>
                                </a:solidFill>
                                <a:latin typeface="Cambria Math" panose="02040503050406030204" pitchFamily="18" charset="0"/>
                              </a:rPr>
                              <m:t>log</m:t>
                            </m:r>
                          </m:e>
                          <m:sub>
                            <m:r>
                              <a:rPr lang="en-US" sz="2000" b="0" i="1" smtClean="0">
                                <a:solidFill>
                                  <a:schemeClr val="accent2"/>
                                </a:solidFill>
                                <a:latin typeface="Cambria Math" panose="02040503050406030204" pitchFamily="18" charset="0"/>
                              </a:rPr>
                              <m:t>1.024</m:t>
                            </m:r>
                          </m:sub>
                        </m:sSub>
                      </m:fName>
                      <m:e>
                        <m:d>
                          <m:dPr>
                            <m:ctrlPr>
                              <a:rPr lang="en-US" sz="2000" b="1" i="1" smtClean="0">
                                <a:solidFill>
                                  <a:schemeClr val="accent2"/>
                                </a:solidFill>
                                <a:latin typeface="Cambria Math" panose="02040503050406030204" pitchFamily="18" charset="0"/>
                              </a:rPr>
                            </m:ctrlPr>
                          </m:dPr>
                          <m:e>
                            <m:f>
                              <m:fPr>
                                <m:ctrlPr>
                                  <a:rPr lang="en-US" sz="2000" b="1" i="1" smtClean="0">
                                    <a:solidFill>
                                      <a:schemeClr val="accent2"/>
                                    </a:solidFill>
                                    <a:latin typeface="Cambria Math" panose="02040503050406030204" pitchFamily="18" charset="0"/>
                                  </a:rPr>
                                </m:ctrlPr>
                              </m:fPr>
                              <m:num>
                                <m:r>
                                  <a:rPr lang="en-US" sz="2000" b="1" i="1" smtClean="0">
                                    <a:solidFill>
                                      <a:schemeClr val="accent2"/>
                                    </a:solidFill>
                                    <a:latin typeface="Cambria Math" panose="02040503050406030204" pitchFamily="18" charset="0"/>
                                  </a:rPr>
                                  <m:t>𝟏𝟎</m:t>
                                </m:r>
                                <m:r>
                                  <a:rPr lang="en-US" sz="2000" b="1" i="1" smtClean="0">
                                    <a:solidFill>
                                      <a:schemeClr val="accent2"/>
                                    </a:solidFill>
                                    <a:latin typeface="Cambria Math" panose="02040503050406030204" pitchFamily="18" charset="0"/>
                                  </a:rPr>
                                  <m:t>,</m:t>
                                </m:r>
                                <m:r>
                                  <a:rPr lang="en-US" sz="2000" b="1" i="1" smtClean="0">
                                    <a:solidFill>
                                      <a:schemeClr val="accent2"/>
                                    </a:solidFill>
                                    <a:latin typeface="Cambria Math" panose="02040503050406030204" pitchFamily="18" charset="0"/>
                                  </a:rPr>
                                  <m:t>𝟎𝟎𝟎</m:t>
                                </m:r>
                              </m:num>
                              <m:den>
                                <m:r>
                                  <a:rPr lang="en-US" sz="2000" b="1" i="1" smtClean="0">
                                    <a:solidFill>
                                      <a:schemeClr val="accent2"/>
                                    </a:solidFill>
                                    <a:latin typeface="Cambria Math" panose="02040503050406030204" pitchFamily="18" charset="0"/>
                                  </a:rPr>
                                  <m:t>𝟑</m:t>
                                </m:r>
                                <m:r>
                                  <a:rPr lang="en-US" sz="2000" b="1" i="1" smtClean="0">
                                    <a:solidFill>
                                      <a:schemeClr val="accent2"/>
                                    </a:solidFill>
                                    <a:latin typeface="Cambria Math" panose="02040503050406030204" pitchFamily="18" charset="0"/>
                                  </a:rPr>
                                  <m:t>,</m:t>
                                </m:r>
                                <m:r>
                                  <a:rPr lang="en-US" sz="2000" b="1" i="1" smtClean="0">
                                    <a:solidFill>
                                      <a:schemeClr val="accent2"/>
                                    </a:solidFill>
                                    <a:latin typeface="Cambria Math" panose="02040503050406030204" pitchFamily="18" charset="0"/>
                                  </a:rPr>
                                  <m:t>𝟓𝟎𝟎</m:t>
                                </m:r>
                              </m:den>
                            </m:f>
                          </m:e>
                        </m:d>
                      </m:e>
                    </m:func>
                  </m:oMath>
                </a14:m>
                <a:r>
                  <a:rPr lang="en-US" sz="2000" b="1" dirty="0">
                    <a:solidFill>
                      <a:schemeClr val="accent2"/>
                    </a:solidFill>
                    <a:latin typeface="Garamond" panose="02020404030301010803" pitchFamily="18" charset="0"/>
                  </a:rPr>
                  <a:t> </a:t>
                </a:r>
              </a:p>
              <a:p>
                <a:pPr marL="457200" lvl="1" indent="0">
                  <a:lnSpc>
                    <a:spcPct val="110000"/>
                  </a:lnSpc>
                  <a:buClr>
                    <a:schemeClr val="tx1"/>
                  </a:buClr>
                  <a:buNone/>
                </a:pPr>
                <a:r>
                  <a:rPr lang="en-US" sz="2000" b="1" dirty="0">
                    <a:solidFill>
                      <a:schemeClr val="accent2"/>
                    </a:solidFill>
                    <a:latin typeface="Garamond" panose="02020404030301010803" pitchFamily="18" charset="0"/>
                  </a:rPr>
                  <a:t>t </a:t>
                </a:r>
                <a14:m>
                  <m:oMath xmlns:m="http://schemas.openxmlformats.org/officeDocument/2006/math">
                    <m:r>
                      <a:rPr lang="en-US" sz="2000" b="1" i="1">
                        <a:solidFill>
                          <a:schemeClr val="accent2"/>
                        </a:solidFill>
                        <a:latin typeface="Cambria Math" panose="02040503050406030204" pitchFamily="18" charset="0"/>
                      </a:rPr>
                      <m:t>=</m:t>
                    </m:r>
                    <m:r>
                      <a:rPr lang="en-US" sz="2000" b="1" i="1" smtClean="0">
                        <a:solidFill>
                          <a:schemeClr val="accent2"/>
                        </a:solidFill>
                        <a:latin typeface="Cambria Math" panose="02040503050406030204" pitchFamily="18" charset="0"/>
                      </a:rPr>
                      <m:t>𝟐𝟎𝟎𝟎</m:t>
                    </m:r>
                    <m:r>
                      <a:rPr lang="en-US" sz="2000" b="1" i="1" smtClean="0">
                        <a:solidFill>
                          <a:schemeClr val="accent2"/>
                        </a:solidFill>
                        <a:latin typeface="Cambria Math" panose="02040503050406030204" pitchFamily="18" charset="0"/>
                      </a:rPr>
                      <m:t>+</m:t>
                    </m:r>
                    <m:func>
                      <m:funcPr>
                        <m:ctrlPr>
                          <a:rPr lang="en-US" sz="2000" b="1" i="1">
                            <a:solidFill>
                              <a:schemeClr val="accent2"/>
                            </a:solidFill>
                            <a:latin typeface="Cambria Math" panose="02040503050406030204" pitchFamily="18" charset="0"/>
                          </a:rPr>
                        </m:ctrlPr>
                      </m:funcPr>
                      <m:fName>
                        <m:sSub>
                          <m:sSubPr>
                            <m:ctrlPr>
                              <a:rPr lang="en-US" sz="2000" b="1" i="1">
                                <a:solidFill>
                                  <a:schemeClr val="accent2"/>
                                </a:solidFill>
                                <a:latin typeface="Cambria Math" panose="02040503050406030204" pitchFamily="18" charset="0"/>
                              </a:rPr>
                            </m:ctrlPr>
                          </m:sSubPr>
                          <m:e>
                            <m:r>
                              <m:rPr>
                                <m:sty m:val="p"/>
                              </m:rPr>
                              <a:rPr lang="en-US" sz="2000">
                                <a:solidFill>
                                  <a:schemeClr val="accent2"/>
                                </a:solidFill>
                                <a:latin typeface="Cambria Math" panose="02040503050406030204" pitchFamily="18" charset="0"/>
                              </a:rPr>
                              <m:t>log</m:t>
                            </m:r>
                          </m:e>
                          <m:sub>
                            <m:r>
                              <a:rPr lang="en-US" sz="2000" b="1" i="1">
                                <a:solidFill>
                                  <a:schemeClr val="accent2"/>
                                </a:solidFill>
                                <a:latin typeface="Cambria Math" panose="02040503050406030204" pitchFamily="18" charset="0"/>
                              </a:rPr>
                              <m:t>𝟏</m:t>
                            </m:r>
                            <m:r>
                              <a:rPr lang="en-US" sz="2000" b="1" i="1">
                                <a:solidFill>
                                  <a:schemeClr val="accent2"/>
                                </a:solidFill>
                                <a:latin typeface="Cambria Math" panose="02040503050406030204" pitchFamily="18" charset="0"/>
                              </a:rPr>
                              <m:t>.</m:t>
                            </m:r>
                            <m:r>
                              <a:rPr lang="en-US" sz="2000" b="1" i="1">
                                <a:solidFill>
                                  <a:schemeClr val="accent2"/>
                                </a:solidFill>
                                <a:latin typeface="Cambria Math" panose="02040503050406030204" pitchFamily="18" charset="0"/>
                              </a:rPr>
                              <m:t>𝟎𝟐𝟒</m:t>
                            </m:r>
                          </m:sub>
                        </m:sSub>
                      </m:fName>
                      <m:e>
                        <m:d>
                          <m:dPr>
                            <m:ctrlPr>
                              <a:rPr lang="en-US" sz="2000" b="1" i="1">
                                <a:solidFill>
                                  <a:schemeClr val="accent2"/>
                                </a:solidFill>
                                <a:latin typeface="Cambria Math" panose="02040503050406030204" pitchFamily="18" charset="0"/>
                              </a:rPr>
                            </m:ctrlPr>
                          </m:dPr>
                          <m:e>
                            <m:f>
                              <m:fPr>
                                <m:ctrlPr>
                                  <a:rPr lang="en-US" sz="2000" b="1" i="1">
                                    <a:solidFill>
                                      <a:schemeClr val="accent2"/>
                                    </a:solidFill>
                                    <a:latin typeface="Cambria Math" panose="02040503050406030204" pitchFamily="18" charset="0"/>
                                  </a:rPr>
                                </m:ctrlPr>
                              </m:fPr>
                              <m:num>
                                <m:r>
                                  <a:rPr lang="en-US" sz="2000" b="1" i="1" smtClean="0">
                                    <a:solidFill>
                                      <a:schemeClr val="accent2"/>
                                    </a:solidFill>
                                    <a:latin typeface="Cambria Math" panose="02040503050406030204" pitchFamily="18" charset="0"/>
                                  </a:rPr>
                                  <m:t>𝟏𝟎</m:t>
                                </m:r>
                                <m:r>
                                  <a:rPr lang="en-US" sz="2000" b="1" i="1" smtClean="0">
                                    <a:solidFill>
                                      <a:schemeClr val="accent2"/>
                                    </a:solidFill>
                                    <a:latin typeface="Cambria Math" panose="02040503050406030204" pitchFamily="18" charset="0"/>
                                  </a:rPr>
                                  <m:t>,</m:t>
                                </m:r>
                                <m:r>
                                  <a:rPr lang="en-US" sz="2000" b="1" i="1" smtClean="0">
                                    <a:solidFill>
                                      <a:schemeClr val="accent2"/>
                                    </a:solidFill>
                                    <a:latin typeface="Cambria Math" panose="02040503050406030204" pitchFamily="18" charset="0"/>
                                  </a:rPr>
                                  <m:t>𝟎𝟎𝟎</m:t>
                                </m:r>
                              </m:num>
                              <m:den>
                                <m:r>
                                  <a:rPr lang="en-US" sz="2000" b="1" i="1" smtClean="0">
                                    <a:solidFill>
                                      <a:schemeClr val="accent2"/>
                                    </a:solidFill>
                                    <a:latin typeface="Cambria Math" panose="02040503050406030204" pitchFamily="18" charset="0"/>
                                  </a:rPr>
                                  <m:t>𝟑</m:t>
                                </m:r>
                                <m:r>
                                  <a:rPr lang="en-US" sz="2000" b="1" i="1" smtClean="0">
                                    <a:solidFill>
                                      <a:schemeClr val="accent2"/>
                                    </a:solidFill>
                                    <a:latin typeface="Cambria Math" panose="02040503050406030204" pitchFamily="18" charset="0"/>
                                  </a:rPr>
                                  <m:t>,</m:t>
                                </m:r>
                                <m:r>
                                  <a:rPr lang="en-US" sz="2000" b="1" i="1" smtClean="0">
                                    <a:solidFill>
                                      <a:schemeClr val="accent2"/>
                                    </a:solidFill>
                                    <a:latin typeface="Cambria Math" panose="02040503050406030204" pitchFamily="18" charset="0"/>
                                  </a:rPr>
                                  <m:t>𝟓𝟎𝟎</m:t>
                                </m:r>
                              </m:den>
                            </m:f>
                          </m:e>
                        </m:d>
                      </m:e>
                    </m:func>
                  </m:oMath>
                </a14:m>
                <a:r>
                  <a:rPr lang="en-US" sz="2000" b="1" dirty="0">
                    <a:solidFill>
                      <a:schemeClr val="accent2"/>
                    </a:solidFill>
                    <a:latin typeface="Garamond" panose="02020404030301010803" pitchFamily="18" charset="0"/>
                  </a:rPr>
                  <a:t> </a:t>
                </a:r>
              </a:p>
              <a:p>
                <a:pPr marL="457200" lvl="1" indent="0">
                  <a:lnSpc>
                    <a:spcPct val="110000"/>
                  </a:lnSpc>
                  <a:buClr>
                    <a:schemeClr val="tx1"/>
                  </a:buClr>
                  <a:buNone/>
                </a:pPr>
                <a:r>
                  <a:rPr lang="en-US" sz="2000" b="1" dirty="0">
                    <a:solidFill>
                      <a:schemeClr val="accent2"/>
                    </a:solidFill>
                    <a:latin typeface="Garamond" panose="02020404030301010803" pitchFamily="18" charset="0"/>
                  </a:rPr>
                  <a:t>t = 2,044.265</a:t>
                </a:r>
              </a:p>
              <a:p>
                <a:pPr marL="457200" lvl="1" indent="0">
                  <a:lnSpc>
                    <a:spcPct val="150000"/>
                  </a:lnSpc>
                  <a:buClr>
                    <a:schemeClr val="tx1"/>
                  </a:buClr>
                  <a:buNone/>
                </a:pPr>
                <a:endParaRPr lang="en-US" b="1" dirty="0">
                  <a:solidFill>
                    <a:schemeClr val="accent2"/>
                  </a:solidFill>
                  <a:latin typeface="Garamond" panose="02020404030301010803" pitchFamily="18" charset="0"/>
                </a:endParaRPr>
              </a:p>
              <a:p>
                <a:pPr marL="457200" lvl="1" indent="0">
                  <a:buClr>
                    <a:schemeClr val="tx1"/>
                  </a:buClr>
                  <a:buFont typeface="Arial" panose="020B0604020202020204" pitchFamily="34" charset="0"/>
                  <a:buNone/>
                </a:pPr>
                <a:endParaRPr lang="en-US" b="1" dirty="0">
                  <a:solidFill>
                    <a:schemeClr val="accent2"/>
                  </a:solidFill>
                  <a:latin typeface="Garamond" panose="02020404030301010803" pitchFamily="18" charset="0"/>
                </a:endParaRPr>
              </a:p>
            </p:txBody>
          </p:sp>
        </mc:Choice>
        <mc:Fallback xmlns="">
          <p:sp>
            <p:nvSpPr>
              <p:cNvPr id="6" name="Content Placeholder 2">
                <a:extLst>
                  <a:ext uri="{FF2B5EF4-FFF2-40B4-BE49-F238E27FC236}">
                    <a16:creationId xmlns:a16="http://schemas.microsoft.com/office/drawing/2014/main" id="{D2E3D193-B637-49E3-B776-F6AD07868D19}"/>
                  </a:ext>
                </a:extLst>
              </p:cNvPr>
              <p:cNvSpPr txBox="1">
                <a:spLocks noRot="1" noChangeAspect="1" noMove="1" noResize="1" noEditPoints="1" noAdjustHandles="1" noChangeArrowheads="1" noChangeShapeType="1" noTextEdit="1"/>
              </p:cNvSpPr>
              <p:nvPr/>
            </p:nvSpPr>
            <p:spPr>
              <a:xfrm>
                <a:off x="2127925" y="2966484"/>
                <a:ext cx="10064075" cy="4529469"/>
              </a:xfrm>
              <a:prstGeom prst="rect">
                <a:avLst/>
              </a:prstGeom>
              <a:blipFill>
                <a:blip r:embed="rId3"/>
                <a:stretch>
                  <a:fillRect t="-404"/>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4281DEFF-A6D5-48BC-A156-695CBC0319B2}"/>
              </a:ext>
            </a:extLst>
          </p:cNvPr>
          <p:cNvSpPr/>
          <p:nvPr/>
        </p:nvSpPr>
        <p:spPr>
          <a:xfrm>
            <a:off x="2127925" y="2881424"/>
            <a:ext cx="5181600" cy="39765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5685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0C591-DFE0-324B-973B-345751AAD726}"/>
              </a:ext>
            </a:extLst>
          </p:cNvPr>
          <p:cNvSpPr>
            <a:spLocks noGrp="1"/>
          </p:cNvSpPr>
          <p:nvPr>
            <p:ph type="title"/>
          </p:nvPr>
        </p:nvSpPr>
        <p:spPr/>
        <p:txBody>
          <a:bodyPr/>
          <a:lstStyle/>
          <a:p>
            <a:pPr algn="ctr"/>
            <a:r>
              <a:rPr lang="en-US" dirty="0">
                <a:latin typeface="Garamond" panose="02020404030301010803" pitchFamily="18" charset="0"/>
              </a:rPr>
              <a:t>Practice Problems</a:t>
            </a:r>
          </a:p>
        </p:txBody>
      </p:sp>
      <p:sp>
        <p:nvSpPr>
          <p:cNvPr id="3" name="Content Placeholder 2">
            <a:extLst>
              <a:ext uri="{FF2B5EF4-FFF2-40B4-BE49-F238E27FC236}">
                <a16:creationId xmlns:a16="http://schemas.microsoft.com/office/drawing/2014/main" id="{451D0325-711D-3948-A277-0332A9FB3B26}"/>
              </a:ext>
            </a:extLst>
          </p:cNvPr>
          <p:cNvSpPr>
            <a:spLocks noGrp="1"/>
          </p:cNvSpPr>
          <p:nvPr>
            <p:ph idx="1"/>
          </p:nvPr>
        </p:nvSpPr>
        <p:spPr/>
        <p:txBody>
          <a:bodyPr>
            <a:normAutofit/>
          </a:bodyPr>
          <a:lstStyle/>
          <a:p>
            <a:pPr marL="971550" lvl="1" indent="-514350">
              <a:buClr>
                <a:schemeClr val="tx1"/>
              </a:buClr>
              <a:buFont typeface="+mj-lt"/>
              <a:buAutoNum type="alphaLcParenR" startAt="2"/>
            </a:pPr>
            <a:r>
              <a:rPr lang="en-US" dirty="0">
                <a:solidFill>
                  <a:srgbClr val="597F77"/>
                </a:solidFill>
                <a:latin typeface="Garamond" panose="02020404030301010803" pitchFamily="18" charset="0"/>
              </a:rPr>
              <a:t>Hometown is a small town with a population of 3,500 in 2000. In that year, the growth rate was measured to be 2.4%. If that growth rate remains consistent, when would the population reach 10,000?</a:t>
            </a:r>
          </a:p>
          <a:p>
            <a:pPr lvl="1">
              <a:buClr>
                <a:schemeClr val="tx1"/>
              </a:buClr>
              <a:buFont typeface="Garamond" panose="02020404030301010803" pitchFamily="18" charset="0"/>
              <a:buChar char="♦"/>
            </a:pPr>
            <a:endParaRPr lang="en-US" dirty="0">
              <a:solidFill>
                <a:srgbClr val="597F77"/>
              </a:solidFill>
              <a:latin typeface="Garamond" panose="02020404030301010803" pitchFamily="18" charset="0"/>
            </a:endParaRPr>
          </a:p>
          <a:p>
            <a:pPr lvl="1">
              <a:buClr>
                <a:schemeClr val="tx1"/>
              </a:buClr>
              <a:buFont typeface="Garamond" panose="02020404030301010803" pitchFamily="18" charset="0"/>
              <a:buChar char="♦"/>
            </a:pPr>
            <a:endParaRPr lang="en-US" dirty="0">
              <a:solidFill>
                <a:srgbClr val="597F77"/>
              </a:solidFill>
              <a:latin typeface="Garamond" panose="02020404030301010803" pitchFamily="18" charset="0"/>
            </a:endParaRPr>
          </a:p>
          <a:p>
            <a:pPr marL="914400" lvl="1" indent="-457200">
              <a:buClr>
                <a:schemeClr val="tx1"/>
              </a:buClr>
              <a:buFont typeface="+mj-lt"/>
              <a:buAutoNum type="alphaLcParenR"/>
            </a:pPr>
            <a:endParaRPr lang="en-US" baseline="30000" dirty="0">
              <a:solidFill>
                <a:srgbClr val="597F77"/>
              </a:solidFill>
              <a:latin typeface="Garamond" panose="02020404030301010803" pitchFamily="18" charset="0"/>
            </a:endParaRPr>
          </a:p>
          <a:p>
            <a:pPr marL="914400" lvl="1" indent="-457200">
              <a:buClr>
                <a:schemeClr val="tx1"/>
              </a:buClr>
              <a:buFont typeface="+mj-lt"/>
              <a:buAutoNum type="alphaLcParenR"/>
            </a:pPr>
            <a:endParaRPr lang="en-US" dirty="0">
              <a:solidFill>
                <a:srgbClr val="597F77"/>
              </a:solidFill>
              <a:latin typeface="Garamond" panose="02020404030301010803" pitchFamily="18" charset="0"/>
            </a:endParaRPr>
          </a:p>
          <a:p>
            <a:pPr marL="457200" lvl="1" indent="0">
              <a:buClr>
                <a:schemeClr val="tx1"/>
              </a:buClr>
              <a:buNone/>
            </a:pPr>
            <a:endParaRPr lang="en-US" dirty="0">
              <a:solidFill>
                <a:srgbClr val="597F77"/>
              </a:solidFill>
              <a:latin typeface="Garamond" panose="02020404030301010803" pitchFamily="18" charset="0"/>
            </a:endParaRPr>
          </a:p>
        </p:txBody>
      </p:sp>
      <p:sp>
        <p:nvSpPr>
          <p:cNvPr id="4" name="TextBox 3">
            <a:extLst>
              <a:ext uri="{FF2B5EF4-FFF2-40B4-BE49-F238E27FC236}">
                <a16:creationId xmlns:a16="http://schemas.microsoft.com/office/drawing/2014/main" id="{1A9EF5E8-F40D-8B45-AAE6-5030A6B295E9}"/>
              </a:ext>
            </a:extLst>
          </p:cNvPr>
          <p:cNvSpPr txBox="1"/>
          <p:nvPr/>
        </p:nvSpPr>
        <p:spPr>
          <a:xfrm rot="20700000">
            <a:off x="140678" y="643148"/>
            <a:ext cx="3239733" cy="369332"/>
          </a:xfrm>
          <a:prstGeom prst="rect">
            <a:avLst/>
          </a:prstGeom>
          <a:noFill/>
        </p:spPr>
        <p:txBody>
          <a:bodyPr wrap="none" rtlCol="0">
            <a:spAutoFit/>
          </a:bodyPr>
          <a:lstStyle/>
          <a:p>
            <a:r>
              <a:rPr lang="en-US" b="1" dirty="0">
                <a:solidFill>
                  <a:srgbClr val="597F77"/>
                </a:solidFill>
                <a:latin typeface="Garamond" panose="02020404030301010803" pitchFamily="18" charset="0"/>
              </a:rPr>
              <a:t>Open to Page 7 of your Packet!</a:t>
            </a: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D2E3D193-B637-49E3-B776-F6AD07868D19}"/>
                  </a:ext>
                </a:extLst>
              </p:cNvPr>
              <p:cNvSpPr txBox="1">
                <a:spLocks/>
              </p:cNvSpPr>
              <p:nvPr/>
            </p:nvSpPr>
            <p:spPr>
              <a:xfrm>
                <a:off x="2127925" y="2966484"/>
                <a:ext cx="10064075" cy="45294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Clr>
                    <a:srgbClr val="001340"/>
                  </a:buClr>
                  <a:buFont typeface="Arial" panose="020B0604020202020204" pitchFamily="34" charset="0"/>
                  <a:buChar char="•"/>
                  <a:defRPr sz="2800" kern="1200">
                    <a:solidFill>
                      <a:schemeClr val="tx1">
                        <a:lumMod val="65000"/>
                        <a:lumOff val="35000"/>
                      </a:schemeClr>
                    </a:solidFill>
                    <a:latin typeface="Times" pitchFamily="2" charset="0"/>
                    <a:ea typeface="+mn-ea"/>
                    <a:cs typeface="+mn-cs"/>
                  </a:defRPr>
                </a:lvl1pPr>
                <a:lvl2pPr marL="6858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400" kern="1200">
                    <a:solidFill>
                      <a:schemeClr val="tx1">
                        <a:lumMod val="65000"/>
                        <a:lumOff val="35000"/>
                      </a:schemeClr>
                    </a:solidFill>
                    <a:latin typeface="Times" pitchFamily="2" charset="0"/>
                    <a:ea typeface="+mn-ea"/>
                    <a:cs typeface="+mn-cs"/>
                  </a:defRPr>
                </a:lvl2pPr>
                <a:lvl3pPr marL="11430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000" kern="1200">
                    <a:solidFill>
                      <a:schemeClr val="tx1">
                        <a:lumMod val="65000"/>
                        <a:lumOff val="35000"/>
                      </a:schemeClr>
                    </a:solidFill>
                    <a:latin typeface="Times" pitchFamily="2" charset="0"/>
                    <a:ea typeface="+mn-ea"/>
                    <a:cs typeface="+mn-cs"/>
                  </a:defRPr>
                </a:lvl3pPr>
                <a:lvl4pPr marL="16002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4pPr>
                <a:lvl5pPr marL="20574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10000"/>
                  </a:lnSpc>
                  <a:buClr>
                    <a:schemeClr val="tx1"/>
                  </a:buClr>
                  <a:buFont typeface="Arial" panose="020B0604020202020204" pitchFamily="34" charset="0"/>
                  <a:buNone/>
                </a:pPr>
                <a:r>
                  <a:rPr lang="en-US" sz="2000" b="1" dirty="0">
                    <a:solidFill>
                      <a:schemeClr val="accent2"/>
                    </a:solidFill>
                    <a:latin typeface="Garamond" panose="02020404030301010803" pitchFamily="18" charset="0"/>
                  </a:rPr>
                  <a:t>P(t) = 3,5000 (1+0.024)</a:t>
                </a:r>
                <a:r>
                  <a:rPr lang="en-US" sz="2000" b="1" baseline="30000" dirty="0">
                    <a:solidFill>
                      <a:schemeClr val="accent2"/>
                    </a:solidFill>
                    <a:latin typeface="Garamond" panose="02020404030301010803" pitchFamily="18" charset="0"/>
                  </a:rPr>
                  <a:t>t-2000</a:t>
                </a:r>
              </a:p>
              <a:p>
                <a:pPr marL="457200" lvl="1" indent="0">
                  <a:lnSpc>
                    <a:spcPct val="110000"/>
                  </a:lnSpc>
                  <a:buClr>
                    <a:schemeClr val="tx1"/>
                  </a:buClr>
                  <a:buFont typeface="Arial" panose="020B0604020202020204" pitchFamily="34" charset="0"/>
                  <a:buNone/>
                </a:pPr>
                <a:r>
                  <a:rPr lang="en-US" sz="2000" b="1" dirty="0">
                    <a:solidFill>
                      <a:schemeClr val="accent2"/>
                    </a:solidFill>
                    <a:latin typeface="Garamond" panose="02020404030301010803" pitchFamily="18" charset="0"/>
                  </a:rPr>
                  <a:t>10,000 = 3,500 (1+0.024)</a:t>
                </a:r>
                <a:r>
                  <a:rPr lang="en-US" sz="2000" b="1" baseline="30000" dirty="0">
                    <a:solidFill>
                      <a:schemeClr val="accent2"/>
                    </a:solidFill>
                    <a:latin typeface="Garamond" panose="02020404030301010803" pitchFamily="18" charset="0"/>
                  </a:rPr>
                  <a:t>t-2000</a:t>
                </a:r>
              </a:p>
              <a:p>
                <a:pPr marL="457200" lvl="1" indent="0">
                  <a:lnSpc>
                    <a:spcPct val="110000"/>
                  </a:lnSpc>
                  <a:buClr>
                    <a:schemeClr val="tx1"/>
                  </a:buClr>
                  <a:buFont typeface="Arial" panose="020B0604020202020204" pitchFamily="34" charset="0"/>
                  <a:buNone/>
                </a:pPr>
                <a14:m>
                  <m:oMathPara xmlns:m="http://schemas.openxmlformats.org/officeDocument/2006/math">
                    <m:oMathParaPr>
                      <m:jc m:val="left"/>
                    </m:oMathParaPr>
                    <m:oMath xmlns:m="http://schemas.openxmlformats.org/officeDocument/2006/math">
                      <m:f>
                        <m:fPr>
                          <m:ctrlPr>
                            <a:rPr lang="en-US" sz="2000" b="1" i="1" smtClean="0">
                              <a:solidFill>
                                <a:schemeClr val="accent2"/>
                              </a:solidFill>
                              <a:latin typeface="Cambria Math" panose="02040503050406030204" pitchFamily="18" charset="0"/>
                            </a:rPr>
                          </m:ctrlPr>
                        </m:fPr>
                        <m:num>
                          <m:r>
                            <a:rPr lang="en-US" sz="2000" b="1" i="1" smtClean="0">
                              <a:solidFill>
                                <a:schemeClr val="accent2"/>
                              </a:solidFill>
                              <a:latin typeface="Cambria Math" panose="02040503050406030204" pitchFamily="18" charset="0"/>
                            </a:rPr>
                            <m:t>𝟏𝟎</m:t>
                          </m:r>
                          <m:r>
                            <a:rPr lang="en-US" sz="2000" b="1" i="1" smtClean="0">
                              <a:solidFill>
                                <a:schemeClr val="accent2"/>
                              </a:solidFill>
                              <a:latin typeface="Cambria Math" panose="02040503050406030204" pitchFamily="18" charset="0"/>
                            </a:rPr>
                            <m:t>,</m:t>
                          </m:r>
                          <m:r>
                            <a:rPr lang="en-US" sz="2000" b="1" i="1" smtClean="0">
                              <a:solidFill>
                                <a:schemeClr val="accent2"/>
                              </a:solidFill>
                              <a:latin typeface="Cambria Math" panose="02040503050406030204" pitchFamily="18" charset="0"/>
                            </a:rPr>
                            <m:t>𝟎𝟎𝟎</m:t>
                          </m:r>
                        </m:num>
                        <m:den>
                          <m:r>
                            <a:rPr lang="en-US" sz="2000" b="1" i="1" smtClean="0">
                              <a:solidFill>
                                <a:schemeClr val="accent2"/>
                              </a:solidFill>
                              <a:latin typeface="Cambria Math" panose="02040503050406030204" pitchFamily="18" charset="0"/>
                            </a:rPr>
                            <m:t>𝟑</m:t>
                          </m:r>
                          <m:r>
                            <a:rPr lang="en-US" sz="2000" b="1" i="1" smtClean="0">
                              <a:solidFill>
                                <a:schemeClr val="accent2"/>
                              </a:solidFill>
                              <a:latin typeface="Cambria Math" panose="02040503050406030204" pitchFamily="18" charset="0"/>
                            </a:rPr>
                            <m:t>,</m:t>
                          </m:r>
                          <m:r>
                            <a:rPr lang="en-US" sz="2000" b="1" i="1" smtClean="0">
                              <a:solidFill>
                                <a:schemeClr val="accent2"/>
                              </a:solidFill>
                              <a:latin typeface="Cambria Math" panose="02040503050406030204" pitchFamily="18" charset="0"/>
                            </a:rPr>
                            <m:t>𝟓𝟎𝟎</m:t>
                          </m:r>
                        </m:den>
                      </m:f>
                      <m:r>
                        <a:rPr lang="en-US" sz="2000" b="1" i="1" smtClean="0">
                          <a:solidFill>
                            <a:schemeClr val="accent2"/>
                          </a:solidFill>
                          <a:latin typeface="Cambria Math" panose="02040503050406030204" pitchFamily="18" charset="0"/>
                        </a:rPr>
                        <m:t>=</m:t>
                      </m:r>
                      <m:sSup>
                        <m:sSupPr>
                          <m:ctrlPr>
                            <a:rPr lang="en-US" sz="2000" b="1" i="1" smtClean="0">
                              <a:solidFill>
                                <a:schemeClr val="accent2"/>
                              </a:solidFill>
                              <a:latin typeface="Cambria Math" panose="02040503050406030204" pitchFamily="18" charset="0"/>
                            </a:rPr>
                          </m:ctrlPr>
                        </m:sSupPr>
                        <m:e>
                          <m:r>
                            <a:rPr lang="en-US" sz="2000" b="1" i="1" smtClean="0">
                              <a:solidFill>
                                <a:schemeClr val="accent2"/>
                              </a:solidFill>
                              <a:latin typeface="Cambria Math" panose="02040503050406030204" pitchFamily="18" charset="0"/>
                            </a:rPr>
                            <m:t>(</m:t>
                          </m:r>
                          <m:r>
                            <a:rPr lang="en-US" sz="2000" b="1" i="1" smtClean="0">
                              <a:solidFill>
                                <a:schemeClr val="accent2"/>
                              </a:solidFill>
                              <a:latin typeface="Cambria Math" panose="02040503050406030204" pitchFamily="18" charset="0"/>
                            </a:rPr>
                            <m:t>𝟏</m:t>
                          </m:r>
                          <m:r>
                            <a:rPr lang="en-US" sz="2000" b="1" i="1" smtClean="0">
                              <a:solidFill>
                                <a:schemeClr val="accent2"/>
                              </a:solidFill>
                              <a:latin typeface="Cambria Math" panose="02040503050406030204" pitchFamily="18" charset="0"/>
                            </a:rPr>
                            <m:t>+</m:t>
                          </m:r>
                          <m:r>
                            <a:rPr lang="en-US" sz="2000" b="1" i="1" smtClean="0">
                              <a:solidFill>
                                <a:schemeClr val="accent2"/>
                              </a:solidFill>
                              <a:latin typeface="Cambria Math" panose="02040503050406030204" pitchFamily="18" charset="0"/>
                            </a:rPr>
                            <m:t>𝟎</m:t>
                          </m:r>
                          <m:r>
                            <a:rPr lang="en-US" sz="2000" b="1" i="1" smtClean="0">
                              <a:solidFill>
                                <a:schemeClr val="accent2"/>
                              </a:solidFill>
                              <a:latin typeface="Cambria Math" panose="02040503050406030204" pitchFamily="18" charset="0"/>
                            </a:rPr>
                            <m:t>.</m:t>
                          </m:r>
                          <m:r>
                            <a:rPr lang="en-US" sz="2000" b="1" i="1" smtClean="0">
                              <a:solidFill>
                                <a:schemeClr val="accent2"/>
                              </a:solidFill>
                              <a:latin typeface="Cambria Math" panose="02040503050406030204" pitchFamily="18" charset="0"/>
                            </a:rPr>
                            <m:t>𝟎𝟐𝟒</m:t>
                          </m:r>
                          <m:r>
                            <a:rPr lang="en-US" sz="2000" b="1" i="1" smtClean="0">
                              <a:solidFill>
                                <a:schemeClr val="accent2"/>
                              </a:solidFill>
                              <a:latin typeface="Cambria Math" panose="02040503050406030204" pitchFamily="18" charset="0"/>
                            </a:rPr>
                            <m:t>)</m:t>
                          </m:r>
                        </m:e>
                        <m:sup>
                          <m:r>
                            <a:rPr lang="en-US" sz="2000" b="1" i="1" smtClean="0">
                              <a:solidFill>
                                <a:schemeClr val="accent2"/>
                              </a:solidFill>
                              <a:latin typeface="Cambria Math" panose="02040503050406030204" pitchFamily="18" charset="0"/>
                            </a:rPr>
                            <m:t>𝒕</m:t>
                          </m:r>
                          <m:r>
                            <a:rPr lang="en-US" sz="2000" b="1" i="1" smtClean="0">
                              <a:solidFill>
                                <a:schemeClr val="accent2"/>
                              </a:solidFill>
                              <a:latin typeface="Cambria Math" panose="02040503050406030204" pitchFamily="18" charset="0"/>
                            </a:rPr>
                            <m:t>−</m:t>
                          </m:r>
                          <m:r>
                            <a:rPr lang="en-US" sz="2000" b="1" i="1" smtClean="0">
                              <a:solidFill>
                                <a:schemeClr val="accent2"/>
                              </a:solidFill>
                              <a:latin typeface="Cambria Math" panose="02040503050406030204" pitchFamily="18" charset="0"/>
                            </a:rPr>
                            <m:t>𝟐𝟎𝟎𝟎</m:t>
                          </m:r>
                        </m:sup>
                      </m:sSup>
                    </m:oMath>
                  </m:oMathPara>
                </a14:m>
                <a:endParaRPr lang="en-US" sz="2000" b="1" dirty="0">
                  <a:solidFill>
                    <a:schemeClr val="accent2"/>
                  </a:solidFill>
                  <a:latin typeface="Garamond" panose="02020404030301010803" pitchFamily="18" charset="0"/>
                </a:endParaRPr>
              </a:p>
              <a:p>
                <a:pPr marL="457200" lvl="1" indent="0">
                  <a:lnSpc>
                    <a:spcPct val="110000"/>
                  </a:lnSpc>
                  <a:buClr>
                    <a:schemeClr val="tx1"/>
                  </a:buClr>
                  <a:buNone/>
                </a:pPr>
                <a:r>
                  <a:rPr lang="en-US" sz="2000" b="1" dirty="0">
                    <a:solidFill>
                      <a:schemeClr val="accent2"/>
                    </a:solidFill>
                    <a:latin typeface="Garamond" panose="02020404030301010803" pitchFamily="18" charset="0"/>
                  </a:rPr>
                  <a:t>t – 2000 </a:t>
                </a:r>
                <a14:m>
                  <m:oMath xmlns:m="http://schemas.openxmlformats.org/officeDocument/2006/math">
                    <m:r>
                      <a:rPr lang="en-US" sz="2000" b="1" i="1">
                        <a:solidFill>
                          <a:schemeClr val="accent2"/>
                        </a:solidFill>
                        <a:latin typeface="Cambria Math" panose="02040503050406030204" pitchFamily="18" charset="0"/>
                      </a:rPr>
                      <m:t>=</m:t>
                    </m:r>
                    <m:func>
                      <m:funcPr>
                        <m:ctrlPr>
                          <a:rPr lang="en-US" sz="2000" b="1" i="1" smtClean="0">
                            <a:solidFill>
                              <a:schemeClr val="accent2"/>
                            </a:solidFill>
                            <a:latin typeface="Cambria Math" panose="02040503050406030204" pitchFamily="18" charset="0"/>
                          </a:rPr>
                        </m:ctrlPr>
                      </m:funcPr>
                      <m:fName>
                        <m:sSub>
                          <m:sSubPr>
                            <m:ctrlPr>
                              <a:rPr lang="en-US" sz="2000" b="1" i="1" smtClean="0">
                                <a:solidFill>
                                  <a:schemeClr val="accent2"/>
                                </a:solidFill>
                                <a:latin typeface="Cambria Math" panose="02040503050406030204" pitchFamily="18" charset="0"/>
                              </a:rPr>
                            </m:ctrlPr>
                          </m:sSubPr>
                          <m:e>
                            <m:r>
                              <m:rPr>
                                <m:sty m:val="p"/>
                              </m:rPr>
                              <a:rPr lang="en-US" sz="2000" b="0" i="0" smtClean="0">
                                <a:solidFill>
                                  <a:schemeClr val="accent2"/>
                                </a:solidFill>
                                <a:latin typeface="Cambria Math" panose="02040503050406030204" pitchFamily="18" charset="0"/>
                              </a:rPr>
                              <m:t>log</m:t>
                            </m:r>
                          </m:e>
                          <m:sub>
                            <m:r>
                              <a:rPr lang="en-US" sz="2000" b="0" i="1" smtClean="0">
                                <a:solidFill>
                                  <a:schemeClr val="accent2"/>
                                </a:solidFill>
                                <a:latin typeface="Cambria Math" panose="02040503050406030204" pitchFamily="18" charset="0"/>
                              </a:rPr>
                              <m:t>1.024</m:t>
                            </m:r>
                          </m:sub>
                        </m:sSub>
                      </m:fName>
                      <m:e>
                        <m:d>
                          <m:dPr>
                            <m:ctrlPr>
                              <a:rPr lang="en-US" sz="2000" b="1" i="1" smtClean="0">
                                <a:solidFill>
                                  <a:schemeClr val="accent2"/>
                                </a:solidFill>
                                <a:latin typeface="Cambria Math" panose="02040503050406030204" pitchFamily="18" charset="0"/>
                              </a:rPr>
                            </m:ctrlPr>
                          </m:dPr>
                          <m:e>
                            <m:f>
                              <m:fPr>
                                <m:ctrlPr>
                                  <a:rPr lang="en-US" sz="2000" b="1" i="1" smtClean="0">
                                    <a:solidFill>
                                      <a:schemeClr val="accent2"/>
                                    </a:solidFill>
                                    <a:latin typeface="Cambria Math" panose="02040503050406030204" pitchFamily="18" charset="0"/>
                                  </a:rPr>
                                </m:ctrlPr>
                              </m:fPr>
                              <m:num>
                                <m:r>
                                  <a:rPr lang="en-US" sz="2000" b="1" i="1" smtClean="0">
                                    <a:solidFill>
                                      <a:schemeClr val="accent2"/>
                                    </a:solidFill>
                                    <a:latin typeface="Cambria Math" panose="02040503050406030204" pitchFamily="18" charset="0"/>
                                  </a:rPr>
                                  <m:t>𝟏𝟎</m:t>
                                </m:r>
                                <m:r>
                                  <a:rPr lang="en-US" sz="2000" b="1" i="1" smtClean="0">
                                    <a:solidFill>
                                      <a:schemeClr val="accent2"/>
                                    </a:solidFill>
                                    <a:latin typeface="Cambria Math" panose="02040503050406030204" pitchFamily="18" charset="0"/>
                                  </a:rPr>
                                  <m:t>,</m:t>
                                </m:r>
                                <m:r>
                                  <a:rPr lang="en-US" sz="2000" b="1" i="1" smtClean="0">
                                    <a:solidFill>
                                      <a:schemeClr val="accent2"/>
                                    </a:solidFill>
                                    <a:latin typeface="Cambria Math" panose="02040503050406030204" pitchFamily="18" charset="0"/>
                                  </a:rPr>
                                  <m:t>𝟎𝟎𝟎</m:t>
                                </m:r>
                              </m:num>
                              <m:den>
                                <m:r>
                                  <a:rPr lang="en-US" sz="2000" b="1" i="1" smtClean="0">
                                    <a:solidFill>
                                      <a:schemeClr val="accent2"/>
                                    </a:solidFill>
                                    <a:latin typeface="Cambria Math" panose="02040503050406030204" pitchFamily="18" charset="0"/>
                                  </a:rPr>
                                  <m:t>𝟑</m:t>
                                </m:r>
                                <m:r>
                                  <a:rPr lang="en-US" sz="2000" b="1" i="1" smtClean="0">
                                    <a:solidFill>
                                      <a:schemeClr val="accent2"/>
                                    </a:solidFill>
                                    <a:latin typeface="Cambria Math" panose="02040503050406030204" pitchFamily="18" charset="0"/>
                                  </a:rPr>
                                  <m:t>,</m:t>
                                </m:r>
                                <m:r>
                                  <a:rPr lang="en-US" sz="2000" b="1" i="1" smtClean="0">
                                    <a:solidFill>
                                      <a:schemeClr val="accent2"/>
                                    </a:solidFill>
                                    <a:latin typeface="Cambria Math" panose="02040503050406030204" pitchFamily="18" charset="0"/>
                                  </a:rPr>
                                  <m:t>𝟓𝟎𝟎</m:t>
                                </m:r>
                              </m:den>
                            </m:f>
                          </m:e>
                        </m:d>
                      </m:e>
                    </m:func>
                  </m:oMath>
                </a14:m>
                <a:r>
                  <a:rPr lang="en-US" sz="2000" b="1" dirty="0">
                    <a:solidFill>
                      <a:schemeClr val="accent2"/>
                    </a:solidFill>
                    <a:latin typeface="Garamond" panose="02020404030301010803" pitchFamily="18" charset="0"/>
                  </a:rPr>
                  <a:t> </a:t>
                </a:r>
              </a:p>
              <a:p>
                <a:pPr marL="457200" lvl="1" indent="0">
                  <a:lnSpc>
                    <a:spcPct val="110000"/>
                  </a:lnSpc>
                  <a:buClr>
                    <a:schemeClr val="tx1"/>
                  </a:buClr>
                  <a:buNone/>
                </a:pPr>
                <a:r>
                  <a:rPr lang="en-US" sz="2000" b="1" dirty="0">
                    <a:solidFill>
                      <a:schemeClr val="accent2"/>
                    </a:solidFill>
                    <a:latin typeface="Garamond" panose="02020404030301010803" pitchFamily="18" charset="0"/>
                  </a:rPr>
                  <a:t>t </a:t>
                </a:r>
                <a14:m>
                  <m:oMath xmlns:m="http://schemas.openxmlformats.org/officeDocument/2006/math">
                    <m:r>
                      <a:rPr lang="en-US" sz="2000" b="1" i="1">
                        <a:solidFill>
                          <a:schemeClr val="accent2"/>
                        </a:solidFill>
                        <a:latin typeface="Cambria Math" panose="02040503050406030204" pitchFamily="18" charset="0"/>
                      </a:rPr>
                      <m:t>=</m:t>
                    </m:r>
                    <m:r>
                      <a:rPr lang="en-US" sz="2000" b="1" i="1" smtClean="0">
                        <a:solidFill>
                          <a:schemeClr val="accent2"/>
                        </a:solidFill>
                        <a:latin typeface="Cambria Math" panose="02040503050406030204" pitchFamily="18" charset="0"/>
                      </a:rPr>
                      <m:t>𝟐𝟎𝟎𝟎</m:t>
                    </m:r>
                    <m:r>
                      <a:rPr lang="en-US" sz="2000" b="1" i="1" smtClean="0">
                        <a:solidFill>
                          <a:schemeClr val="accent2"/>
                        </a:solidFill>
                        <a:latin typeface="Cambria Math" panose="02040503050406030204" pitchFamily="18" charset="0"/>
                      </a:rPr>
                      <m:t>+</m:t>
                    </m:r>
                    <m:func>
                      <m:funcPr>
                        <m:ctrlPr>
                          <a:rPr lang="en-US" sz="2000" b="1" i="1">
                            <a:solidFill>
                              <a:schemeClr val="accent2"/>
                            </a:solidFill>
                            <a:latin typeface="Cambria Math" panose="02040503050406030204" pitchFamily="18" charset="0"/>
                          </a:rPr>
                        </m:ctrlPr>
                      </m:funcPr>
                      <m:fName>
                        <m:sSub>
                          <m:sSubPr>
                            <m:ctrlPr>
                              <a:rPr lang="en-US" sz="2000" b="1" i="1">
                                <a:solidFill>
                                  <a:schemeClr val="accent2"/>
                                </a:solidFill>
                                <a:latin typeface="Cambria Math" panose="02040503050406030204" pitchFamily="18" charset="0"/>
                              </a:rPr>
                            </m:ctrlPr>
                          </m:sSubPr>
                          <m:e>
                            <m:r>
                              <m:rPr>
                                <m:sty m:val="p"/>
                              </m:rPr>
                              <a:rPr lang="en-US" sz="2000">
                                <a:solidFill>
                                  <a:schemeClr val="accent2"/>
                                </a:solidFill>
                                <a:latin typeface="Cambria Math" panose="02040503050406030204" pitchFamily="18" charset="0"/>
                              </a:rPr>
                              <m:t>log</m:t>
                            </m:r>
                          </m:e>
                          <m:sub>
                            <m:r>
                              <a:rPr lang="en-US" sz="2000" b="1" i="1">
                                <a:solidFill>
                                  <a:schemeClr val="accent2"/>
                                </a:solidFill>
                                <a:latin typeface="Cambria Math" panose="02040503050406030204" pitchFamily="18" charset="0"/>
                              </a:rPr>
                              <m:t>𝟏</m:t>
                            </m:r>
                            <m:r>
                              <a:rPr lang="en-US" sz="2000" b="1" i="1">
                                <a:solidFill>
                                  <a:schemeClr val="accent2"/>
                                </a:solidFill>
                                <a:latin typeface="Cambria Math" panose="02040503050406030204" pitchFamily="18" charset="0"/>
                              </a:rPr>
                              <m:t>.</m:t>
                            </m:r>
                            <m:r>
                              <a:rPr lang="en-US" sz="2000" b="1" i="1">
                                <a:solidFill>
                                  <a:schemeClr val="accent2"/>
                                </a:solidFill>
                                <a:latin typeface="Cambria Math" panose="02040503050406030204" pitchFamily="18" charset="0"/>
                              </a:rPr>
                              <m:t>𝟎𝟐𝟒</m:t>
                            </m:r>
                          </m:sub>
                        </m:sSub>
                      </m:fName>
                      <m:e>
                        <m:d>
                          <m:dPr>
                            <m:ctrlPr>
                              <a:rPr lang="en-US" sz="2000" b="1" i="1">
                                <a:solidFill>
                                  <a:schemeClr val="accent2"/>
                                </a:solidFill>
                                <a:latin typeface="Cambria Math" panose="02040503050406030204" pitchFamily="18" charset="0"/>
                              </a:rPr>
                            </m:ctrlPr>
                          </m:dPr>
                          <m:e>
                            <m:f>
                              <m:fPr>
                                <m:ctrlPr>
                                  <a:rPr lang="en-US" sz="2000" b="1" i="1">
                                    <a:solidFill>
                                      <a:schemeClr val="accent2"/>
                                    </a:solidFill>
                                    <a:latin typeface="Cambria Math" panose="02040503050406030204" pitchFamily="18" charset="0"/>
                                  </a:rPr>
                                </m:ctrlPr>
                              </m:fPr>
                              <m:num>
                                <m:r>
                                  <a:rPr lang="en-US" sz="2000" b="1" i="1" smtClean="0">
                                    <a:solidFill>
                                      <a:schemeClr val="accent2"/>
                                    </a:solidFill>
                                    <a:latin typeface="Cambria Math" panose="02040503050406030204" pitchFamily="18" charset="0"/>
                                  </a:rPr>
                                  <m:t>𝟏𝟎</m:t>
                                </m:r>
                                <m:r>
                                  <a:rPr lang="en-US" sz="2000" b="1" i="1" smtClean="0">
                                    <a:solidFill>
                                      <a:schemeClr val="accent2"/>
                                    </a:solidFill>
                                    <a:latin typeface="Cambria Math" panose="02040503050406030204" pitchFamily="18" charset="0"/>
                                  </a:rPr>
                                  <m:t>,</m:t>
                                </m:r>
                                <m:r>
                                  <a:rPr lang="en-US" sz="2000" b="1" i="1" smtClean="0">
                                    <a:solidFill>
                                      <a:schemeClr val="accent2"/>
                                    </a:solidFill>
                                    <a:latin typeface="Cambria Math" panose="02040503050406030204" pitchFamily="18" charset="0"/>
                                  </a:rPr>
                                  <m:t>𝟎𝟎𝟎</m:t>
                                </m:r>
                              </m:num>
                              <m:den>
                                <m:r>
                                  <a:rPr lang="en-US" sz="2000" b="1" i="1" smtClean="0">
                                    <a:solidFill>
                                      <a:schemeClr val="accent2"/>
                                    </a:solidFill>
                                    <a:latin typeface="Cambria Math" panose="02040503050406030204" pitchFamily="18" charset="0"/>
                                  </a:rPr>
                                  <m:t>𝟑</m:t>
                                </m:r>
                                <m:r>
                                  <a:rPr lang="en-US" sz="2000" b="1" i="1" smtClean="0">
                                    <a:solidFill>
                                      <a:schemeClr val="accent2"/>
                                    </a:solidFill>
                                    <a:latin typeface="Cambria Math" panose="02040503050406030204" pitchFamily="18" charset="0"/>
                                  </a:rPr>
                                  <m:t>,</m:t>
                                </m:r>
                                <m:r>
                                  <a:rPr lang="en-US" sz="2000" b="1" i="1" smtClean="0">
                                    <a:solidFill>
                                      <a:schemeClr val="accent2"/>
                                    </a:solidFill>
                                    <a:latin typeface="Cambria Math" panose="02040503050406030204" pitchFamily="18" charset="0"/>
                                  </a:rPr>
                                  <m:t>𝟓𝟎𝟎</m:t>
                                </m:r>
                              </m:den>
                            </m:f>
                          </m:e>
                        </m:d>
                      </m:e>
                    </m:func>
                  </m:oMath>
                </a14:m>
                <a:r>
                  <a:rPr lang="en-US" sz="2000" b="1" dirty="0">
                    <a:solidFill>
                      <a:schemeClr val="accent2"/>
                    </a:solidFill>
                    <a:latin typeface="Garamond" panose="02020404030301010803" pitchFamily="18" charset="0"/>
                  </a:rPr>
                  <a:t> </a:t>
                </a:r>
              </a:p>
              <a:p>
                <a:pPr marL="457200" lvl="1" indent="0">
                  <a:lnSpc>
                    <a:spcPct val="110000"/>
                  </a:lnSpc>
                  <a:buClr>
                    <a:schemeClr val="tx1"/>
                  </a:buClr>
                  <a:buNone/>
                </a:pPr>
                <a:r>
                  <a:rPr lang="en-US" sz="2000" b="1" dirty="0">
                    <a:solidFill>
                      <a:schemeClr val="accent2"/>
                    </a:solidFill>
                    <a:latin typeface="Garamond" panose="02020404030301010803" pitchFamily="18" charset="0"/>
                  </a:rPr>
                  <a:t>t = 2,044.265</a:t>
                </a:r>
              </a:p>
              <a:p>
                <a:pPr marL="457200" lvl="1" indent="0">
                  <a:lnSpc>
                    <a:spcPct val="150000"/>
                  </a:lnSpc>
                  <a:buClr>
                    <a:schemeClr val="tx1"/>
                  </a:buClr>
                  <a:buNone/>
                </a:pPr>
                <a:endParaRPr lang="en-US" b="1" dirty="0">
                  <a:solidFill>
                    <a:schemeClr val="accent2"/>
                  </a:solidFill>
                  <a:latin typeface="Garamond" panose="02020404030301010803" pitchFamily="18" charset="0"/>
                </a:endParaRPr>
              </a:p>
              <a:p>
                <a:pPr marL="457200" lvl="1" indent="0">
                  <a:buClr>
                    <a:schemeClr val="tx1"/>
                  </a:buClr>
                  <a:buFont typeface="Arial" panose="020B0604020202020204" pitchFamily="34" charset="0"/>
                  <a:buNone/>
                </a:pPr>
                <a:endParaRPr lang="en-US" b="1" dirty="0">
                  <a:solidFill>
                    <a:schemeClr val="accent2"/>
                  </a:solidFill>
                  <a:latin typeface="Garamond" panose="02020404030301010803" pitchFamily="18" charset="0"/>
                </a:endParaRPr>
              </a:p>
            </p:txBody>
          </p:sp>
        </mc:Choice>
        <mc:Fallback xmlns="">
          <p:sp>
            <p:nvSpPr>
              <p:cNvPr id="6" name="Content Placeholder 2">
                <a:extLst>
                  <a:ext uri="{FF2B5EF4-FFF2-40B4-BE49-F238E27FC236}">
                    <a16:creationId xmlns:a16="http://schemas.microsoft.com/office/drawing/2014/main" id="{D2E3D193-B637-49E3-B776-F6AD07868D19}"/>
                  </a:ext>
                </a:extLst>
              </p:cNvPr>
              <p:cNvSpPr txBox="1">
                <a:spLocks noRot="1" noChangeAspect="1" noMove="1" noResize="1" noEditPoints="1" noAdjustHandles="1" noChangeArrowheads="1" noChangeShapeType="1" noTextEdit="1"/>
              </p:cNvSpPr>
              <p:nvPr/>
            </p:nvSpPr>
            <p:spPr>
              <a:xfrm>
                <a:off x="2127925" y="2966484"/>
                <a:ext cx="10064075" cy="4529469"/>
              </a:xfrm>
              <a:prstGeom prst="rect">
                <a:avLst/>
              </a:prstGeom>
              <a:blipFill>
                <a:blip r:embed="rId3"/>
                <a:stretch>
                  <a:fillRect t="-404"/>
                </a:stretch>
              </a:blipFill>
            </p:spPr>
            <p:txBody>
              <a:bodyPr/>
              <a:lstStyle/>
              <a:p>
                <a:r>
                  <a:rPr lang="en-US">
                    <a:noFill/>
                  </a:rPr>
                  <a:t> </a:t>
                </a:r>
              </a:p>
            </p:txBody>
          </p:sp>
        </mc:Fallback>
      </mc:AlternateContent>
    </p:spTree>
    <p:extLst>
      <p:ext uri="{BB962C8B-B14F-4D97-AF65-F5344CB8AC3E}">
        <p14:creationId xmlns:p14="http://schemas.microsoft.com/office/powerpoint/2010/main" val="3453786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0C591-DFE0-324B-973B-345751AAD726}"/>
              </a:ext>
            </a:extLst>
          </p:cNvPr>
          <p:cNvSpPr>
            <a:spLocks noGrp="1"/>
          </p:cNvSpPr>
          <p:nvPr>
            <p:ph type="title"/>
          </p:nvPr>
        </p:nvSpPr>
        <p:spPr/>
        <p:txBody>
          <a:bodyPr/>
          <a:lstStyle/>
          <a:p>
            <a:pPr algn="ctr"/>
            <a:r>
              <a:rPr lang="en-US" dirty="0">
                <a:latin typeface="Garamond" panose="02020404030301010803" pitchFamily="18" charset="0"/>
              </a:rPr>
              <a:t>Practice Problems</a:t>
            </a:r>
          </a:p>
        </p:txBody>
      </p:sp>
      <p:sp>
        <p:nvSpPr>
          <p:cNvPr id="3" name="Content Placeholder 2">
            <a:extLst>
              <a:ext uri="{FF2B5EF4-FFF2-40B4-BE49-F238E27FC236}">
                <a16:creationId xmlns:a16="http://schemas.microsoft.com/office/drawing/2014/main" id="{451D0325-711D-3948-A277-0332A9FB3B26}"/>
              </a:ext>
            </a:extLst>
          </p:cNvPr>
          <p:cNvSpPr>
            <a:spLocks noGrp="1"/>
          </p:cNvSpPr>
          <p:nvPr>
            <p:ph idx="1"/>
          </p:nvPr>
        </p:nvSpPr>
        <p:spPr/>
        <p:txBody>
          <a:bodyPr>
            <a:normAutofit/>
          </a:bodyPr>
          <a:lstStyle/>
          <a:p>
            <a:pPr marL="971550" lvl="1" indent="-514350">
              <a:buClr>
                <a:schemeClr val="tx1"/>
              </a:buClr>
              <a:buFont typeface="+mj-lt"/>
              <a:buAutoNum type="alphaLcParenR" startAt="2"/>
            </a:pPr>
            <a:r>
              <a:rPr lang="en-US" dirty="0">
                <a:solidFill>
                  <a:srgbClr val="597F77"/>
                </a:solidFill>
                <a:latin typeface="Garamond" panose="02020404030301010803" pitchFamily="18" charset="0"/>
              </a:rPr>
              <a:t>Hometown is a small town with a population of 3,500 in 2000. In that year, the growth rate was measured to be 2.4%. If that growth rate remains consistent, when would the population reach 10,000?</a:t>
            </a:r>
          </a:p>
          <a:p>
            <a:pPr lvl="1">
              <a:buClr>
                <a:schemeClr val="tx1"/>
              </a:buClr>
              <a:buFont typeface="Garamond" panose="02020404030301010803" pitchFamily="18" charset="0"/>
              <a:buChar char="♦"/>
            </a:pPr>
            <a:endParaRPr lang="en-US" dirty="0">
              <a:solidFill>
                <a:srgbClr val="597F77"/>
              </a:solidFill>
              <a:latin typeface="Garamond" panose="02020404030301010803" pitchFamily="18" charset="0"/>
            </a:endParaRPr>
          </a:p>
          <a:p>
            <a:pPr lvl="1">
              <a:buClr>
                <a:schemeClr val="tx1"/>
              </a:buClr>
              <a:buFont typeface="Garamond" panose="02020404030301010803" pitchFamily="18" charset="0"/>
              <a:buChar char="♦"/>
            </a:pPr>
            <a:endParaRPr lang="en-US" dirty="0">
              <a:solidFill>
                <a:srgbClr val="597F77"/>
              </a:solidFill>
              <a:latin typeface="Garamond" panose="02020404030301010803" pitchFamily="18" charset="0"/>
            </a:endParaRPr>
          </a:p>
          <a:p>
            <a:pPr marL="914400" lvl="1" indent="-457200">
              <a:buClr>
                <a:schemeClr val="tx1"/>
              </a:buClr>
              <a:buFont typeface="+mj-lt"/>
              <a:buAutoNum type="alphaLcParenR"/>
            </a:pPr>
            <a:endParaRPr lang="en-US" baseline="30000" dirty="0">
              <a:solidFill>
                <a:srgbClr val="597F77"/>
              </a:solidFill>
              <a:latin typeface="Garamond" panose="02020404030301010803" pitchFamily="18" charset="0"/>
            </a:endParaRPr>
          </a:p>
          <a:p>
            <a:pPr marL="914400" lvl="1" indent="-457200">
              <a:buClr>
                <a:schemeClr val="tx1"/>
              </a:buClr>
              <a:buFont typeface="+mj-lt"/>
              <a:buAutoNum type="alphaLcParenR"/>
            </a:pPr>
            <a:endParaRPr lang="en-US" dirty="0">
              <a:solidFill>
                <a:srgbClr val="597F77"/>
              </a:solidFill>
              <a:latin typeface="Garamond" panose="02020404030301010803" pitchFamily="18" charset="0"/>
            </a:endParaRPr>
          </a:p>
          <a:p>
            <a:pPr marL="457200" lvl="1" indent="0">
              <a:buClr>
                <a:schemeClr val="tx1"/>
              </a:buClr>
              <a:buNone/>
            </a:pPr>
            <a:endParaRPr lang="en-US" dirty="0">
              <a:solidFill>
                <a:srgbClr val="597F77"/>
              </a:solidFill>
              <a:latin typeface="Garamond" panose="02020404030301010803" pitchFamily="18" charset="0"/>
            </a:endParaRPr>
          </a:p>
        </p:txBody>
      </p:sp>
      <p:sp>
        <p:nvSpPr>
          <p:cNvPr id="4" name="TextBox 3">
            <a:extLst>
              <a:ext uri="{FF2B5EF4-FFF2-40B4-BE49-F238E27FC236}">
                <a16:creationId xmlns:a16="http://schemas.microsoft.com/office/drawing/2014/main" id="{1A9EF5E8-F40D-8B45-AAE6-5030A6B295E9}"/>
              </a:ext>
            </a:extLst>
          </p:cNvPr>
          <p:cNvSpPr txBox="1"/>
          <p:nvPr/>
        </p:nvSpPr>
        <p:spPr>
          <a:xfrm rot="20700000">
            <a:off x="140678" y="643148"/>
            <a:ext cx="3239733" cy="369332"/>
          </a:xfrm>
          <a:prstGeom prst="rect">
            <a:avLst/>
          </a:prstGeom>
          <a:noFill/>
        </p:spPr>
        <p:txBody>
          <a:bodyPr wrap="none" rtlCol="0">
            <a:spAutoFit/>
          </a:bodyPr>
          <a:lstStyle/>
          <a:p>
            <a:r>
              <a:rPr lang="en-US" b="1" dirty="0">
                <a:solidFill>
                  <a:srgbClr val="597F77"/>
                </a:solidFill>
                <a:latin typeface="Garamond" panose="02020404030301010803" pitchFamily="18" charset="0"/>
              </a:rPr>
              <a:t>Open to Page 7 of your Packet!</a:t>
            </a: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D2E3D193-B637-49E3-B776-F6AD07868D19}"/>
                  </a:ext>
                </a:extLst>
              </p:cNvPr>
              <p:cNvSpPr txBox="1">
                <a:spLocks/>
              </p:cNvSpPr>
              <p:nvPr/>
            </p:nvSpPr>
            <p:spPr>
              <a:xfrm>
                <a:off x="2127925" y="2966484"/>
                <a:ext cx="10064075" cy="45294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Clr>
                    <a:srgbClr val="001340"/>
                  </a:buClr>
                  <a:buFont typeface="Arial" panose="020B0604020202020204" pitchFamily="34" charset="0"/>
                  <a:buChar char="•"/>
                  <a:defRPr sz="2800" kern="1200">
                    <a:solidFill>
                      <a:schemeClr val="tx1">
                        <a:lumMod val="65000"/>
                        <a:lumOff val="35000"/>
                      </a:schemeClr>
                    </a:solidFill>
                    <a:latin typeface="Times" pitchFamily="2" charset="0"/>
                    <a:ea typeface="+mn-ea"/>
                    <a:cs typeface="+mn-cs"/>
                  </a:defRPr>
                </a:lvl1pPr>
                <a:lvl2pPr marL="6858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400" kern="1200">
                    <a:solidFill>
                      <a:schemeClr val="tx1">
                        <a:lumMod val="65000"/>
                        <a:lumOff val="35000"/>
                      </a:schemeClr>
                    </a:solidFill>
                    <a:latin typeface="Times" pitchFamily="2" charset="0"/>
                    <a:ea typeface="+mn-ea"/>
                    <a:cs typeface="+mn-cs"/>
                  </a:defRPr>
                </a:lvl2pPr>
                <a:lvl3pPr marL="11430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000" kern="1200">
                    <a:solidFill>
                      <a:schemeClr val="tx1">
                        <a:lumMod val="65000"/>
                        <a:lumOff val="35000"/>
                      </a:schemeClr>
                    </a:solidFill>
                    <a:latin typeface="Times" pitchFamily="2" charset="0"/>
                    <a:ea typeface="+mn-ea"/>
                    <a:cs typeface="+mn-cs"/>
                  </a:defRPr>
                </a:lvl3pPr>
                <a:lvl4pPr marL="16002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4pPr>
                <a:lvl5pPr marL="20574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10000"/>
                  </a:lnSpc>
                  <a:buClr>
                    <a:schemeClr val="tx1"/>
                  </a:buClr>
                  <a:buFont typeface="Arial" panose="020B0604020202020204" pitchFamily="34" charset="0"/>
                  <a:buNone/>
                </a:pPr>
                <a:r>
                  <a:rPr lang="en-US" sz="2000" b="1" dirty="0">
                    <a:solidFill>
                      <a:schemeClr val="accent2"/>
                    </a:solidFill>
                    <a:latin typeface="Garamond" panose="02020404030301010803" pitchFamily="18" charset="0"/>
                  </a:rPr>
                  <a:t>P(t) = 3,5000 (1+0.024)</a:t>
                </a:r>
                <a:r>
                  <a:rPr lang="en-US" sz="2000" b="1" baseline="30000" dirty="0">
                    <a:solidFill>
                      <a:schemeClr val="accent2"/>
                    </a:solidFill>
                    <a:latin typeface="Garamond" panose="02020404030301010803" pitchFamily="18" charset="0"/>
                  </a:rPr>
                  <a:t>t-2000</a:t>
                </a:r>
              </a:p>
              <a:p>
                <a:pPr marL="457200" lvl="1" indent="0">
                  <a:lnSpc>
                    <a:spcPct val="110000"/>
                  </a:lnSpc>
                  <a:buClr>
                    <a:schemeClr val="tx1"/>
                  </a:buClr>
                  <a:buFont typeface="Arial" panose="020B0604020202020204" pitchFamily="34" charset="0"/>
                  <a:buNone/>
                </a:pPr>
                <a:r>
                  <a:rPr lang="en-US" sz="2000" b="1" dirty="0">
                    <a:solidFill>
                      <a:schemeClr val="accent2"/>
                    </a:solidFill>
                    <a:latin typeface="Garamond" panose="02020404030301010803" pitchFamily="18" charset="0"/>
                  </a:rPr>
                  <a:t>10,000 = 3,500 (1+0.024)</a:t>
                </a:r>
                <a:r>
                  <a:rPr lang="en-US" sz="2000" b="1" baseline="30000" dirty="0">
                    <a:solidFill>
                      <a:schemeClr val="accent2"/>
                    </a:solidFill>
                    <a:latin typeface="Garamond" panose="02020404030301010803" pitchFamily="18" charset="0"/>
                  </a:rPr>
                  <a:t>t-2000</a:t>
                </a:r>
              </a:p>
              <a:p>
                <a:pPr marL="457200" lvl="1" indent="0">
                  <a:lnSpc>
                    <a:spcPct val="110000"/>
                  </a:lnSpc>
                  <a:buClr>
                    <a:schemeClr val="tx1"/>
                  </a:buClr>
                  <a:buFont typeface="Arial" panose="020B0604020202020204" pitchFamily="34" charset="0"/>
                  <a:buNone/>
                </a:pPr>
                <a14:m>
                  <m:oMathPara xmlns:m="http://schemas.openxmlformats.org/officeDocument/2006/math">
                    <m:oMathParaPr>
                      <m:jc m:val="left"/>
                    </m:oMathParaPr>
                    <m:oMath xmlns:m="http://schemas.openxmlformats.org/officeDocument/2006/math">
                      <m:f>
                        <m:fPr>
                          <m:ctrlPr>
                            <a:rPr lang="en-US" sz="2000" b="1" i="1" smtClean="0">
                              <a:solidFill>
                                <a:schemeClr val="accent2"/>
                              </a:solidFill>
                              <a:latin typeface="Cambria Math" panose="02040503050406030204" pitchFamily="18" charset="0"/>
                            </a:rPr>
                          </m:ctrlPr>
                        </m:fPr>
                        <m:num>
                          <m:r>
                            <a:rPr lang="en-US" sz="2000" b="1" i="1" smtClean="0">
                              <a:solidFill>
                                <a:schemeClr val="accent2"/>
                              </a:solidFill>
                              <a:latin typeface="Cambria Math" panose="02040503050406030204" pitchFamily="18" charset="0"/>
                            </a:rPr>
                            <m:t>𝟏𝟎</m:t>
                          </m:r>
                          <m:r>
                            <a:rPr lang="en-US" sz="2000" b="1" i="1" smtClean="0">
                              <a:solidFill>
                                <a:schemeClr val="accent2"/>
                              </a:solidFill>
                              <a:latin typeface="Cambria Math" panose="02040503050406030204" pitchFamily="18" charset="0"/>
                            </a:rPr>
                            <m:t>,</m:t>
                          </m:r>
                          <m:r>
                            <a:rPr lang="en-US" sz="2000" b="1" i="1" smtClean="0">
                              <a:solidFill>
                                <a:schemeClr val="accent2"/>
                              </a:solidFill>
                              <a:latin typeface="Cambria Math" panose="02040503050406030204" pitchFamily="18" charset="0"/>
                            </a:rPr>
                            <m:t>𝟎𝟎𝟎</m:t>
                          </m:r>
                        </m:num>
                        <m:den>
                          <m:r>
                            <a:rPr lang="en-US" sz="2000" b="1" i="1" smtClean="0">
                              <a:solidFill>
                                <a:schemeClr val="accent2"/>
                              </a:solidFill>
                              <a:latin typeface="Cambria Math" panose="02040503050406030204" pitchFamily="18" charset="0"/>
                            </a:rPr>
                            <m:t>𝟑</m:t>
                          </m:r>
                          <m:r>
                            <a:rPr lang="en-US" sz="2000" b="1" i="1" smtClean="0">
                              <a:solidFill>
                                <a:schemeClr val="accent2"/>
                              </a:solidFill>
                              <a:latin typeface="Cambria Math" panose="02040503050406030204" pitchFamily="18" charset="0"/>
                            </a:rPr>
                            <m:t>,</m:t>
                          </m:r>
                          <m:r>
                            <a:rPr lang="en-US" sz="2000" b="1" i="1" smtClean="0">
                              <a:solidFill>
                                <a:schemeClr val="accent2"/>
                              </a:solidFill>
                              <a:latin typeface="Cambria Math" panose="02040503050406030204" pitchFamily="18" charset="0"/>
                            </a:rPr>
                            <m:t>𝟓𝟎𝟎</m:t>
                          </m:r>
                        </m:den>
                      </m:f>
                      <m:r>
                        <a:rPr lang="en-US" sz="2000" b="1" i="1" smtClean="0">
                          <a:solidFill>
                            <a:schemeClr val="accent2"/>
                          </a:solidFill>
                          <a:latin typeface="Cambria Math" panose="02040503050406030204" pitchFamily="18" charset="0"/>
                        </a:rPr>
                        <m:t>=</m:t>
                      </m:r>
                      <m:sSup>
                        <m:sSupPr>
                          <m:ctrlPr>
                            <a:rPr lang="en-US" sz="2000" b="1" i="1" smtClean="0">
                              <a:solidFill>
                                <a:schemeClr val="accent2"/>
                              </a:solidFill>
                              <a:latin typeface="Cambria Math" panose="02040503050406030204" pitchFamily="18" charset="0"/>
                            </a:rPr>
                          </m:ctrlPr>
                        </m:sSupPr>
                        <m:e>
                          <m:r>
                            <a:rPr lang="en-US" sz="2000" b="1" i="1" smtClean="0">
                              <a:solidFill>
                                <a:schemeClr val="accent2"/>
                              </a:solidFill>
                              <a:latin typeface="Cambria Math" panose="02040503050406030204" pitchFamily="18" charset="0"/>
                            </a:rPr>
                            <m:t>(</m:t>
                          </m:r>
                          <m:r>
                            <a:rPr lang="en-US" sz="2000" b="1" i="1" smtClean="0">
                              <a:solidFill>
                                <a:schemeClr val="accent2"/>
                              </a:solidFill>
                              <a:latin typeface="Cambria Math" panose="02040503050406030204" pitchFamily="18" charset="0"/>
                            </a:rPr>
                            <m:t>𝟏</m:t>
                          </m:r>
                          <m:r>
                            <a:rPr lang="en-US" sz="2000" b="1" i="1" smtClean="0">
                              <a:solidFill>
                                <a:schemeClr val="accent2"/>
                              </a:solidFill>
                              <a:latin typeface="Cambria Math" panose="02040503050406030204" pitchFamily="18" charset="0"/>
                            </a:rPr>
                            <m:t>+</m:t>
                          </m:r>
                          <m:r>
                            <a:rPr lang="en-US" sz="2000" b="1" i="1" smtClean="0">
                              <a:solidFill>
                                <a:schemeClr val="accent2"/>
                              </a:solidFill>
                              <a:latin typeface="Cambria Math" panose="02040503050406030204" pitchFamily="18" charset="0"/>
                            </a:rPr>
                            <m:t>𝟎</m:t>
                          </m:r>
                          <m:r>
                            <a:rPr lang="en-US" sz="2000" b="1" i="1" smtClean="0">
                              <a:solidFill>
                                <a:schemeClr val="accent2"/>
                              </a:solidFill>
                              <a:latin typeface="Cambria Math" panose="02040503050406030204" pitchFamily="18" charset="0"/>
                            </a:rPr>
                            <m:t>.</m:t>
                          </m:r>
                          <m:r>
                            <a:rPr lang="en-US" sz="2000" b="1" i="1" smtClean="0">
                              <a:solidFill>
                                <a:schemeClr val="accent2"/>
                              </a:solidFill>
                              <a:latin typeface="Cambria Math" panose="02040503050406030204" pitchFamily="18" charset="0"/>
                            </a:rPr>
                            <m:t>𝟎𝟐𝟒</m:t>
                          </m:r>
                          <m:r>
                            <a:rPr lang="en-US" sz="2000" b="1" i="1" smtClean="0">
                              <a:solidFill>
                                <a:schemeClr val="accent2"/>
                              </a:solidFill>
                              <a:latin typeface="Cambria Math" panose="02040503050406030204" pitchFamily="18" charset="0"/>
                            </a:rPr>
                            <m:t>)</m:t>
                          </m:r>
                        </m:e>
                        <m:sup>
                          <m:r>
                            <a:rPr lang="en-US" sz="2000" b="1" i="1" smtClean="0">
                              <a:solidFill>
                                <a:schemeClr val="accent2"/>
                              </a:solidFill>
                              <a:latin typeface="Cambria Math" panose="02040503050406030204" pitchFamily="18" charset="0"/>
                            </a:rPr>
                            <m:t>𝒕</m:t>
                          </m:r>
                          <m:r>
                            <a:rPr lang="en-US" sz="2000" b="1" i="1" smtClean="0">
                              <a:solidFill>
                                <a:schemeClr val="accent2"/>
                              </a:solidFill>
                              <a:latin typeface="Cambria Math" panose="02040503050406030204" pitchFamily="18" charset="0"/>
                            </a:rPr>
                            <m:t>−</m:t>
                          </m:r>
                          <m:r>
                            <a:rPr lang="en-US" sz="2000" b="1" i="1" smtClean="0">
                              <a:solidFill>
                                <a:schemeClr val="accent2"/>
                              </a:solidFill>
                              <a:latin typeface="Cambria Math" panose="02040503050406030204" pitchFamily="18" charset="0"/>
                            </a:rPr>
                            <m:t>𝟐𝟎𝟎𝟎</m:t>
                          </m:r>
                        </m:sup>
                      </m:sSup>
                    </m:oMath>
                  </m:oMathPara>
                </a14:m>
                <a:endParaRPr lang="en-US" sz="2000" b="1" dirty="0">
                  <a:solidFill>
                    <a:schemeClr val="accent2"/>
                  </a:solidFill>
                  <a:latin typeface="Garamond" panose="02020404030301010803" pitchFamily="18" charset="0"/>
                </a:endParaRPr>
              </a:p>
              <a:p>
                <a:pPr marL="457200" lvl="1" indent="0">
                  <a:lnSpc>
                    <a:spcPct val="110000"/>
                  </a:lnSpc>
                  <a:buClr>
                    <a:schemeClr val="tx1"/>
                  </a:buClr>
                  <a:buNone/>
                </a:pPr>
                <a:r>
                  <a:rPr lang="en-US" sz="2000" b="1" dirty="0">
                    <a:solidFill>
                      <a:schemeClr val="accent2"/>
                    </a:solidFill>
                    <a:latin typeface="Garamond" panose="02020404030301010803" pitchFamily="18" charset="0"/>
                  </a:rPr>
                  <a:t>t – 2000 </a:t>
                </a:r>
                <a14:m>
                  <m:oMath xmlns:m="http://schemas.openxmlformats.org/officeDocument/2006/math">
                    <m:r>
                      <a:rPr lang="en-US" sz="2000" b="1" i="1">
                        <a:solidFill>
                          <a:schemeClr val="accent2"/>
                        </a:solidFill>
                        <a:latin typeface="Cambria Math" panose="02040503050406030204" pitchFamily="18" charset="0"/>
                      </a:rPr>
                      <m:t>=</m:t>
                    </m:r>
                    <m:func>
                      <m:funcPr>
                        <m:ctrlPr>
                          <a:rPr lang="en-US" sz="2000" b="1" i="1" smtClean="0">
                            <a:solidFill>
                              <a:schemeClr val="accent2"/>
                            </a:solidFill>
                            <a:latin typeface="Cambria Math" panose="02040503050406030204" pitchFamily="18" charset="0"/>
                          </a:rPr>
                        </m:ctrlPr>
                      </m:funcPr>
                      <m:fName>
                        <m:sSub>
                          <m:sSubPr>
                            <m:ctrlPr>
                              <a:rPr lang="en-US" sz="2000" b="1" i="1" smtClean="0">
                                <a:solidFill>
                                  <a:schemeClr val="accent2"/>
                                </a:solidFill>
                                <a:latin typeface="Cambria Math" panose="02040503050406030204" pitchFamily="18" charset="0"/>
                              </a:rPr>
                            </m:ctrlPr>
                          </m:sSubPr>
                          <m:e>
                            <m:r>
                              <m:rPr>
                                <m:sty m:val="p"/>
                              </m:rPr>
                              <a:rPr lang="en-US" sz="2000" b="0" i="0" smtClean="0">
                                <a:solidFill>
                                  <a:schemeClr val="accent2"/>
                                </a:solidFill>
                                <a:latin typeface="Cambria Math" panose="02040503050406030204" pitchFamily="18" charset="0"/>
                              </a:rPr>
                              <m:t>log</m:t>
                            </m:r>
                          </m:e>
                          <m:sub>
                            <m:r>
                              <a:rPr lang="en-US" sz="2000" b="0" i="1" smtClean="0">
                                <a:solidFill>
                                  <a:schemeClr val="accent2"/>
                                </a:solidFill>
                                <a:latin typeface="Cambria Math" panose="02040503050406030204" pitchFamily="18" charset="0"/>
                              </a:rPr>
                              <m:t>1.024</m:t>
                            </m:r>
                          </m:sub>
                        </m:sSub>
                      </m:fName>
                      <m:e>
                        <m:d>
                          <m:dPr>
                            <m:ctrlPr>
                              <a:rPr lang="en-US" sz="2000" b="1" i="1" smtClean="0">
                                <a:solidFill>
                                  <a:schemeClr val="accent2"/>
                                </a:solidFill>
                                <a:latin typeface="Cambria Math" panose="02040503050406030204" pitchFamily="18" charset="0"/>
                              </a:rPr>
                            </m:ctrlPr>
                          </m:dPr>
                          <m:e>
                            <m:f>
                              <m:fPr>
                                <m:ctrlPr>
                                  <a:rPr lang="en-US" sz="2000" b="1" i="1" smtClean="0">
                                    <a:solidFill>
                                      <a:schemeClr val="accent2"/>
                                    </a:solidFill>
                                    <a:latin typeface="Cambria Math" panose="02040503050406030204" pitchFamily="18" charset="0"/>
                                  </a:rPr>
                                </m:ctrlPr>
                              </m:fPr>
                              <m:num>
                                <m:r>
                                  <a:rPr lang="en-US" sz="2000" b="1" i="1" smtClean="0">
                                    <a:solidFill>
                                      <a:schemeClr val="accent2"/>
                                    </a:solidFill>
                                    <a:latin typeface="Cambria Math" panose="02040503050406030204" pitchFamily="18" charset="0"/>
                                  </a:rPr>
                                  <m:t>𝟏𝟎</m:t>
                                </m:r>
                                <m:r>
                                  <a:rPr lang="en-US" sz="2000" b="1" i="1" smtClean="0">
                                    <a:solidFill>
                                      <a:schemeClr val="accent2"/>
                                    </a:solidFill>
                                    <a:latin typeface="Cambria Math" panose="02040503050406030204" pitchFamily="18" charset="0"/>
                                  </a:rPr>
                                  <m:t>,</m:t>
                                </m:r>
                                <m:r>
                                  <a:rPr lang="en-US" sz="2000" b="1" i="1" smtClean="0">
                                    <a:solidFill>
                                      <a:schemeClr val="accent2"/>
                                    </a:solidFill>
                                    <a:latin typeface="Cambria Math" panose="02040503050406030204" pitchFamily="18" charset="0"/>
                                  </a:rPr>
                                  <m:t>𝟎𝟎𝟎</m:t>
                                </m:r>
                              </m:num>
                              <m:den>
                                <m:r>
                                  <a:rPr lang="en-US" sz="2000" b="1" i="1" smtClean="0">
                                    <a:solidFill>
                                      <a:schemeClr val="accent2"/>
                                    </a:solidFill>
                                    <a:latin typeface="Cambria Math" panose="02040503050406030204" pitchFamily="18" charset="0"/>
                                  </a:rPr>
                                  <m:t>𝟑</m:t>
                                </m:r>
                                <m:r>
                                  <a:rPr lang="en-US" sz="2000" b="1" i="1" smtClean="0">
                                    <a:solidFill>
                                      <a:schemeClr val="accent2"/>
                                    </a:solidFill>
                                    <a:latin typeface="Cambria Math" panose="02040503050406030204" pitchFamily="18" charset="0"/>
                                  </a:rPr>
                                  <m:t>,</m:t>
                                </m:r>
                                <m:r>
                                  <a:rPr lang="en-US" sz="2000" b="1" i="1" smtClean="0">
                                    <a:solidFill>
                                      <a:schemeClr val="accent2"/>
                                    </a:solidFill>
                                    <a:latin typeface="Cambria Math" panose="02040503050406030204" pitchFamily="18" charset="0"/>
                                  </a:rPr>
                                  <m:t>𝟓𝟎𝟎</m:t>
                                </m:r>
                              </m:den>
                            </m:f>
                          </m:e>
                        </m:d>
                      </m:e>
                    </m:func>
                  </m:oMath>
                </a14:m>
                <a:r>
                  <a:rPr lang="en-US" sz="2000" b="1" dirty="0">
                    <a:solidFill>
                      <a:schemeClr val="accent2"/>
                    </a:solidFill>
                    <a:latin typeface="Garamond" panose="02020404030301010803" pitchFamily="18" charset="0"/>
                  </a:rPr>
                  <a:t> </a:t>
                </a:r>
              </a:p>
              <a:p>
                <a:pPr marL="457200" lvl="1" indent="0">
                  <a:lnSpc>
                    <a:spcPct val="110000"/>
                  </a:lnSpc>
                  <a:buClr>
                    <a:schemeClr val="tx1"/>
                  </a:buClr>
                  <a:buNone/>
                </a:pPr>
                <a:r>
                  <a:rPr lang="en-US" sz="2000" b="1" dirty="0">
                    <a:solidFill>
                      <a:schemeClr val="accent2"/>
                    </a:solidFill>
                    <a:latin typeface="Garamond" panose="02020404030301010803" pitchFamily="18" charset="0"/>
                  </a:rPr>
                  <a:t>t </a:t>
                </a:r>
                <a14:m>
                  <m:oMath xmlns:m="http://schemas.openxmlformats.org/officeDocument/2006/math">
                    <m:r>
                      <a:rPr lang="en-US" sz="2000" b="1" i="1">
                        <a:solidFill>
                          <a:schemeClr val="accent2"/>
                        </a:solidFill>
                        <a:latin typeface="Cambria Math" panose="02040503050406030204" pitchFamily="18" charset="0"/>
                      </a:rPr>
                      <m:t>=</m:t>
                    </m:r>
                    <m:r>
                      <a:rPr lang="en-US" sz="2000" b="1" i="1" smtClean="0">
                        <a:solidFill>
                          <a:schemeClr val="accent2"/>
                        </a:solidFill>
                        <a:latin typeface="Cambria Math" panose="02040503050406030204" pitchFamily="18" charset="0"/>
                      </a:rPr>
                      <m:t>𝟐𝟎𝟎𝟎</m:t>
                    </m:r>
                    <m:r>
                      <a:rPr lang="en-US" sz="2000" b="1" i="1" smtClean="0">
                        <a:solidFill>
                          <a:schemeClr val="accent2"/>
                        </a:solidFill>
                        <a:latin typeface="Cambria Math" panose="02040503050406030204" pitchFamily="18" charset="0"/>
                      </a:rPr>
                      <m:t>+</m:t>
                    </m:r>
                    <m:func>
                      <m:funcPr>
                        <m:ctrlPr>
                          <a:rPr lang="en-US" sz="2000" b="1" i="1">
                            <a:solidFill>
                              <a:schemeClr val="accent2"/>
                            </a:solidFill>
                            <a:latin typeface="Cambria Math" panose="02040503050406030204" pitchFamily="18" charset="0"/>
                          </a:rPr>
                        </m:ctrlPr>
                      </m:funcPr>
                      <m:fName>
                        <m:sSub>
                          <m:sSubPr>
                            <m:ctrlPr>
                              <a:rPr lang="en-US" sz="2000" b="1" i="1">
                                <a:solidFill>
                                  <a:schemeClr val="accent2"/>
                                </a:solidFill>
                                <a:latin typeface="Cambria Math" panose="02040503050406030204" pitchFamily="18" charset="0"/>
                              </a:rPr>
                            </m:ctrlPr>
                          </m:sSubPr>
                          <m:e>
                            <m:r>
                              <m:rPr>
                                <m:sty m:val="p"/>
                              </m:rPr>
                              <a:rPr lang="en-US" sz="2000">
                                <a:solidFill>
                                  <a:schemeClr val="accent2"/>
                                </a:solidFill>
                                <a:latin typeface="Cambria Math" panose="02040503050406030204" pitchFamily="18" charset="0"/>
                              </a:rPr>
                              <m:t>log</m:t>
                            </m:r>
                          </m:e>
                          <m:sub>
                            <m:r>
                              <a:rPr lang="en-US" sz="2000" b="1" i="1">
                                <a:solidFill>
                                  <a:schemeClr val="accent2"/>
                                </a:solidFill>
                                <a:latin typeface="Cambria Math" panose="02040503050406030204" pitchFamily="18" charset="0"/>
                              </a:rPr>
                              <m:t>𝟏</m:t>
                            </m:r>
                            <m:r>
                              <a:rPr lang="en-US" sz="2000" b="1" i="1">
                                <a:solidFill>
                                  <a:schemeClr val="accent2"/>
                                </a:solidFill>
                                <a:latin typeface="Cambria Math" panose="02040503050406030204" pitchFamily="18" charset="0"/>
                              </a:rPr>
                              <m:t>.</m:t>
                            </m:r>
                            <m:r>
                              <a:rPr lang="en-US" sz="2000" b="1" i="1">
                                <a:solidFill>
                                  <a:schemeClr val="accent2"/>
                                </a:solidFill>
                                <a:latin typeface="Cambria Math" panose="02040503050406030204" pitchFamily="18" charset="0"/>
                              </a:rPr>
                              <m:t>𝟎𝟐𝟒</m:t>
                            </m:r>
                          </m:sub>
                        </m:sSub>
                      </m:fName>
                      <m:e>
                        <m:d>
                          <m:dPr>
                            <m:ctrlPr>
                              <a:rPr lang="en-US" sz="2000" b="1" i="1">
                                <a:solidFill>
                                  <a:schemeClr val="accent2"/>
                                </a:solidFill>
                                <a:latin typeface="Cambria Math" panose="02040503050406030204" pitchFamily="18" charset="0"/>
                              </a:rPr>
                            </m:ctrlPr>
                          </m:dPr>
                          <m:e>
                            <m:f>
                              <m:fPr>
                                <m:ctrlPr>
                                  <a:rPr lang="en-US" sz="2000" b="1" i="1">
                                    <a:solidFill>
                                      <a:schemeClr val="accent2"/>
                                    </a:solidFill>
                                    <a:latin typeface="Cambria Math" panose="02040503050406030204" pitchFamily="18" charset="0"/>
                                  </a:rPr>
                                </m:ctrlPr>
                              </m:fPr>
                              <m:num>
                                <m:r>
                                  <a:rPr lang="en-US" sz="2000" b="1" i="1" smtClean="0">
                                    <a:solidFill>
                                      <a:schemeClr val="accent2"/>
                                    </a:solidFill>
                                    <a:latin typeface="Cambria Math" panose="02040503050406030204" pitchFamily="18" charset="0"/>
                                  </a:rPr>
                                  <m:t>𝟏𝟎</m:t>
                                </m:r>
                                <m:r>
                                  <a:rPr lang="en-US" sz="2000" b="1" i="1" smtClean="0">
                                    <a:solidFill>
                                      <a:schemeClr val="accent2"/>
                                    </a:solidFill>
                                    <a:latin typeface="Cambria Math" panose="02040503050406030204" pitchFamily="18" charset="0"/>
                                  </a:rPr>
                                  <m:t>,</m:t>
                                </m:r>
                                <m:r>
                                  <a:rPr lang="en-US" sz="2000" b="1" i="1" smtClean="0">
                                    <a:solidFill>
                                      <a:schemeClr val="accent2"/>
                                    </a:solidFill>
                                    <a:latin typeface="Cambria Math" panose="02040503050406030204" pitchFamily="18" charset="0"/>
                                  </a:rPr>
                                  <m:t>𝟎𝟎𝟎</m:t>
                                </m:r>
                              </m:num>
                              <m:den>
                                <m:r>
                                  <a:rPr lang="en-US" sz="2000" b="1" i="1" smtClean="0">
                                    <a:solidFill>
                                      <a:schemeClr val="accent2"/>
                                    </a:solidFill>
                                    <a:latin typeface="Cambria Math" panose="02040503050406030204" pitchFamily="18" charset="0"/>
                                  </a:rPr>
                                  <m:t>𝟑</m:t>
                                </m:r>
                                <m:r>
                                  <a:rPr lang="en-US" sz="2000" b="1" i="1" smtClean="0">
                                    <a:solidFill>
                                      <a:schemeClr val="accent2"/>
                                    </a:solidFill>
                                    <a:latin typeface="Cambria Math" panose="02040503050406030204" pitchFamily="18" charset="0"/>
                                  </a:rPr>
                                  <m:t>,</m:t>
                                </m:r>
                                <m:r>
                                  <a:rPr lang="en-US" sz="2000" b="1" i="1" smtClean="0">
                                    <a:solidFill>
                                      <a:schemeClr val="accent2"/>
                                    </a:solidFill>
                                    <a:latin typeface="Cambria Math" panose="02040503050406030204" pitchFamily="18" charset="0"/>
                                  </a:rPr>
                                  <m:t>𝟓𝟎𝟎</m:t>
                                </m:r>
                              </m:den>
                            </m:f>
                          </m:e>
                        </m:d>
                      </m:e>
                    </m:func>
                  </m:oMath>
                </a14:m>
                <a:r>
                  <a:rPr lang="en-US" sz="2000" b="1" dirty="0">
                    <a:solidFill>
                      <a:schemeClr val="accent2"/>
                    </a:solidFill>
                    <a:latin typeface="Garamond" panose="02020404030301010803" pitchFamily="18" charset="0"/>
                  </a:rPr>
                  <a:t> </a:t>
                </a:r>
              </a:p>
              <a:p>
                <a:pPr marL="457200" lvl="1" indent="0">
                  <a:lnSpc>
                    <a:spcPct val="110000"/>
                  </a:lnSpc>
                  <a:buClr>
                    <a:schemeClr val="tx1"/>
                  </a:buClr>
                  <a:buNone/>
                </a:pPr>
                <a:r>
                  <a:rPr lang="en-US" sz="2000" b="1" dirty="0">
                    <a:solidFill>
                      <a:schemeClr val="accent2"/>
                    </a:solidFill>
                    <a:latin typeface="Garamond" panose="02020404030301010803" pitchFamily="18" charset="0"/>
                  </a:rPr>
                  <a:t>t = 2,044.265</a:t>
                </a:r>
              </a:p>
              <a:p>
                <a:pPr marL="457200" lvl="1" indent="0">
                  <a:lnSpc>
                    <a:spcPct val="150000"/>
                  </a:lnSpc>
                  <a:buClr>
                    <a:schemeClr val="tx1"/>
                  </a:buClr>
                  <a:buNone/>
                </a:pPr>
                <a:endParaRPr lang="en-US" b="1" dirty="0">
                  <a:solidFill>
                    <a:schemeClr val="accent2"/>
                  </a:solidFill>
                  <a:latin typeface="Garamond" panose="02020404030301010803" pitchFamily="18" charset="0"/>
                </a:endParaRPr>
              </a:p>
              <a:p>
                <a:pPr marL="457200" lvl="1" indent="0">
                  <a:buClr>
                    <a:schemeClr val="tx1"/>
                  </a:buClr>
                  <a:buFont typeface="Arial" panose="020B0604020202020204" pitchFamily="34" charset="0"/>
                  <a:buNone/>
                </a:pPr>
                <a:endParaRPr lang="en-US" b="1" dirty="0">
                  <a:solidFill>
                    <a:schemeClr val="accent2"/>
                  </a:solidFill>
                  <a:latin typeface="Garamond" panose="02020404030301010803" pitchFamily="18" charset="0"/>
                </a:endParaRPr>
              </a:p>
            </p:txBody>
          </p:sp>
        </mc:Choice>
        <mc:Fallback xmlns="">
          <p:sp>
            <p:nvSpPr>
              <p:cNvPr id="6" name="Content Placeholder 2">
                <a:extLst>
                  <a:ext uri="{FF2B5EF4-FFF2-40B4-BE49-F238E27FC236}">
                    <a16:creationId xmlns:a16="http://schemas.microsoft.com/office/drawing/2014/main" id="{D2E3D193-B637-49E3-B776-F6AD07868D19}"/>
                  </a:ext>
                </a:extLst>
              </p:cNvPr>
              <p:cNvSpPr txBox="1">
                <a:spLocks noRot="1" noChangeAspect="1" noMove="1" noResize="1" noEditPoints="1" noAdjustHandles="1" noChangeArrowheads="1" noChangeShapeType="1" noTextEdit="1"/>
              </p:cNvSpPr>
              <p:nvPr/>
            </p:nvSpPr>
            <p:spPr>
              <a:xfrm>
                <a:off x="2127925" y="2966484"/>
                <a:ext cx="10064075" cy="4529469"/>
              </a:xfrm>
              <a:prstGeom prst="rect">
                <a:avLst/>
              </a:prstGeom>
              <a:blipFill>
                <a:blip r:embed="rId3"/>
                <a:stretch>
                  <a:fillRect t="-404"/>
                </a:stretch>
              </a:blipFill>
            </p:spPr>
            <p:txBody>
              <a:bodyPr/>
              <a:lstStyle/>
              <a:p>
                <a:r>
                  <a:rPr lang="en-US">
                    <a:noFill/>
                  </a:rPr>
                  <a:t> </a:t>
                </a:r>
              </a:p>
            </p:txBody>
          </p:sp>
        </mc:Fallback>
      </mc:AlternateContent>
      <p:sp>
        <p:nvSpPr>
          <p:cNvPr id="9" name="Content Placeholder 2">
            <a:extLst>
              <a:ext uri="{FF2B5EF4-FFF2-40B4-BE49-F238E27FC236}">
                <a16:creationId xmlns:a16="http://schemas.microsoft.com/office/drawing/2014/main" id="{47296936-8BAE-4B2C-B599-E737836C5388}"/>
              </a:ext>
            </a:extLst>
          </p:cNvPr>
          <p:cNvSpPr txBox="1">
            <a:spLocks/>
          </p:cNvSpPr>
          <p:nvPr/>
        </p:nvSpPr>
        <p:spPr>
          <a:xfrm>
            <a:off x="7406641" y="3390336"/>
            <a:ext cx="412543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Clr>
                <a:srgbClr val="001340"/>
              </a:buClr>
              <a:buFont typeface="Arial" panose="020B0604020202020204" pitchFamily="34" charset="0"/>
              <a:buChar char="•"/>
              <a:defRPr sz="2800" kern="1200">
                <a:solidFill>
                  <a:schemeClr val="tx1">
                    <a:lumMod val="65000"/>
                    <a:lumOff val="35000"/>
                  </a:schemeClr>
                </a:solidFill>
                <a:latin typeface="Times" pitchFamily="2" charset="0"/>
                <a:ea typeface="+mn-ea"/>
                <a:cs typeface="+mn-cs"/>
              </a:defRPr>
            </a:lvl1pPr>
            <a:lvl2pPr marL="6858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400" kern="1200">
                <a:solidFill>
                  <a:schemeClr val="tx1">
                    <a:lumMod val="65000"/>
                    <a:lumOff val="35000"/>
                  </a:schemeClr>
                </a:solidFill>
                <a:latin typeface="Times" pitchFamily="2" charset="0"/>
                <a:ea typeface="+mn-ea"/>
                <a:cs typeface="+mn-cs"/>
              </a:defRPr>
            </a:lvl2pPr>
            <a:lvl3pPr marL="11430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000" kern="1200">
                <a:solidFill>
                  <a:schemeClr val="tx1">
                    <a:lumMod val="65000"/>
                    <a:lumOff val="35000"/>
                  </a:schemeClr>
                </a:solidFill>
                <a:latin typeface="Times" pitchFamily="2" charset="0"/>
                <a:ea typeface="+mn-ea"/>
                <a:cs typeface="+mn-cs"/>
              </a:defRPr>
            </a:lvl3pPr>
            <a:lvl4pPr marL="16002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4pPr>
            <a:lvl5pPr marL="20574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
                <a:schemeClr val="tx1"/>
              </a:buClr>
              <a:buFont typeface="+mj-lt"/>
              <a:buAutoNum type="alphaLcParenR" startAt="3"/>
            </a:pPr>
            <a:r>
              <a:rPr lang="en-US" sz="2400" dirty="0">
                <a:solidFill>
                  <a:srgbClr val="597F77"/>
                </a:solidFill>
                <a:latin typeface="Garamond" panose="02020404030301010803" pitchFamily="18" charset="0"/>
              </a:rPr>
              <a:t> Explain how you arrived at your answer to 8b. This “explanation” can include an explanation of your computation as well as any rounding that may have happened.</a:t>
            </a:r>
          </a:p>
          <a:p>
            <a:pPr lvl="1">
              <a:buClr>
                <a:schemeClr val="tx1"/>
              </a:buClr>
              <a:buFont typeface="Garamond" panose="02020404030301010803" pitchFamily="18" charset="0"/>
              <a:buChar char="♦"/>
            </a:pPr>
            <a:endParaRPr lang="en-US" dirty="0">
              <a:solidFill>
                <a:srgbClr val="597F77"/>
              </a:solidFill>
              <a:latin typeface="Garamond" panose="02020404030301010803" pitchFamily="18" charset="0"/>
            </a:endParaRPr>
          </a:p>
        </p:txBody>
      </p:sp>
    </p:spTree>
    <p:extLst>
      <p:ext uri="{BB962C8B-B14F-4D97-AF65-F5344CB8AC3E}">
        <p14:creationId xmlns:p14="http://schemas.microsoft.com/office/powerpoint/2010/main" val="1856198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0C591-DFE0-324B-973B-345751AAD726}"/>
              </a:ext>
            </a:extLst>
          </p:cNvPr>
          <p:cNvSpPr>
            <a:spLocks noGrp="1"/>
          </p:cNvSpPr>
          <p:nvPr>
            <p:ph type="title"/>
          </p:nvPr>
        </p:nvSpPr>
        <p:spPr/>
        <p:txBody>
          <a:bodyPr/>
          <a:lstStyle/>
          <a:p>
            <a:pPr algn="ctr"/>
            <a:r>
              <a:rPr lang="en-US" dirty="0">
                <a:latin typeface="Garamond" panose="02020404030301010803" pitchFamily="18" charset="0"/>
              </a:rPr>
              <a:t>Practice Problems</a:t>
            </a:r>
          </a:p>
        </p:txBody>
      </p:sp>
      <p:sp>
        <p:nvSpPr>
          <p:cNvPr id="3" name="Content Placeholder 2">
            <a:extLst>
              <a:ext uri="{FF2B5EF4-FFF2-40B4-BE49-F238E27FC236}">
                <a16:creationId xmlns:a16="http://schemas.microsoft.com/office/drawing/2014/main" id="{451D0325-711D-3948-A277-0332A9FB3B26}"/>
              </a:ext>
            </a:extLst>
          </p:cNvPr>
          <p:cNvSpPr>
            <a:spLocks noGrp="1"/>
          </p:cNvSpPr>
          <p:nvPr>
            <p:ph idx="1"/>
          </p:nvPr>
        </p:nvSpPr>
        <p:spPr/>
        <p:txBody>
          <a:bodyPr>
            <a:normAutofit/>
          </a:bodyPr>
          <a:lstStyle/>
          <a:p>
            <a:pPr marL="971550" lvl="1" indent="-514350">
              <a:buClr>
                <a:schemeClr val="tx1"/>
              </a:buClr>
              <a:buFont typeface="+mj-lt"/>
              <a:buAutoNum type="alphaLcParenR" startAt="2"/>
            </a:pPr>
            <a:r>
              <a:rPr lang="en-US" dirty="0">
                <a:solidFill>
                  <a:srgbClr val="597F77"/>
                </a:solidFill>
                <a:latin typeface="Garamond" panose="02020404030301010803" pitchFamily="18" charset="0"/>
              </a:rPr>
              <a:t>Hometown is a small town with a population of 3,500 in 2000. In that year, the growth rate was measured to be 2.4%. If that growth rate remains consistent, when would the population reach 10,000?</a:t>
            </a:r>
          </a:p>
          <a:p>
            <a:pPr lvl="1">
              <a:buClr>
                <a:schemeClr val="tx1"/>
              </a:buClr>
              <a:buFont typeface="Garamond" panose="02020404030301010803" pitchFamily="18" charset="0"/>
              <a:buChar char="♦"/>
            </a:pPr>
            <a:endParaRPr lang="en-US" dirty="0">
              <a:solidFill>
                <a:srgbClr val="597F77"/>
              </a:solidFill>
              <a:latin typeface="Garamond" panose="02020404030301010803" pitchFamily="18" charset="0"/>
            </a:endParaRPr>
          </a:p>
          <a:p>
            <a:pPr lvl="1">
              <a:buClr>
                <a:schemeClr val="tx1"/>
              </a:buClr>
              <a:buFont typeface="Garamond" panose="02020404030301010803" pitchFamily="18" charset="0"/>
              <a:buChar char="♦"/>
            </a:pPr>
            <a:endParaRPr lang="en-US" dirty="0">
              <a:solidFill>
                <a:srgbClr val="597F77"/>
              </a:solidFill>
              <a:latin typeface="Garamond" panose="02020404030301010803" pitchFamily="18" charset="0"/>
            </a:endParaRPr>
          </a:p>
          <a:p>
            <a:pPr marL="914400" lvl="1" indent="-457200">
              <a:buClr>
                <a:schemeClr val="tx1"/>
              </a:buClr>
              <a:buFont typeface="+mj-lt"/>
              <a:buAutoNum type="alphaLcParenR"/>
            </a:pPr>
            <a:endParaRPr lang="en-US" baseline="30000" dirty="0">
              <a:solidFill>
                <a:srgbClr val="597F77"/>
              </a:solidFill>
              <a:latin typeface="Garamond" panose="02020404030301010803" pitchFamily="18" charset="0"/>
            </a:endParaRPr>
          </a:p>
          <a:p>
            <a:pPr marL="914400" lvl="1" indent="-457200">
              <a:buClr>
                <a:schemeClr val="tx1"/>
              </a:buClr>
              <a:buFont typeface="+mj-lt"/>
              <a:buAutoNum type="alphaLcParenR"/>
            </a:pPr>
            <a:endParaRPr lang="en-US" dirty="0">
              <a:solidFill>
                <a:srgbClr val="597F77"/>
              </a:solidFill>
              <a:latin typeface="Garamond" panose="02020404030301010803" pitchFamily="18" charset="0"/>
            </a:endParaRPr>
          </a:p>
          <a:p>
            <a:pPr marL="457200" lvl="1" indent="0">
              <a:buClr>
                <a:schemeClr val="tx1"/>
              </a:buClr>
              <a:buNone/>
            </a:pPr>
            <a:endParaRPr lang="en-US" dirty="0">
              <a:solidFill>
                <a:srgbClr val="597F77"/>
              </a:solidFill>
              <a:latin typeface="Garamond" panose="02020404030301010803" pitchFamily="18" charset="0"/>
            </a:endParaRPr>
          </a:p>
        </p:txBody>
      </p:sp>
      <p:sp>
        <p:nvSpPr>
          <p:cNvPr id="4" name="TextBox 3">
            <a:extLst>
              <a:ext uri="{FF2B5EF4-FFF2-40B4-BE49-F238E27FC236}">
                <a16:creationId xmlns:a16="http://schemas.microsoft.com/office/drawing/2014/main" id="{1A9EF5E8-F40D-8B45-AAE6-5030A6B295E9}"/>
              </a:ext>
            </a:extLst>
          </p:cNvPr>
          <p:cNvSpPr txBox="1"/>
          <p:nvPr/>
        </p:nvSpPr>
        <p:spPr>
          <a:xfrm rot="20700000">
            <a:off x="140678" y="643148"/>
            <a:ext cx="3239733" cy="369332"/>
          </a:xfrm>
          <a:prstGeom prst="rect">
            <a:avLst/>
          </a:prstGeom>
          <a:noFill/>
        </p:spPr>
        <p:txBody>
          <a:bodyPr wrap="none" rtlCol="0">
            <a:spAutoFit/>
          </a:bodyPr>
          <a:lstStyle/>
          <a:p>
            <a:r>
              <a:rPr lang="en-US" b="1" dirty="0">
                <a:solidFill>
                  <a:srgbClr val="597F77"/>
                </a:solidFill>
                <a:latin typeface="Garamond" panose="02020404030301010803" pitchFamily="18" charset="0"/>
              </a:rPr>
              <a:t>Open to Page 7 of your Packet!</a:t>
            </a: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D2E3D193-B637-49E3-B776-F6AD07868D19}"/>
                  </a:ext>
                </a:extLst>
              </p:cNvPr>
              <p:cNvSpPr txBox="1">
                <a:spLocks/>
              </p:cNvSpPr>
              <p:nvPr/>
            </p:nvSpPr>
            <p:spPr>
              <a:xfrm>
                <a:off x="2127925" y="2966484"/>
                <a:ext cx="10064075" cy="45294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Clr>
                    <a:srgbClr val="001340"/>
                  </a:buClr>
                  <a:buFont typeface="Arial" panose="020B0604020202020204" pitchFamily="34" charset="0"/>
                  <a:buChar char="•"/>
                  <a:defRPr sz="2800" kern="1200">
                    <a:solidFill>
                      <a:schemeClr val="tx1">
                        <a:lumMod val="65000"/>
                        <a:lumOff val="35000"/>
                      </a:schemeClr>
                    </a:solidFill>
                    <a:latin typeface="Times" pitchFamily="2" charset="0"/>
                    <a:ea typeface="+mn-ea"/>
                    <a:cs typeface="+mn-cs"/>
                  </a:defRPr>
                </a:lvl1pPr>
                <a:lvl2pPr marL="6858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400" kern="1200">
                    <a:solidFill>
                      <a:schemeClr val="tx1">
                        <a:lumMod val="65000"/>
                        <a:lumOff val="35000"/>
                      </a:schemeClr>
                    </a:solidFill>
                    <a:latin typeface="Times" pitchFamily="2" charset="0"/>
                    <a:ea typeface="+mn-ea"/>
                    <a:cs typeface="+mn-cs"/>
                  </a:defRPr>
                </a:lvl2pPr>
                <a:lvl3pPr marL="11430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000" kern="1200">
                    <a:solidFill>
                      <a:schemeClr val="tx1">
                        <a:lumMod val="65000"/>
                        <a:lumOff val="35000"/>
                      </a:schemeClr>
                    </a:solidFill>
                    <a:latin typeface="Times" pitchFamily="2" charset="0"/>
                    <a:ea typeface="+mn-ea"/>
                    <a:cs typeface="+mn-cs"/>
                  </a:defRPr>
                </a:lvl3pPr>
                <a:lvl4pPr marL="16002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4pPr>
                <a:lvl5pPr marL="20574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10000"/>
                  </a:lnSpc>
                  <a:buClr>
                    <a:schemeClr val="tx1"/>
                  </a:buClr>
                  <a:buFont typeface="Arial" panose="020B0604020202020204" pitchFamily="34" charset="0"/>
                  <a:buNone/>
                </a:pPr>
                <a:r>
                  <a:rPr lang="en-US" sz="2000" b="1" dirty="0">
                    <a:solidFill>
                      <a:schemeClr val="accent2"/>
                    </a:solidFill>
                    <a:latin typeface="Garamond" panose="02020404030301010803" pitchFamily="18" charset="0"/>
                  </a:rPr>
                  <a:t>P(t) = 3,5000 (1+0.024)</a:t>
                </a:r>
                <a:r>
                  <a:rPr lang="en-US" sz="2000" b="1" baseline="30000" dirty="0">
                    <a:solidFill>
                      <a:schemeClr val="accent2"/>
                    </a:solidFill>
                    <a:latin typeface="Garamond" panose="02020404030301010803" pitchFamily="18" charset="0"/>
                  </a:rPr>
                  <a:t>t-2000</a:t>
                </a:r>
              </a:p>
              <a:p>
                <a:pPr marL="457200" lvl="1" indent="0">
                  <a:lnSpc>
                    <a:spcPct val="110000"/>
                  </a:lnSpc>
                  <a:buClr>
                    <a:schemeClr val="tx1"/>
                  </a:buClr>
                  <a:buFont typeface="Arial" panose="020B0604020202020204" pitchFamily="34" charset="0"/>
                  <a:buNone/>
                </a:pPr>
                <a:r>
                  <a:rPr lang="en-US" sz="2000" b="1" dirty="0">
                    <a:solidFill>
                      <a:schemeClr val="accent2"/>
                    </a:solidFill>
                    <a:latin typeface="Garamond" panose="02020404030301010803" pitchFamily="18" charset="0"/>
                  </a:rPr>
                  <a:t>10,000 = 3,500 (1+0.024)</a:t>
                </a:r>
                <a:r>
                  <a:rPr lang="en-US" sz="2000" b="1" baseline="30000" dirty="0">
                    <a:solidFill>
                      <a:schemeClr val="accent2"/>
                    </a:solidFill>
                    <a:latin typeface="Garamond" panose="02020404030301010803" pitchFamily="18" charset="0"/>
                  </a:rPr>
                  <a:t>t-2000</a:t>
                </a:r>
              </a:p>
              <a:p>
                <a:pPr marL="457200" lvl="1" indent="0">
                  <a:lnSpc>
                    <a:spcPct val="110000"/>
                  </a:lnSpc>
                  <a:buClr>
                    <a:schemeClr val="tx1"/>
                  </a:buClr>
                  <a:buFont typeface="Arial" panose="020B0604020202020204" pitchFamily="34" charset="0"/>
                  <a:buNone/>
                </a:pPr>
                <a14:m>
                  <m:oMathPara xmlns:m="http://schemas.openxmlformats.org/officeDocument/2006/math">
                    <m:oMathParaPr>
                      <m:jc m:val="left"/>
                    </m:oMathParaPr>
                    <m:oMath xmlns:m="http://schemas.openxmlformats.org/officeDocument/2006/math">
                      <m:f>
                        <m:fPr>
                          <m:ctrlPr>
                            <a:rPr lang="en-US" sz="2000" b="1" i="1" smtClean="0">
                              <a:solidFill>
                                <a:schemeClr val="accent2"/>
                              </a:solidFill>
                              <a:latin typeface="Cambria Math" panose="02040503050406030204" pitchFamily="18" charset="0"/>
                            </a:rPr>
                          </m:ctrlPr>
                        </m:fPr>
                        <m:num>
                          <m:r>
                            <a:rPr lang="en-US" sz="2000" b="1" i="1" smtClean="0">
                              <a:solidFill>
                                <a:schemeClr val="accent2"/>
                              </a:solidFill>
                              <a:latin typeface="Cambria Math" panose="02040503050406030204" pitchFamily="18" charset="0"/>
                            </a:rPr>
                            <m:t>𝟏𝟎</m:t>
                          </m:r>
                          <m:r>
                            <a:rPr lang="en-US" sz="2000" b="1" i="1" smtClean="0">
                              <a:solidFill>
                                <a:schemeClr val="accent2"/>
                              </a:solidFill>
                              <a:latin typeface="Cambria Math" panose="02040503050406030204" pitchFamily="18" charset="0"/>
                            </a:rPr>
                            <m:t>,</m:t>
                          </m:r>
                          <m:r>
                            <a:rPr lang="en-US" sz="2000" b="1" i="1" smtClean="0">
                              <a:solidFill>
                                <a:schemeClr val="accent2"/>
                              </a:solidFill>
                              <a:latin typeface="Cambria Math" panose="02040503050406030204" pitchFamily="18" charset="0"/>
                            </a:rPr>
                            <m:t>𝟎𝟎𝟎</m:t>
                          </m:r>
                        </m:num>
                        <m:den>
                          <m:r>
                            <a:rPr lang="en-US" sz="2000" b="1" i="1" smtClean="0">
                              <a:solidFill>
                                <a:schemeClr val="accent2"/>
                              </a:solidFill>
                              <a:latin typeface="Cambria Math" panose="02040503050406030204" pitchFamily="18" charset="0"/>
                            </a:rPr>
                            <m:t>𝟑</m:t>
                          </m:r>
                          <m:r>
                            <a:rPr lang="en-US" sz="2000" b="1" i="1" smtClean="0">
                              <a:solidFill>
                                <a:schemeClr val="accent2"/>
                              </a:solidFill>
                              <a:latin typeface="Cambria Math" panose="02040503050406030204" pitchFamily="18" charset="0"/>
                            </a:rPr>
                            <m:t>,</m:t>
                          </m:r>
                          <m:r>
                            <a:rPr lang="en-US" sz="2000" b="1" i="1" smtClean="0">
                              <a:solidFill>
                                <a:schemeClr val="accent2"/>
                              </a:solidFill>
                              <a:latin typeface="Cambria Math" panose="02040503050406030204" pitchFamily="18" charset="0"/>
                            </a:rPr>
                            <m:t>𝟓𝟎𝟎</m:t>
                          </m:r>
                        </m:den>
                      </m:f>
                      <m:r>
                        <a:rPr lang="en-US" sz="2000" b="1" i="1" smtClean="0">
                          <a:solidFill>
                            <a:schemeClr val="accent2"/>
                          </a:solidFill>
                          <a:latin typeface="Cambria Math" panose="02040503050406030204" pitchFamily="18" charset="0"/>
                        </a:rPr>
                        <m:t>=</m:t>
                      </m:r>
                      <m:sSup>
                        <m:sSupPr>
                          <m:ctrlPr>
                            <a:rPr lang="en-US" sz="2000" b="1" i="1" smtClean="0">
                              <a:solidFill>
                                <a:schemeClr val="accent2"/>
                              </a:solidFill>
                              <a:latin typeface="Cambria Math" panose="02040503050406030204" pitchFamily="18" charset="0"/>
                            </a:rPr>
                          </m:ctrlPr>
                        </m:sSupPr>
                        <m:e>
                          <m:r>
                            <a:rPr lang="en-US" sz="2000" b="1" i="1" smtClean="0">
                              <a:solidFill>
                                <a:schemeClr val="accent2"/>
                              </a:solidFill>
                              <a:latin typeface="Cambria Math" panose="02040503050406030204" pitchFamily="18" charset="0"/>
                            </a:rPr>
                            <m:t>(</m:t>
                          </m:r>
                          <m:r>
                            <a:rPr lang="en-US" sz="2000" b="1" i="1" smtClean="0">
                              <a:solidFill>
                                <a:schemeClr val="accent2"/>
                              </a:solidFill>
                              <a:latin typeface="Cambria Math" panose="02040503050406030204" pitchFamily="18" charset="0"/>
                            </a:rPr>
                            <m:t>𝟏</m:t>
                          </m:r>
                          <m:r>
                            <a:rPr lang="en-US" sz="2000" b="1" i="1" smtClean="0">
                              <a:solidFill>
                                <a:schemeClr val="accent2"/>
                              </a:solidFill>
                              <a:latin typeface="Cambria Math" panose="02040503050406030204" pitchFamily="18" charset="0"/>
                            </a:rPr>
                            <m:t>+</m:t>
                          </m:r>
                          <m:r>
                            <a:rPr lang="en-US" sz="2000" b="1" i="1" smtClean="0">
                              <a:solidFill>
                                <a:schemeClr val="accent2"/>
                              </a:solidFill>
                              <a:latin typeface="Cambria Math" panose="02040503050406030204" pitchFamily="18" charset="0"/>
                            </a:rPr>
                            <m:t>𝟎</m:t>
                          </m:r>
                          <m:r>
                            <a:rPr lang="en-US" sz="2000" b="1" i="1" smtClean="0">
                              <a:solidFill>
                                <a:schemeClr val="accent2"/>
                              </a:solidFill>
                              <a:latin typeface="Cambria Math" panose="02040503050406030204" pitchFamily="18" charset="0"/>
                            </a:rPr>
                            <m:t>.</m:t>
                          </m:r>
                          <m:r>
                            <a:rPr lang="en-US" sz="2000" b="1" i="1" smtClean="0">
                              <a:solidFill>
                                <a:schemeClr val="accent2"/>
                              </a:solidFill>
                              <a:latin typeface="Cambria Math" panose="02040503050406030204" pitchFamily="18" charset="0"/>
                            </a:rPr>
                            <m:t>𝟎𝟐𝟒</m:t>
                          </m:r>
                          <m:r>
                            <a:rPr lang="en-US" sz="2000" b="1" i="1" smtClean="0">
                              <a:solidFill>
                                <a:schemeClr val="accent2"/>
                              </a:solidFill>
                              <a:latin typeface="Cambria Math" panose="02040503050406030204" pitchFamily="18" charset="0"/>
                            </a:rPr>
                            <m:t>)</m:t>
                          </m:r>
                        </m:e>
                        <m:sup>
                          <m:r>
                            <a:rPr lang="en-US" sz="2000" b="1" i="1" smtClean="0">
                              <a:solidFill>
                                <a:schemeClr val="accent2"/>
                              </a:solidFill>
                              <a:latin typeface="Cambria Math" panose="02040503050406030204" pitchFamily="18" charset="0"/>
                            </a:rPr>
                            <m:t>𝒕</m:t>
                          </m:r>
                          <m:r>
                            <a:rPr lang="en-US" sz="2000" b="1" i="1" smtClean="0">
                              <a:solidFill>
                                <a:schemeClr val="accent2"/>
                              </a:solidFill>
                              <a:latin typeface="Cambria Math" panose="02040503050406030204" pitchFamily="18" charset="0"/>
                            </a:rPr>
                            <m:t>−</m:t>
                          </m:r>
                          <m:r>
                            <a:rPr lang="en-US" sz="2000" b="1" i="1" smtClean="0">
                              <a:solidFill>
                                <a:schemeClr val="accent2"/>
                              </a:solidFill>
                              <a:latin typeface="Cambria Math" panose="02040503050406030204" pitchFamily="18" charset="0"/>
                            </a:rPr>
                            <m:t>𝟐𝟎𝟎𝟎</m:t>
                          </m:r>
                        </m:sup>
                      </m:sSup>
                    </m:oMath>
                  </m:oMathPara>
                </a14:m>
                <a:endParaRPr lang="en-US" sz="2000" b="1" dirty="0">
                  <a:solidFill>
                    <a:schemeClr val="accent2"/>
                  </a:solidFill>
                  <a:latin typeface="Garamond" panose="02020404030301010803" pitchFamily="18" charset="0"/>
                </a:endParaRPr>
              </a:p>
              <a:p>
                <a:pPr marL="457200" lvl="1" indent="0">
                  <a:lnSpc>
                    <a:spcPct val="110000"/>
                  </a:lnSpc>
                  <a:buClr>
                    <a:schemeClr val="tx1"/>
                  </a:buClr>
                  <a:buNone/>
                </a:pPr>
                <a:r>
                  <a:rPr lang="en-US" sz="2000" b="1" dirty="0">
                    <a:solidFill>
                      <a:schemeClr val="accent2"/>
                    </a:solidFill>
                    <a:latin typeface="Garamond" panose="02020404030301010803" pitchFamily="18" charset="0"/>
                  </a:rPr>
                  <a:t>t – 2000 </a:t>
                </a:r>
                <a14:m>
                  <m:oMath xmlns:m="http://schemas.openxmlformats.org/officeDocument/2006/math">
                    <m:r>
                      <a:rPr lang="en-US" sz="2000" b="1" i="1">
                        <a:solidFill>
                          <a:schemeClr val="accent2"/>
                        </a:solidFill>
                        <a:latin typeface="Cambria Math" panose="02040503050406030204" pitchFamily="18" charset="0"/>
                      </a:rPr>
                      <m:t>=</m:t>
                    </m:r>
                    <m:func>
                      <m:funcPr>
                        <m:ctrlPr>
                          <a:rPr lang="en-US" sz="2000" b="1" i="1" smtClean="0">
                            <a:solidFill>
                              <a:schemeClr val="accent2"/>
                            </a:solidFill>
                            <a:latin typeface="Cambria Math" panose="02040503050406030204" pitchFamily="18" charset="0"/>
                          </a:rPr>
                        </m:ctrlPr>
                      </m:funcPr>
                      <m:fName>
                        <m:sSub>
                          <m:sSubPr>
                            <m:ctrlPr>
                              <a:rPr lang="en-US" sz="2000" b="1" i="1" smtClean="0">
                                <a:solidFill>
                                  <a:schemeClr val="accent2"/>
                                </a:solidFill>
                                <a:latin typeface="Cambria Math" panose="02040503050406030204" pitchFamily="18" charset="0"/>
                              </a:rPr>
                            </m:ctrlPr>
                          </m:sSubPr>
                          <m:e>
                            <m:r>
                              <m:rPr>
                                <m:sty m:val="p"/>
                              </m:rPr>
                              <a:rPr lang="en-US" sz="2000" b="0" i="0" smtClean="0">
                                <a:solidFill>
                                  <a:schemeClr val="accent2"/>
                                </a:solidFill>
                                <a:latin typeface="Cambria Math" panose="02040503050406030204" pitchFamily="18" charset="0"/>
                              </a:rPr>
                              <m:t>log</m:t>
                            </m:r>
                          </m:e>
                          <m:sub>
                            <m:r>
                              <a:rPr lang="en-US" sz="2000" b="0" i="1" smtClean="0">
                                <a:solidFill>
                                  <a:schemeClr val="accent2"/>
                                </a:solidFill>
                                <a:latin typeface="Cambria Math" panose="02040503050406030204" pitchFamily="18" charset="0"/>
                              </a:rPr>
                              <m:t>1.024</m:t>
                            </m:r>
                          </m:sub>
                        </m:sSub>
                      </m:fName>
                      <m:e>
                        <m:d>
                          <m:dPr>
                            <m:ctrlPr>
                              <a:rPr lang="en-US" sz="2000" b="1" i="1" smtClean="0">
                                <a:solidFill>
                                  <a:schemeClr val="accent2"/>
                                </a:solidFill>
                                <a:latin typeface="Cambria Math" panose="02040503050406030204" pitchFamily="18" charset="0"/>
                              </a:rPr>
                            </m:ctrlPr>
                          </m:dPr>
                          <m:e>
                            <m:f>
                              <m:fPr>
                                <m:ctrlPr>
                                  <a:rPr lang="en-US" sz="2000" b="1" i="1" smtClean="0">
                                    <a:solidFill>
                                      <a:schemeClr val="accent2"/>
                                    </a:solidFill>
                                    <a:latin typeface="Cambria Math" panose="02040503050406030204" pitchFamily="18" charset="0"/>
                                  </a:rPr>
                                </m:ctrlPr>
                              </m:fPr>
                              <m:num>
                                <m:r>
                                  <a:rPr lang="en-US" sz="2000" b="1" i="1" smtClean="0">
                                    <a:solidFill>
                                      <a:schemeClr val="accent2"/>
                                    </a:solidFill>
                                    <a:latin typeface="Cambria Math" panose="02040503050406030204" pitchFamily="18" charset="0"/>
                                  </a:rPr>
                                  <m:t>𝟏𝟎</m:t>
                                </m:r>
                                <m:r>
                                  <a:rPr lang="en-US" sz="2000" b="1" i="1" smtClean="0">
                                    <a:solidFill>
                                      <a:schemeClr val="accent2"/>
                                    </a:solidFill>
                                    <a:latin typeface="Cambria Math" panose="02040503050406030204" pitchFamily="18" charset="0"/>
                                  </a:rPr>
                                  <m:t>,</m:t>
                                </m:r>
                                <m:r>
                                  <a:rPr lang="en-US" sz="2000" b="1" i="1" smtClean="0">
                                    <a:solidFill>
                                      <a:schemeClr val="accent2"/>
                                    </a:solidFill>
                                    <a:latin typeface="Cambria Math" panose="02040503050406030204" pitchFamily="18" charset="0"/>
                                  </a:rPr>
                                  <m:t>𝟎𝟎𝟎</m:t>
                                </m:r>
                              </m:num>
                              <m:den>
                                <m:r>
                                  <a:rPr lang="en-US" sz="2000" b="1" i="1" smtClean="0">
                                    <a:solidFill>
                                      <a:schemeClr val="accent2"/>
                                    </a:solidFill>
                                    <a:latin typeface="Cambria Math" panose="02040503050406030204" pitchFamily="18" charset="0"/>
                                  </a:rPr>
                                  <m:t>𝟑</m:t>
                                </m:r>
                                <m:r>
                                  <a:rPr lang="en-US" sz="2000" b="1" i="1" smtClean="0">
                                    <a:solidFill>
                                      <a:schemeClr val="accent2"/>
                                    </a:solidFill>
                                    <a:latin typeface="Cambria Math" panose="02040503050406030204" pitchFamily="18" charset="0"/>
                                  </a:rPr>
                                  <m:t>,</m:t>
                                </m:r>
                                <m:r>
                                  <a:rPr lang="en-US" sz="2000" b="1" i="1" smtClean="0">
                                    <a:solidFill>
                                      <a:schemeClr val="accent2"/>
                                    </a:solidFill>
                                    <a:latin typeface="Cambria Math" panose="02040503050406030204" pitchFamily="18" charset="0"/>
                                  </a:rPr>
                                  <m:t>𝟓𝟎𝟎</m:t>
                                </m:r>
                              </m:den>
                            </m:f>
                          </m:e>
                        </m:d>
                      </m:e>
                    </m:func>
                  </m:oMath>
                </a14:m>
                <a:r>
                  <a:rPr lang="en-US" sz="2000" b="1" dirty="0">
                    <a:solidFill>
                      <a:schemeClr val="accent2"/>
                    </a:solidFill>
                    <a:latin typeface="Garamond" panose="02020404030301010803" pitchFamily="18" charset="0"/>
                  </a:rPr>
                  <a:t> </a:t>
                </a:r>
              </a:p>
              <a:p>
                <a:pPr marL="457200" lvl="1" indent="0">
                  <a:lnSpc>
                    <a:spcPct val="110000"/>
                  </a:lnSpc>
                  <a:buClr>
                    <a:schemeClr val="tx1"/>
                  </a:buClr>
                  <a:buNone/>
                </a:pPr>
                <a:r>
                  <a:rPr lang="en-US" sz="2000" b="1" dirty="0">
                    <a:solidFill>
                      <a:schemeClr val="accent2"/>
                    </a:solidFill>
                    <a:latin typeface="Garamond" panose="02020404030301010803" pitchFamily="18" charset="0"/>
                  </a:rPr>
                  <a:t>t </a:t>
                </a:r>
                <a14:m>
                  <m:oMath xmlns:m="http://schemas.openxmlformats.org/officeDocument/2006/math">
                    <m:r>
                      <a:rPr lang="en-US" sz="2000" b="1" i="1">
                        <a:solidFill>
                          <a:schemeClr val="accent2"/>
                        </a:solidFill>
                        <a:latin typeface="Cambria Math" panose="02040503050406030204" pitchFamily="18" charset="0"/>
                      </a:rPr>
                      <m:t>=</m:t>
                    </m:r>
                    <m:r>
                      <a:rPr lang="en-US" sz="2000" b="1" i="1" smtClean="0">
                        <a:solidFill>
                          <a:schemeClr val="accent2"/>
                        </a:solidFill>
                        <a:latin typeface="Cambria Math" panose="02040503050406030204" pitchFamily="18" charset="0"/>
                      </a:rPr>
                      <m:t>𝟐𝟎𝟎𝟎</m:t>
                    </m:r>
                    <m:r>
                      <a:rPr lang="en-US" sz="2000" b="1" i="1" smtClean="0">
                        <a:solidFill>
                          <a:schemeClr val="accent2"/>
                        </a:solidFill>
                        <a:latin typeface="Cambria Math" panose="02040503050406030204" pitchFamily="18" charset="0"/>
                      </a:rPr>
                      <m:t>+</m:t>
                    </m:r>
                    <m:func>
                      <m:funcPr>
                        <m:ctrlPr>
                          <a:rPr lang="en-US" sz="2000" b="1" i="1">
                            <a:solidFill>
                              <a:schemeClr val="accent2"/>
                            </a:solidFill>
                            <a:latin typeface="Cambria Math" panose="02040503050406030204" pitchFamily="18" charset="0"/>
                          </a:rPr>
                        </m:ctrlPr>
                      </m:funcPr>
                      <m:fName>
                        <m:sSub>
                          <m:sSubPr>
                            <m:ctrlPr>
                              <a:rPr lang="en-US" sz="2000" b="1" i="1">
                                <a:solidFill>
                                  <a:schemeClr val="accent2"/>
                                </a:solidFill>
                                <a:latin typeface="Cambria Math" panose="02040503050406030204" pitchFamily="18" charset="0"/>
                              </a:rPr>
                            </m:ctrlPr>
                          </m:sSubPr>
                          <m:e>
                            <m:r>
                              <m:rPr>
                                <m:sty m:val="p"/>
                              </m:rPr>
                              <a:rPr lang="en-US" sz="2000">
                                <a:solidFill>
                                  <a:schemeClr val="accent2"/>
                                </a:solidFill>
                                <a:latin typeface="Cambria Math" panose="02040503050406030204" pitchFamily="18" charset="0"/>
                              </a:rPr>
                              <m:t>log</m:t>
                            </m:r>
                          </m:e>
                          <m:sub>
                            <m:r>
                              <a:rPr lang="en-US" sz="2000" b="1" i="1">
                                <a:solidFill>
                                  <a:schemeClr val="accent2"/>
                                </a:solidFill>
                                <a:latin typeface="Cambria Math" panose="02040503050406030204" pitchFamily="18" charset="0"/>
                              </a:rPr>
                              <m:t>𝟏</m:t>
                            </m:r>
                            <m:r>
                              <a:rPr lang="en-US" sz="2000" b="1" i="1">
                                <a:solidFill>
                                  <a:schemeClr val="accent2"/>
                                </a:solidFill>
                                <a:latin typeface="Cambria Math" panose="02040503050406030204" pitchFamily="18" charset="0"/>
                              </a:rPr>
                              <m:t>.</m:t>
                            </m:r>
                            <m:r>
                              <a:rPr lang="en-US" sz="2000" b="1" i="1">
                                <a:solidFill>
                                  <a:schemeClr val="accent2"/>
                                </a:solidFill>
                                <a:latin typeface="Cambria Math" panose="02040503050406030204" pitchFamily="18" charset="0"/>
                              </a:rPr>
                              <m:t>𝟎𝟐𝟒</m:t>
                            </m:r>
                          </m:sub>
                        </m:sSub>
                      </m:fName>
                      <m:e>
                        <m:d>
                          <m:dPr>
                            <m:ctrlPr>
                              <a:rPr lang="en-US" sz="2000" b="1" i="1">
                                <a:solidFill>
                                  <a:schemeClr val="accent2"/>
                                </a:solidFill>
                                <a:latin typeface="Cambria Math" panose="02040503050406030204" pitchFamily="18" charset="0"/>
                              </a:rPr>
                            </m:ctrlPr>
                          </m:dPr>
                          <m:e>
                            <m:f>
                              <m:fPr>
                                <m:ctrlPr>
                                  <a:rPr lang="en-US" sz="2000" b="1" i="1">
                                    <a:solidFill>
                                      <a:schemeClr val="accent2"/>
                                    </a:solidFill>
                                    <a:latin typeface="Cambria Math" panose="02040503050406030204" pitchFamily="18" charset="0"/>
                                  </a:rPr>
                                </m:ctrlPr>
                              </m:fPr>
                              <m:num>
                                <m:r>
                                  <a:rPr lang="en-US" sz="2000" b="1" i="1" smtClean="0">
                                    <a:solidFill>
                                      <a:schemeClr val="accent2"/>
                                    </a:solidFill>
                                    <a:latin typeface="Cambria Math" panose="02040503050406030204" pitchFamily="18" charset="0"/>
                                  </a:rPr>
                                  <m:t>𝟏𝟎</m:t>
                                </m:r>
                                <m:r>
                                  <a:rPr lang="en-US" sz="2000" b="1" i="1" smtClean="0">
                                    <a:solidFill>
                                      <a:schemeClr val="accent2"/>
                                    </a:solidFill>
                                    <a:latin typeface="Cambria Math" panose="02040503050406030204" pitchFamily="18" charset="0"/>
                                  </a:rPr>
                                  <m:t>,</m:t>
                                </m:r>
                                <m:r>
                                  <a:rPr lang="en-US" sz="2000" b="1" i="1" smtClean="0">
                                    <a:solidFill>
                                      <a:schemeClr val="accent2"/>
                                    </a:solidFill>
                                    <a:latin typeface="Cambria Math" panose="02040503050406030204" pitchFamily="18" charset="0"/>
                                  </a:rPr>
                                  <m:t>𝟎𝟎𝟎</m:t>
                                </m:r>
                              </m:num>
                              <m:den>
                                <m:r>
                                  <a:rPr lang="en-US" sz="2000" b="1" i="1" smtClean="0">
                                    <a:solidFill>
                                      <a:schemeClr val="accent2"/>
                                    </a:solidFill>
                                    <a:latin typeface="Cambria Math" panose="02040503050406030204" pitchFamily="18" charset="0"/>
                                  </a:rPr>
                                  <m:t>𝟑</m:t>
                                </m:r>
                                <m:r>
                                  <a:rPr lang="en-US" sz="2000" b="1" i="1" smtClean="0">
                                    <a:solidFill>
                                      <a:schemeClr val="accent2"/>
                                    </a:solidFill>
                                    <a:latin typeface="Cambria Math" panose="02040503050406030204" pitchFamily="18" charset="0"/>
                                  </a:rPr>
                                  <m:t>,</m:t>
                                </m:r>
                                <m:r>
                                  <a:rPr lang="en-US" sz="2000" b="1" i="1" smtClean="0">
                                    <a:solidFill>
                                      <a:schemeClr val="accent2"/>
                                    </a:solidFill>
                                    <a:latin typeface="Cambria Math" panose="02040503050406030204" pitchFamily="18" charset="0"/>
                                  </a:rPr>
                                  <m:t>𝟓𝟎𝟎</m:t>
                                </m:r>
                              </m:den>
                            </m:f>
                          </m:e>
                        </m:d>
                      </m:e>
                    </m:func>
                  </m:oMath>
                </a14:m>
                <a:r>
                  <a:rPr lang="en-US" sz="2000" b="1" dirty="0">
                    <a:solidFill>
                      <a:schemeClr val="accent2"/>
                    </a:solidFill>
                    <a:latin typeface="Garamond" panose="02020404030301010803" pitchFamily="18" charset="0"/>
                  </a:rPr>
                  <a:t> </a:t>
                </a:r>
              </a:p>
              <a:p>
                <a:pPr marL="457200" lvl="1" indent="0">
                  <a:lnSpc>
                    <a:spcPct val="110000"/>
                  </a:lnSpc>
                  <a:buClr>
                    <a:schemeClr val="tx1"/>
                  </a:buClr>
                  <a:buNone/>
                </a:pPr>
                <a:r>
                  <a:rPr lang="en-US" sz="2000" b="1" dirty="0">
                    <a:solidFill>
                      <a:schemeClr val="accent2"/>
                    </a:solidFill>
                    <a:latin typeface="Garamond" panose="02020404030301010803" pitchFamily="18" charset="0"/>
                  </a:rPr>
                  <a:t>t = 2,044.265</a:t>
                </a:r>
              </a:p>
              <a:p>
                <a:pPr marL="457200" lvl="1" indent="0">
                  <a:lnSpc>
                    <a:spcPct val="150000"/>
                  </a:lnSpc>
                  <a:buClr>
                    <a:schemeClr val="tx1"/>
                  </a:buClr>
                  <a:buNone/>
                </a:pPr>
                <a:endParaRPr lang="en-US" b="1" dirty="0">
                  <a:solidFill>
                    <a:schemeClr val="accent2"/>
                  </a:solidFill>
                  <a:latin typeface="Garamond" panose="02020404030301010803" pitchFamily="18" charset="0"/>
                </a:endParaRPr>
              </a:p>
              <a:p>
                <a:pPr marL="457200" lvl="1" indent="0">
                  <a:buClr>
                    <a:schemeClr val="tx1"/>
                  </a:buClr>
                  <a:buFont typeface="Arial" panose="020B0604020202020204" pitchFamily="34" charset="0"/>
                  <a:buNone/>
                </a:pPr>
                <a:endParaRPr lang="en-US" b="1" dirty="0">
                  <a:solidFill>
                    <a:schemeClr val="accent2"/>
                  </a:solidFill>
                  <a:latin typeface="Garamond" panose="02020404030301010803" pitchFamily="18" charset="0"/>
                </a:endParaRPr>
              </a:p>
            </p:txBody>
          </p:sp>
        </mc:Choice>
        <mc:Fallback xmlns="">
          <p:sp>
            <p:nvSpPr>
              <p:cNvPr id="6" name="Content Placeholder 2">
                <a:extLst>
                  <a:ext uri="{FF2B5EF4-FFF2-40B4-BE49-F238E27FC236}">
                    <a16:creationId xmlns:a16="http://schemas.microsoft.com/office/drawing/2014/main" id="{D2E3D193-B637-49E3-B776-F6AD07868D19}"/>
                  </a:ext>
                </a:extLst>
              </p:cNvPr>
              <p:cNvSpPr txBox="1">
                <a:spLocks noRot="1" noChangeAspect="1" noMove="1" noResize="1" noEditPoints="1" noAdjustHandles="1" noChangeArrowheads="1" noChangeShapeType="1" noTextEdit="1"/>
              </p:cNvSpPr>
              <p:nvPr/>
            </p:nvSpPr>
            <p:spPr>
              <a:xfrm>
                <a:off x="2127925" y="2966484"/>
                <a:ext cx="10064075" cy="4529469"/>
              </a:xfrm>
              <a:prstGeom prst="rect">
                <a:avLst/>
              </a:prstGeom>
              <a:blipFill>
                <a:blip r:embed="rId3"/>
                <a:stretch>
                  <a:fillRect t="-404"/>
                </a:stretch>
              </a:blipFill>
            </p:spPr>
            <p:txBody>
              <a:bodyPr/>
              <a:lstStyle/>
              <a:p>
                <a:r>
                  <a:rPr lang="en-US">
                    <a:noFill/>
                  </a:rPr>
                  <a:t> </a:t>
                </a:r>
              </a:p>
            </p:txBody>
          </p:sp>
        </mc:Fallback>
      </mc:AlternateContent>
      <p:sp>
        <p:nvSpPr>
          <p:cNvPr id="8" name="Content Placeholder 2">
            <a:extLst>
              <a:ext uri="{FF2B5EF4-FFF2-40B4-BE49-F238E27FC236}">
                <a16:creationId xmlns:a16="http://schemas.microsoft.com/office/drawing/2014/main" id="{85E0BECD-66C1-4102-AEB3-570B39E84405}"/>
              </a:ext>
            </a:extLst>
          </p:cNvPr>
          <p:cNvSpPr txBox="1">
            <a:spLocks/>
          </p:cNvSpPr>
          <p:nvPr/>
        </p:nvSpPr>
        <p:spPr>
          <a:xfrm>
            <a:off x="7290918" y="3735478"/>
            <a:ext cx="4481982" cy="187851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spcAft>
                <a:spcPts val="1200"/>
              </a:spcAft>
              <a:buClr>
                <a:srgbClr val="001340"/>
              </a:buClr>
              <a:buFont typeface="Arial" panose="020B0604020202020204" pitchFamily="34" charset="0"/>
              <a:buChar char="•"/>
              <a:defRPr sz="2800" kern="1200">
                <a:solidFill>
                  <a:schemeClr val="tx1">
                    <a:lumMod val="65000"/>
                    <a:lumOff val="35000"/>
                  </a:schemeClr>
                </a:solidFill>
                <a:latin typeface="Times" pitchFamily="2" charset="0"/>
                <a:ea typeface="+mn-ea"/>
                <a:cs typeface="+mn-cs"/>
              </a:defRPr>
            </a:lvl1pPr>
            <a:lvl2pPr marL="6858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400" kern="1200">
                <a:solidFill>
                  <a:schemeClr val="tx1">
                    <a:lumMod val="65000"/>
                    <a:lumOff val="35000"/>
                  </a:schemeClr>
                </a:solidFill>
                <a:latin typeface="Times" pitchFamily="2" charset="0"/>
                <a:ea typeface="+mn-ea"/>
                <a:cs typeface="+mn-cs"/>
              </a:defRPr>
            </a:lvl2pPr>
            <a:lvl3pPr marL="11430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000" kern="1200">
                <a:solidFill>
                  <a:schemeClr val="tx1">
                    <a:lumMod val="65000"/>
                    <a:lumOff val="35000"/>
                  </a:schemeClr>
                </a:solidFill>
                <a:latin typeface="Times" pitchFamily="2" charset="0"/>
                <a:ea typeface="+mn-ea"/>
                <a:cs typeface="+mn-cs"/>
              </a:defRPr>
            </a:lvl3pPr>
            <a:lvl4pPr marL="16002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4pPr>
            <a:lvl5pPr marL="20574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10000"/>
              </a:lnSpc>
              <a:buClr>
                <a:schemeClr val="tx1"/>
              </a:buClr>
              <a:buFont typeface="Arial" panose="020B0604020202020204" pitchFamily="34" charset="0"/>
              <a:buNone/>
            </a:pPr>
            <a:r>
              <a:rPr lang="en-US" sz="2000" b="1" dirty="0">
                <a:solidFill>
                  <a:schemeClr val="accent2"/>
                </a:solidFill>
                <a:latin typeface="Garamond" panose="02020404030301010803" pitchFamily="18" charset="0"/>
              </a:rPr>
              <a:t>The population will reach 10,000 about ¼ of the way into the year 2044. Any value between 2044 and 2045 simply refers to a time during that particular calendar year.</a:t>
            </a:r>
          </a:p>
          <a:p>
            <a:pPr marL="457200" lvl="1" indent="0">
              <a:lnSpc>
                <a:spcPct val="150000"/>
              </a:lnSpc>
              <a:buClr>
                <a:schemeClr val="tx1"/>
              </a:buClr>
              <a:buNone/>
            </a:pPr>
            <a:endParaRPr lang="en-US" b="1" dirty="0">
              <a:solidFill>
                <a:schemeClr val="accent2"/>
              </a:solidFill>
              <a:latin typeface="Garamond" panose="02020404030301010803" pitchFamily="18" charset="0"/>
            </a:endParaRPr>
          </a:p>
          <a:p>
            <a:pPr marL="457200" lvl="1" indent="0">
              <a:buClr>
                <a:schemeClr val="tx1"/>
              </a:buClr>
              <a:buFont typeface="Arial" panose="020B0604020202020204" pitchFamily="34" charset="0"/>
              <a:buNone/>
            </a:pPr>
            <a:endParaRPr lang="en-US" b="1" dirty="0">
              <a:solidFill>
                <a:schemeClr val="accent2"/>
              </a:solidFill>
              <a:latin typeface="Garamond" panose="02020404030301010803" pitchFamily="18" charset="0"/>
            </a:endParaRPr>
          </a:p>
        </p:txBody>
      </p:sp>
    </p:spTree>
    <p:extLst>
      <p:ext uri="{BB962C8B-B14F-4D97-AF65-F5344CB8AC3E}">
        <p14:creationId xmlns:p14="http://schemas.microsoft.com/office/powerpoint/2010/main" val="2638808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B9B51-C199-7940-83DC-F67289A6A8E2}"/>
              </a:ext>
            </a:extLst>
          </p:cNvPr>
          <p:cNvSpPr>
            <a:spLocks noGrp="1"/>
          </p:cNvSpPr>
          <p:nvPr>
            <p:ph type="title"/>
          </p:nvPr>
        </p:nvSpPr>
        <p:spPr/>
        <p:txBody>
          <a:bodyPr/>
          <a:lstStyle/>
          <a:p>
            <a:r>
              <a:rPr lang="en-US" dirty="0">
                <a:latin typeface="Garamond" panose="02020404030301010803" pitchFamily="18" charset="0"/>
              </a:rPr>
              <a:t>Today’s Class</a:t>
            </a:r>
          </a:p>
        </p:txBody>
      </p:sp>
      <p:sp>
        <p:nvSpPr>
          <p:cNvPr id="3" name="Content Placeholder 2">
            <a:extLst>
              <a:ext uri="{FF2B5EF4-FFF2-40B4-BE49-F238E27FC236}">
                <a16:creationId xmlns:a16="http://schemas.microsoft.com/office/drawing/2014/main" id="{A0DE3024-09D7-704D-839B-CFB5A426A37E}"/>
              </a:ext>
            </a:extLst>
          </p:cNvPr>
          <p:cNvSpPr>
            <a:spLocks noGrp="1"/>
          </p:cNvSpPr>
          <p:nvPr>
            <p:ph idx="1"/>
          </p:nvPr>
        </p:nvSpPr>
        <p:spPr/>
        <p:txBody>
          <a:bodyPr>
            <a:normAutofit/>
          </a:bodyPr>
          <a:lstStyle/>
          <a:p>
            <a:pPr>
              <a:buClr>
                <a:schemeClr val="accent2"/>
              </a:buClr>
            </a:pPr>
            <a:r>
              <a:rPr lang="en-US" sz="2400" dirty="0">
                <a:solidFill>
                  <a:srgbClr val="597F77"/>
                </a:solidFill>
                <a:latin typeface="Garamond" panose="02020404030301010803" pitchFamily="18" charset="0"/>
              </a:rPr>
              <a:t>What is a logarithm?</a:t>
            </a:r>
          </a:p>
          <a:p>
            <a:pPr>
              <a:buClr>
                <a:schemeClr val="accent2"/>
              </a:buClr>
            </a:pPr>
            <a:r>
              <a:rPr lang="en-US" sz="2400" dirty="0">
                <a:solidFill>
                  <a:srgbClr val="597F77"/>
                </a:solidFill>
                <a:latin typeface="Garamond" panose="02020404030301010803" pitchFamily="18" charset="0"/>
              </a:rPr>
              <a:t>Practice Problems</a:t>
            </a:r>
          </a:p>
          <a:p>
            <a:pPr>
              <a:buClr>
                <a:schemeClr val="accent2"/>
              </a:buClr>
            </a:pPr>
            <a:r>
              <a:rPr lang="en-US" sz="2400" dirty="0">
                <a:solidFill>
                  <a:srgbClr val="597F77"/>
                </a:solidFill>
                <a:latin typeface="Garamond" panose="02020404030301010803" pitchFamily="18" charset="0"/>
              </a:rPr>
              <a:t>War Game</a:t>
            </a:r>
          </a:p>
        </p:txBody>
      </p:sp>
    </p:spTree>
    <p:extLst>
      <p:ext uri="{BB962C8B-B14F-4D97-AF65-F5344CB8AC3E}">
        <p14:creationId xmlns:p14="http://schemas.microsoft.com/office/powerpoint/2010/main" val="181827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C75A6-3AD5-433A-9BD1-EEBF446D1AF6}"/>
              </a:ext>
            </a:extLst>
          </p:cNvPr>
          <p:cNvSpPr>
            <a:spLocks noGrp="1"/>
          </p:cNvSpPr>
          <p:nvPr>
            <p:ph type="title"/>
          </p:nvPr>
        </p:nvSpPr>
        <p:spPr/>
        <p:txBody>
          <a:bodyPr/>
          <a:lstStyle/>
          <a:p>
            <a:r>
              <a:rPr lang="en-US" dirty="0">
                <a:latin typeface="Garamond" panose="02020404030301010803" pitchFamily="18" charset="0"/>
              </a:rPr>
              <a:t>Game of War</a:t>
            </a:r>
          </a:p>
        </p:txBody>
      </p:sp>
      <p:sp>
        <p:nvSpPr>
          <p:cNvPr id="3" name="Content Placeholder 2">
            <a:extLst>
              <a:ext uri="{FF2B5EF4-FFF2-40B4-BE49-F238E27FC236}">
                <a16:creationId xmlns:a16="http://schemas.microsoft.com/office/drawing/2014/main" id="{788403C0-569A-47CE-8068-0782050E75A9}"/>
              </a:ext>
            </a:extLst>
          </p:cNvPr>
          <p:cNvSpPr>
            <a:spLocks noGrp="1"/>
          </p:cNvSpPr>
          <p:nvPr>
            <p:ph idx="1"/>
          </p:nvPr>
        </p:nvSpPr>
        <p:spPr>
          <a:xfrm>
            <a:off x="838200" y="1825625"/>
            <a:ext cx="10515600" cy="4351338"/>
          </a:xfrm>
        </p:spPr>
        <p:txBody>
          <a:bodyPr>
            <a:normAutofit fontScale="92500"/>
          </a:bodyPr>
          <a:lstStyle/>
          <a:p>
            <a:pPr>
              <a:buClr>
                <a:schemeClr val="accent2"/>
              </a:buClr>
            </a:pPr>
            <a:r>
              <a:rPr lang="en-US" dirty="0">
                <a:solidFill>
                  <a:srgbClr val="597F77"/>
                </a:solidFill>
                <a:latin typeface="Garamond" panose="02020404030301010803" pitchFamily="18" charset="0"/>
              </a:rPr>
              <a:t>Students play in pairs.</a:t>
            </a:r>
          </a:p>
          <a:p>
            <a:pPr>
              <a:buClr>
                <a:schemeClr val="accent2"/>
              </a:buClr>
            </a:pPr>
            <a:r>
              <a:rPr lang="en-US" dirty="0">
                <a:solidFill>
                  <a:srgbClr val="597F77"/>
                </a:solidFill>
                <a:latin typeface="Garamond" panose="02020404030301010803" pitchFamily="18" charset="0"/>
              </a:rPr>
              <a:t>Each player starts with a stack of cards.</a:t>
            </a:r>
          </a:p>
          <a:p>
            <a:pPr>
              <a:buClr>
                <a:schemeClr val="accent2"/>
              </a:buClr>
            </a:pPr>
            <a:r>
              <a:rPr lang="en-US" dirty="0">
                <a:solidFill>
                  <a:srgbClr val="597F77"/>
                </a:solidFill>
                <a:latin typeface="Garamond" panose="02020404030301010803" pitchFamily="18" charset="0"/>
              </a:rPr>
              <a:t>At the same time, each player turns over his or her top card.</a:t>
            </a:r>
          </a:p>
          <a:p>
            <a:pPr>
              <a:buClr>
                <a:schemeClr val="accent2"/>
              </a:buClr>
            </a:pPr>
            <a:r>
              <a:rPr lang="en-US" dirty="0">
                <a:solidFill>
                  <a:srgbClr val="597F77"/>
                </a:solidFill>
                <a:latin typeface="Garamond" panose="02020404030301010803" pitchFamily="18" charset="0"/>
              </a:rPr>
              <a:t>Whoever has the highest value on the card wins both cards, which are placed at the bottom of the winning player’s stack. The game continues until one player has no cards left.</a:t>
            </a:r>
          </a:p>
          <a:p>
            <a:pPr>
              <a:buClr>
                <a:schemeClr val="accent2"/>
              </a:buClr>
            </a:pPr>
            <a:r>
              <a:rPr lang="en-US" dirty="0">
                <a:solidFill>
                  <a:srgbClr val="597F77"/>
                </a:solidFill>
                <a:latin typeface="Garamond" panose="02020404030301010803" pitchFamily="18" charset="0"/>
              </a:rPr>
              <a:t>If two players end up in a situation of war, (i.</a:t>
            </a:r>
            <a:r>
              <a:rPr lang="en-US">
                <a:solidFill>
                  <a:srgbClr val="597F77"/>
                </a:solidFill>
                <a:latin typeface="Garamond" panose="02020404030301010803" pitchFamily="18" charset="0"/>
              </a:rPr>
              <a:t>e., </a:t>
            </a:r>
            <a:r>
              <a:rPr lang="en-US" dirty="0">
                <a:solidFill>
                  <a:srgbClr val="597F77"/>
                </a:solidFill>
                <a:latin typeface="Garamond" panose="02020404030301010803" pitchFamily="18" charset="0"/>
              </a:rPr>
              <a:t>the cards have the same value) flip over the next card. Whoever has the highest value wins all four cards.</a:t>
            </a:r>
          </a:p>
          <a:p>
            <a:pPr>
              <a:buClr>
                <a:schemeClr val="accent2"/>
              </a:buClr>
            </a:pPr>
            <a:endParaRPr lang="en-US" b="1" dirty="0">
              <a:solidFill>
                <a:srgbClr val="597F77"/>
              </a:solidFill>
              <a:latin typeface="Garamond" panose="02020404030301010803" pitchFamily="18" charset="0"/>
            </a:endParaRPr>
          </a:p>
        </p:txBody>
      </p:sp>
    </p:spTree>
    <p:extLst>
      <p:ext uri="{BB962C8B-B14F-4D97-AF65-F5344CB8AC3E}">
        <p14:creationId xmlns:p14="http://schemas.microsoft.com/office/powerpoint/2010/main" val="1746858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B9B51-C199-7940-83DC-F67289A6A8E2}"/>
              </a:ext>
            </a:extLst>
          </p:cNvPr>
          <p:cNvSpPr>
            <a:spLocks noGrp="1"/>
          </p:cNvSpPr>
          <p:nvPr>
            <p:ph type="title"/>
          </p:nvPr>
        </p:nvSpPr>
        <p:spPr/>
        <p:txBody>
          <a:bodyPr/>
          <a:lstStyle/>
          <a:p>
            <a:pPr algn="ctr"/>
            <a:r>
              <a:rPr lang="en-US" dirty="0">
                <a:latin typeface="Garamond" panose="02020404030301010803" pitchFamily="18" charset="0"/>
              </a:rPr>
              <a:t>What is a Logarithm?</a:t>
            </a:r>
          </a:p>
        </p:txBody>
      </p:sp>
      <p:sp>
        <p:nvSpPr>
          <p:cNvPr id="3" name="Content Placeholder 2">
            <a:extLst>
              <a:ext uri="{FF2B5EF4-FFF2-40B4-BE49-F238E27FC236}">
                <a16:creationId xmlns:a16="http://schemas.microsoft.com/office/drawing/2014/main" id="{A0DE3024-09D7-704D-839B-CFB5A426A37E}"/>
              </a:ext>
            </a:extLst>
          </p:cNvPr>
          <p:cNvSpPr>
            <a:spLocks noGrp="1"/>
          </p:cNvSpPr>
          <p:nvPr>
            <p:ph idx="1"/>
          </p:nvPr>
        </p:nvSpPr>
        <p:spPr/>
        <p:txBody>
          <a:bodyPr>
            <a:normAutofit/>
          </a:bodyPr>
          <a:lstStyle/>
          <a:p>
            <a:pPr>
              <a:buClr>
                <a:schemeClr val="accent2"/>
              </a:buClr>
            </a:pPr>
            <a:r>
              <a:rPr lang="en-US" sz="2400" dirty="0">
                <a:solidFill>
                  <a:srgbClr val="597F77"/>
                </a:solidFill>
                <a:latin typeface="Garamond" panose="02020404030301010803" pitchFamily="18" charset="0"/>
              </a:rPr>
              <a:t>Simply put, a logarithm…</a:t>
            </a:r>
          </a:p>
          <a:p>
            <a:pPr lvl="1">
              <a:buClr>
                <a:schemeClr val="accent2"/>
              </a:buClr>
            </a:pPr>
            <a:r>
              <a:rPr lang="en-US" sz="2000" b="1" dirty="0">
                <a:solidFill>
                  <a:schemeClr val="accent2"/>
                </a:solidFill>
                <a:latin typeface="Garamond" panose="02020404030301010803" pitchFamily="18" charset="0"/>
              </a:rPr>
              <a:t>Operates as the inverse operation of exponentiating.</a:t>
            </a:r>
          </a:p>
          <a:p>
            <a:pPr>
              <a:buClr>
                <a:schemeClr val="accent2"/>
              </a:buClr>
            </a:pPr>
            <a:r>
              <a:rPr lang="en-US" sz="2400" dirty="0">
                <a:solidFill>
                  <a:srgbClr val="597F77"/>
                </a:solidFill>
                <a:latin typeface="Garamond" panose="02020404030301010803" pitchFamily="18" charset="0"/>
              </a:rPr>
              <a:t>A logarithm answers a simple question:</a:t>
            </a:r>
          </a:p>
          <a:p>
            <a:pPr lvl="1">
              <a:buClr>
                <a:schemeClr val="accent2"/>
              </a:buClr>
            </a:pPr>
            <a:r>
              <a:rPr lang="en-US" sz="2000" b="1" dirty="0">
                <a:solidFill>
                  <a:schemeClr val="accent2"/>
                </a:solidFill>
                <a:latin typeface="Garamond" panose="02020404030301010803" pitchFamily="18" charset="0"/>
              </a:rPr>
              <a:t>What exponent (x) must I use with base b in order to produce y?</a:t>
            </a:r>
          </a:p>
          <a:p>
            <a:pPr>
              <a:buClr>
                <a:schemeClr val="accent2"/>
              </a:buClr>
            </a:pPr>
            <a:r>
              <a:rPr lang="en-US" sz="2400" dirty="0">
                <a:solidFill>
                  <a:srgbClr val="597F77"/>
                </a:solidFill>
                <a:latin typeface="Garamond" panose="02020404030301010803" pitchFamily="18" charset="0"/>
              </a:rPr>
              <a:t>If y = b</a:t>
            </a:r>
            <a:r>
              <a:rPr lang="en-US" sz="2400" baseline="30000" dirty="0">
                <a:solidFill>
                  <a:srgbClr val="597F77"/>
                </a:solidFill>
                <a:latin typeface="Garamond" panose="02020404030301010803" pitchFamily="18" charset="0"/>
              </a:rPr>
              <a:t>x</a:t>
            </a:r>
            <a:r>
              <a:rPr lang="en-US" sz="2400" dirty="0">
                <a:solidFill>
                  <a:srgbClr val="597F77"/>
                </a:solidFill>
                <a:latin typeface="Garamond" panose="02020404030301010803" pitchFamily="18" charset="0"/>
              </a:rPr>
              <a:t>, then…</a:t>
            </a:r>
          </a:p>
        </p:txBody>
      </p:sp>
      <p:sp>
        <p:nvSpPr>
          <p:cNvPr id="4" name="Content Placeholder 2">
            <a:extLst>
              <a:ext uri="{FF2B5EF4-FFF2-40B4-BE49-F238E27FC236}">
                <a16:creationId xmlns:a16="http://schemas.microsoft.com/office/drawing/2014/main" id="{1DB755A4-B51E-4FC9-9D02-031958554F08}"/>
              </a:ext>
            </a:extLst>
          </p:cNvPr>
          <p:cNvSpPr txBox="1">
            <a:spLocks/>
          </p:cNvSpPr>
          <p:nvPr/>
        </p:nvSpPr>
        <p:spPr>
          <a:xfrm>
            <a:off x="3581400" y="4974804"/>
            <a:ext cx="3563679" cy="9381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Clr>
                <a:srgbClr val="001340"/>
              </a:buClr>
              <a:buFont typeface="Arial" panose="020B0604020202020204" pitchFamily="34" charset="0"/>
              <a:buChar char="•"/>
              <a:defRPr sz="2800" kern="1200">
                <a:solidFill>
                  <a:schemeClr val="tx1">
                    <a:lumMod val="65000"/>
                    <a:lumOff val="35000"/>
                  </a:schemeClr>
                </a:solidFill>
                <a:latin typeface="Times" pitchFamily="2" charset="0"/>
                <a:ea typeface="+mn-ea"/>
                <a:cs typeface="+mn-cs"/>
              </a:defRPr>
            </a:lvl1pPr>
            <a:lvl2pPr marL="6858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400" kern="1200">
                <a:solidFill>
                  <a:schemeClr val="tx1">
                    <a:lumMod val="65000"/>
                    <a:lumOff val="35000"/>
                  </a:schemeClr>
                </a:solidFill>
                <a:latin typeface="Times" pitchFamily="2" charset="0"/>
                <a:ea typeface="+mn-ea"/>
                <a:cs typeface="+mn-cs"/>
              </a:defRPr>
            </a:lvl2pPr>
            <a:lvl3pPr marL="11430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000" kern="1200">
                <a:solidFill>
                  <a:schemeClr val="tx1">
                    <a:lumMod val="65000"/>
                    <a:lumOff val="35000"/>
                  </a:schemeClr>
                </a:solidFill>
                <a:latin typeface="Times" pitchFamily="2" charset="0"/>
                <a:ea typeface="+mn-ea"/>
                <a:cs typeface="+mn-cs"/>
              </a:defRPr>
            </a:lvl3pPr>
            <a:lvl4pPr marL="16002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4pPr>
            <a:lvl5pPr marL="20574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Clr>
                <a:schemeClr val="tx1"/>
              </a:buClr>
              <a:buFont typeface="Arial" panose="020B0604020202020204" pitchFamily="34" charset="0"/>
              <a:buNone/>
            </a:pPr>
            <a:r>
              <a:rPr lang="en-US" sz="4000" b="1" dirty="0">
                <a:solidFill>
                  <a:schemeClr val="accent2"/>
                </a:solidFill>
                <a:latin typeface="Garamond" panose="02020404030301010803" pitchFamily="18" charset="0"/>
              </a:rPr>
              <a:t>	x = </a:t>
            </a:r>
            <a:r>
              <a:rPr lang="en-US" sz="4000" b="1" dirty="0" err="1">
                <a:solidFill>
                  <a:schemeClr val="accent2"/>
                </a:solidFill>
                <a:latin typeface="Garamond" panose="02020404030301010803" pitchFamily="18" charset="0"/>
              </a:rPr>
              <a:t>log</a:t>
            </a:r>
            <a:r>
              <a:rPr lang="en-US" sz="4000" b="1" baseline="-25000" dirty="0" err="1">
                <a:solidFill>
                  <a:schemeClr val="accent2"/>
                </a:solidFill>
                <a:latin typeface="Garamond" panose="02020404030301010803" pitchFamily="18" charset="0"/>
              </a:rPr>
              <a:t>b</a:t>
            </a:r>
            <a:r>
              <a:rPr lang="en-US" sz="4000" b="1" dirty="0">
                <a:solidFill>
                  <a:schemeClr val="accent2"/>
                </a:solidFill>
                <a:latin typeface="Garamond" panose="02020404030301010803" pitchFamily="18" charset="0"/>
              </a:rPr>
              <a:t>(y)</a:t>
            </a:r>
          </a:p>
        </p:txBody>
      </p:sp>
      <p:sp>
        <p:nvSpPr>
          <p:cNvPr id="5" name="Rectangle 4">
            <a:extLst>
              <a:ext uri="{FF2B5EF4-FFF2-40B4-BE49-F238E27FC236}">
                <a16:creationId xmlns:a16="http://schemas.microsoft.com/office/drawing/2014/main" id="{87999166-AEA1-4542-8854-0EBA3A969316}"/>
              </a:ext>
            </a:extLst>
          </p:cNvPr>
          <p:cNvSpPr/>
          <p:nvPr/>
        </p:nvSpPr>
        <p:spPr>
          <a:xfrm>
            <a:off x="1190847" y="2317898"/>
            <a:ext cx="6655981" cy="552893"/>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a:extLst>
              <a:ext uri="{FF2B5EF4-FFF2-40B4-BE49-F238E27FC236}">
                <a16:creationId xmlns:a16="http://schemas.microsoft.com/office/drawing/2014/main" id="{1CAAEE66-5E02-4B35-AF1B-5247811D0D2E}"/>
              </a:ext>
            </a:extLst>
          </p:cNvPr>
          <p:cNvSpPr/>
          <p:nvPr/>
        </p:nvSpPr>
        <p:spPr>
          <a:xfrm>
            <a:off x="1343247" y="3342164"/>
            <a:ext cx="7460511" cy="552893"/>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761B8E43-E696-4D69-A0AC-C677CAD9B8C3}"/>
              </a:ext>
            </a:extLst>
          </p:cNvPr>
          <p:cNvSpPr/>
          <p:nvPr/>
        </p:nvSpPr>
        <p:spPr>
          <a:xfrm>
            <a:off x="1632983" y="4974804"/>
            <a:ext cx="7170775" cy="938131"/>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73D7152C-879D-42B4-B2B2-0572C46B19BF}"/>
              </a:ext>
            </a:extLst>
          </p:cNvPr>
          <p:cNvSpPr txBox="1"/>
          <p:nvPr/>
        </p:nvSpPr>
        <p:spPr>
          <a:xfrm rot="20700000">
            <a:off x="140678" y="643148"/>
            <a:ext cx="3239733" cy="369332"/>
          </a:xfrm>
          <a:prstGeom prst="rect">
            <a:avLst/>
          </a:prstGeom>
          <a:noFill/>
        </p:spPr>
        <p:txBody>
          <a:bodyPr wrap="none" rtlCol="0">
            <a:spAutoFit/>
          </a:bodyPr>
          <a:lstStyle/>
          <a:p>
            <a:r>
              <a:rPr lang="en-US" b="1" dirty="0">
                <a:solidFill>
                  <a:srgbClr val="597F77"/>
                </a:solidFill>
                <a:latin typeface="Garamond" panose="02020404030301010803" pitchFamily="18" charset="0"/>
              </a:rPr>
              <a:t>Open to Page 6 of your Packet!</a:t>
            </a:r>
          </a:p>
        </p:txBody>
      </p:sp>
    </p:spTree>
    <p:extLst>
      <p:ext uri="{BB962C8B-B14F-4D97-AF65-F5344CB8AC3E}">
        <p14:creationId xmlns:p14="http://schemas.microsoft.com/office/powerpoint/2010/main" val="4080832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B9B51-C199-7940-83DC-F67289A6A8E2}"/>
              </a:ext>
            </a:extLst>
          </p:cNvPr>
          <p:cNvSpPr>
            <a:spLocks noGrp="1"/>
          </p:cNvSpPr>
          <p:nvPr>
            <p:ph type="title"/>
          </p:nvPr>
        </p:nvSpPr>
        <p:spPr/>
        <p:txBody>
          <a:bodyPr/>
          <a:lstStyle/>
          <a:p>
            <a:pPr algn="ctr"/>
            <a:r>
              <a:rPr lang="en-US" dirty="0">
                <a:latin typeface="Garamond" panose="02020404030301010803" pitchFamily="18" charset="0"/>
              </a:rPr>
              <a:t>What is a Logarithm?</a:t>
            </a:r>
          </a:p>
        </p:txBody>
      </p:sp>
      <p:sp>
        <p:nvSpPr>
          <p:cNvPr id="3" name="Content Placeholder 2">
            <a:extLst>
              <a:ext uri="{FF2B5EF4-FFF2-40B4-BE49-F238E27FC236}">
                <a16:creationId xmlns:a16="http://schemas.microsoft.com/office/drawing/2014/main" id="{A0DE3024-09D7-704D-839B-CFB5A426A37E}"/>
              </a:ext>
            </a:extLst>
          </p:cNvPr>
          <p:cNvSpPr>
            <a:spLocks noGrp="1"/>
          </p:cNvSpPr>
          <p:nvPr>
            <p:ph idx="1"/>
          </p:nvPr>
        </p:nvSpPr>
        <p:spPr/>
        <p:txBody>
          <a:bodyPr>
            <a:normAutofit/>
          </a:bodyPr>
          <a:lstStyle/>
          <a:p>
            <a:pPr>
              <a:buClr>
                <a:schemeClr val="accent2"/>
              </a:buClr>
            </a:pPr>
            <a:r>
              <a:rPr lang="en-US" sz="2400" dirty="0">
                <a:solidFill>
                  <a:srgbClr val="597F77"/>
                </a:solidFill>
                <a:latin typeface="Garamond" panose="02020404030301010803" pitchFamily="18" charset="0"/>
              </a:rPr>
              <a:t>Simply put, a logarithm…</a:t>
            </a:r>
          </a:p>
          <a:p>
            <a:pPr lvl="1">
              <a:buClr>
                <a:schemeClr val="accent2"/>
              </a:buClr>
            </a:pPr>
            <a:r>
              <a:rPr lang="en-US" sz="2000" b="1" dirty="0">
                <a:solidFill>
                  <a:schemeClr val="accent2"/>
                </a:solidFill>
                <a:latin typeface="Garamond" panose="02020404030301010803" pitchFamily="18" charset="0"/>
              </a:rPr>
              <a:t>Operates as the inverse operation of exponentiating.</a:t>
            </a:r>
          </a:p>
          <a:p>
            <a:pPr>
              <a:buClr>
                <a:schemeClr val="accent2"/>
              </a:buClr>
            </a:pPr>
            <a:r>
              <a:rPr lang="en-US" sz="2400" dirty="0">
                <a:solidFill>
                  <a:srgbClr val="597F77"/>
                </a:solidFill>
                <a:latin typeface="Garamond" panose="02020404030301010803" pitchFamily="18" charset="0"/>
              </a:rPr>
              <a:t>A logarithm answers a simple question:</a:t>
            </a:r>
          </a:p>
          <a:p>
            <a:pPr lvl="1">
              <a:buClr>
                <a:schemeClr val="accent2"/>
              </a:buClr>
            </a:pPr>
            <a:r>
              <a:rPr lang="en-US" sz="2000" b="1" dirty="0">
                <a:solidFill>
                  <a:schemeClr val="accent2"/>
                </a:solidFill>
                <a:latin typeface="Garamond" panose="02020404030301010803" pitchFamily="18" charset="0"/>
              </a:rPr>
              <a:t>What exponent (x) must I use with base b in order to produce y?</a:t>
            </a:r>
          </a:p>
          <a:p>
            <a:pPr>
              <a:buClr>
                <a:schemeClr val="accent2"/>
              </a:buClr>
            </a:pPr>
            <a:r>
              <a:rPr lang="en-US" sz="2400" dirty="0">
                <a:solidFill>
                  <a:srgbClr val="597F77"/>
                </a:solidFill>
                <a:latin typeface="Garamond" panose="02020404030301010803" pitchFamily="18" charset="0"/>
              </a:rPr>
              <a:t>If y = b</a:t>
            </a:r>
            <a:r>
              <a:rPr lang="en-US" sz="2400" baseline="30000" dirty="0">
                <a:solidFill>
                  <a:srgbClr val="597F77"/>
                </a:solidFill>
                <a:latin typeface="Garamond" panose="02020404030301010803" pitchFamily="18" charset="0"/>
              </a:rPr>
              <a:t>x</a:t>
            </a:r>
            <a:r>
              <a:rPr lang="en-US" sz="2400" dirty="0">
                <a:solidFill>
                  <a:srgbClr val="597F77"/>
                </a:solidFill>
                <a:latin typeface="Garamond" panose="02020404030301010803" pitchFamily="18" charset="0"/>
              </a:rPr>
              <a:t>, then…</a:t>
            </a:r>
          </a:p>
        </p:txBody>
      </p:sp>
      <p:sp>
        <p:nvSpPr>
          <p:cNvPr id="4" name="Content Placeholder 2">
            <a:extLst>
              <a:ext uri="{FF2B5EF4-FFF2-40B4-BE49-F238E27FC236}">
                <a16:creationId xmlns:a16="http://schemas.microsoft.com/office/drawing/2014/main" id="{1DB755A4-B51E-4FC9-9D02-031958554F08}"/>
              </a:ext>
            </a:extLst>
          </p:cNvPr>
          <p:cNvSpPr txBox="1">
            <a:spLocks/>
          </p:cNvSpPr>
          <p:nvPr/>
        </p:nvSpPr>
        <p:spPr>
          <a:xfrm>
            <a:off x="3581400" y="4974804"/>
            <a:ext cx="3563679" cy="9381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Clr>
                <a:srgbClr val="001340"/>
              </a:buClr>
              <a:buFont typeface="Arial" panose="020B0604020202020204" pitchFamily="34" charset="0"/>
              <a:buChar char="•"/>
              <a:defRPr sz="2800" kern="1200">
                <a:solidFill>
                  <a:schemeClr val="tx1">
                    <a:lumMod val="65000"/>
                    <a:lumOff val="35000"/>
                  </a:schemeClr>
                </a:solidFill>
                <a:latin typeface="Times" pitchFamily="2" charset="0"/>
                <a:ea typeface="+mn-ea"/>
                <a:cs typeface="+mn-cs"/>
              </a:defRPr>
            </a:lvl1pPr>
            <a:lvl2pPr marL="6858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400" kern="1200">
                <a:solidFill>
                  <a:schemeClr val="tx1">
                    <a:lumMod val="65000"/>
                    <a:lumOff val="35000"/>
                  </a:schemeClr>
                </a:solidFill>
                <a:latin typeface="Times" pitchFamily="2" charset="0"/>
                <a:ea typeface="+mn-ea"/>
                <a:cs typeface="+mn-cs"/>
              </a:defRPr>
            </a:lvl2pPr>
            <a:lvl3pPr marL="11430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000" kern="1200">
                <a:solidFill>
                  <a:schemeClr val="tx1">
                    <a:lumMod val="65000"/>
                    <a:lumOff val="35000"/>
                  </a:schemeClr>
                </a:solidFill>
                <a:latin typeface="Times" pitchFamily="2" charset="0"/>
                <a:ea typeface="+mn-ea"/>
                <a:cs typeface="+mn-cs"/>
              </a:defRPr>
            </a:lvl3pPr>
            <a:lvl4pPr marL="16002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4pPr>
            <a:lvl5pPr marL="20574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Clr>
                <a:schemeClr val="tx1"/>
              </a:buClr>
              <a:buFont typeface="Arial" panose="020B0604020202020204" pitchFamily="34" charset="0"/>
              <a:buNone/>
            </a:pPr>
            <a:r>
              <a:rPr lang="en-US" sz="4000" b="1" dirty="0">
                <a:solidFill>
                  <a:schemeClr val="accent2"/>
                </a:solidFill>
                <a:latin typeface="Garamond" panose="02020404030301010803" pitchFamily="18" charset="0"/>
              </a:rPr>
              <a:t>	x = </a:t>
            </a:r>
            <a:r>
              <a:rPr lang="en-US" sz="4000" b="1" dirty="0" err="1">
                <a:solidFill>
                  <a:schemeClr val="accent2"/>
                </a:solidFill>
                <a:latin typeface="Garamond" panose="02020404030301010803" pitchFamily="18" charset="0"/>
              </a:rPr>
              <a:t>log</a:t>
            </a:r>
            <a:r>
              <a:rPr lang="en-US" sz="4000" b="1" baseline="-25000" dirty="0" err="1">
                <a:solidFill>
                  <a:schemeClr val="accent2"/>
                </a:solidFill>
                <a:latin typeface="Garamond" panose="02020404030301010803" pitchFamily="18" charset="0"/>
              </a:rPr>
              <a:t>b</a:t>
            </a:r>
            <a:r>
              <a:rPr lang="en-US" sz="4000" b="1" dirty="0">
                <a:solidFill>
                  <a:schemeClr val="accent2"/>
                </a:solidFill>
                <a:latin typeface="Garamond" panose="02020404030301010803" pitchFamily="18" charset="0"/>
              </a:rPr>
              <a:t>(y)</a:t>
            </a:r>
          </a:p>
        </p:txBody>
      </p:sp>
      <p:sp>
        <p:nvSpPr>
          <p:cNvPr id="5" name="Rectangle 4">
            <a:extLst>
              <a:ext uri="{FF2B5EF4-FFF2-40B4-BE49-F238E27FC236}">
                <a16:creationId xmlns:a16="http://schemas.microsoft.com/office/drawing/2014/main" id="{2F0ACE95-EB38-4D9D-B110-D08EDD580A1B}"/>
              </a:ext>
            </a:extLst>
          </p:cNvPr>
          <p:cNvSpPr/>
          <p:nvPr/>
        </p:nvSpPr>
        <p:spPr>
          <a:xfrm>
            <a:off x="1343247" y="3342164"/>
            <a:ext cx="7460511" cy="552893"/>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a:extLst>
              <a:ext uri="{FF2B5EF4-FFF2-40B4-BE49-F238E27FC236}">
                <a16:creationId xmlns:a16="http://schemas.microsoft.com/office/drawing/2014/main" id="{9CDE7234-BAC8-4A0C-8176-DC59BCFFAF50}"/>
              </a:ext>
            </a:extLst>
          </p:cNvPr>
          <p:cNvSpPr/>
          <p:nvPr/>
        </p:nvSpPr>
        <p:spPr>
          <a:xfrm>
            <a:off x="1632983" y="4974804"/>
            <a:ext cx="7170775" cy="938131"/>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EF31E508-63B7-4859-9AD3-407398C4C60B}"/>
              </a:ext>
            </a:extLst>
          </p:cNvPr>
          <p:cNvSpPr txBox="1"/>
          <p:nvPr/>
        </p:nvSpPr>
        <p:spPr>
          <a:xfrm rot="20700000">
            <a:off x="140678" y="643148"/>
            <a:ext cx="3239733" cy="369332"/>
          </a:xfrm>
          <a:prstGeom prst="rect">
            <a:avLst/>
          </a:prstGeom>
          <a:noFill/>
        </p:spPr>
        <p:txBody>
          <a:bodyPr wrap="none" rtlCol="0">
            <a:spAutoFit/>
          </a:bodyPr>
          <a:lstStyle/>
          <a:p>
            <a:r>
              <a:rPr lang="en-US" b="1" dirty="0">
                <a:solidFill>
                  <a:srgbClr val="597F77"/>
                </a:solidFill>
                <a:latin typeface="Garamond" panose="02020404030301010803" pitchFamily="18" charset="0"/>
              </a:rPr>
              <a:t>Open to Page 6 of your Packet!</a:t>
            </a:r>
          </a:p>
        </p:txBody>
      </p:sp>
    </p:spTree>
    <p:extLst>
      <p:ext uri="{BB962C8B-B14F-4D97-AF65-F5344CB8AC3E}">
        <p14:creationId xmlns:p14="http://schemas.microsoft.com/office/powerpoint/2010/main" val="3860106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B9B51-C199-7940-83DC-F67289A6A8E2}"/>
              </a:ext>
            </a:extLst>
          </p:cNvPr>
          <p:cNvSpPr>
            <a:spLocks noGrp="1"/>
          </p:cNvSpPr>
          <p:nvPr>
            <p:ph type="title"/>
          </p:nvPr>
        </p:nvSpPr>
        <p:spPr/>
        <p:txBody>
          <a:bodyPr/>
          <a:lstStyle/>
          <a:p>
            <a:pPr algn="ctr"/>
            <a:r>
              <a:rPr lang="en-US" dirty="0">
                <a:latin typeface="Garamond" panose="02020404030301010803" pitchFamily="18" charset="0"/>
              </a:rPr>
              <a:t>What is a Logarithm?</a:t>
            </a:r>
          </a:p>
        </p:txBody>
      </p:sp>
      <p:sp>
        <p:nvSpPr>
          <p:cNvPr id="3" name="Content Placeholder 2">
            <a:extLst>
              <a:ext uri="{FF2B5EF4-FFF2-40B4-BE49-F238E27FC236}">
                <a16:creationId xmlns:a16="http://schemas.microsoft.com/office/drawing/2014/main" id="{A0DE3024-09D7-704D-839B-CFB5A426A37E}"/>
              </a:ext>
            </a:extLst>
          </p:cNvPr>
          <p:cNvSpPr>
            <a:spLocks noGrp="1"/>
          </p:cNvSpPr>
          <p:nvPr>
            <p:ph idx="1"/>
          </p:nvPr>
        </p:nvSpPr>
        <p:spPr/>
        <p:txBody>
          <a:bodyPr>
            <a:normAutofit/>
          </a:bodyPr>
          <a:lstStyle/>
          <a:p>
            <a:pPr>
              <a:buClr>
                <a:schemeClr val="accent2"/>
              </a:buClr>
            </a:pPr>
            <a:r>
              <a:rPr lang="en-US" sz="2400" dirty="0">
                <a:solidFill>
                  <a:srgbClr val="597F77"/>
                </a:solidFill>
                <a:latin typeface="Garamond" panose="02020404030301010803" pitchFamily="18" charset="0"/>
              </a:rPr>
              <a:t>Simply put, a logarithm…</a:t>
            </a:r>
          </a:p>
          <a:p>
            <a:pPr lvl="1">
              <a:buClr>
                <a:schemeClr val="accent2"/>
              </a:buClr>
            </a:pPr>
            <a:r>
              <a:rPr lang="en-US" sz="2000" b="1" dirty="0">
                <a:solidFill>
                  <a:schemeClr val="accent2"/>
                </a:solidFill>
                <a:latin typeface="Garamond" panose="02020404030301010803" pitchFamily="18" charset="0"/>
              </a:rPr>
              <a:t>Operates as the inverse operation of exponentiating.</a:t>
            </a:r>
          </a:p>
          <a:p>
            <a:pPr>
              <a:buClr>
                <a:schemeClr val="accent2"/>
              </a:buClr>
            </a:pPr>
            <a:r>
              <a:rPr lang="en-US" sz="2400" dirty="0">
                <a:solidFill>
                  <a:srgbClr val="597F77"/>
                </a:solidFill>
                <a:latin typeface="Garamond" panose="02020404030301010803" pitchFamily="18" charset="0"/>
              </a:rPr>
              <a:t>A logarithm answers a simple question:</a:t>
            </a:r>
          </a:p>
          <a:p>
            <a:pPr lvl="1">
              <a:buClr>
                <a:schemeClr val="accent2"/>
              </a:buClr>
            </a:pPr>
            <a:r>
              <a:rPr lang="en-US" sz="2000" b="1" dirty="0">
                <a:solidFill>
                  <a:schemeClr val="accent2"/>
                </a:solidFill>
                <a:latin typeface="Garamond" panose="02020404030301010803" pitchFamily="18" charset="0"/>
              </a:rPr>
              <a:t>What exponent (x) must I use with base b in order to produce y?</a:t>
            </a:r>
          </a:p>
          <a:p>
            <a:pPr>
              <a:buClr>
                <a:schemeClr val="accent2"/>
              </a:buClr>
            </a:pPr>
            <a:r>
              <a:rPr lang="en-US" sz="2400" dirty="0">
                <a:solidFill>
                  <a:srgbClr val="597F77"/>
                </a:solidFill>
                <a:latin typeface="Garamond" panose="02020404030301010803" pitchFamily="18" charset="0"/>
              </a:rPr>
              <a:t>If y = b</a:t>
            </a:r>
            <a:r>
              <a:rPr lang="en-US" sz="2400" baseline="30000" dirty="0">
                <a:solidFill>
                  <a:srgbClr val="597F77"/>
                </a:solidFill>
                <a:latin typeface="Garamond" panose="02020404030301010803" pitchFamily="18" charset="0"/>
              </a:rPr>
              <a:t>x</a:t>
            </a:r>
            <a:r>
              <a:rPr lang="en-US" sz="2400" dirty="0">
                <a:solidFill>
                  <a:srgbClr val="597F77"/>
                </a:solidFill>
                <a:latin typeface="Garamond" panose="02020404030301010803" pitchFamily="18" charset="0"/>
              </a:rPr>
              <a:t>, then…</a:t>
            </a:r>
          </a:p>
        </p:txBody>
      </p:sp>
      <p:sp>
        <p:nvSpPr>
          <p:cNvPr id="4" name="Content Placeholder 2">
            <a:extLst>
              <a:ext uri="{FF2B5EF4-FFF2-40B4-BE49-F238E27FC236}">
                <a16:creationId xmlns:a16="http://schemas.microsoft.com/office/drawing/2014/main" id="{1DB755A4-B51E-4FC9-9D02-031958554F08}"/>
              </a:ext>
            </a:extLst>
          </p:cNvPr>
          <p:cNvSpPr txBox="1">
            <a:spLocks/>
          </p:cNvSpPr>
          <p:nvPr/>
        </p:nvSpPr>
        <p:spPr>
          <a:xfrm>
            <a:off x="3581400" y="4974804"/>
            <a:ext cx="3563679" cy="9381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Clr>
                <a:srgbClr val="001340"/>
              </a:buClr>
              <a:buFont typeface="Arial" panose="020B0604020202020204" pitchFamily="34" charset="0"/>
              <a:buChar char="•"/>
              <a:defRPr sz="2800" kern="1200">
                <a:solidFill>
                  <a:schemeClr val="tx1">
                    <a:lumMod val="65000"/>
                    <a:lumOff val="35000"/>
                  </a:schemeClr>
                </a:solidFill>
                <a:latin typeface="Times" pitchFamily="2" charset="0"/>
                <a:ea typeface="+mn-ea"/>
                <a:cs typeface="+mn-cs"/>
              </a:defRPr>
            </a:lvl1pPr>
            <a:lvl2pPr marL="6858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400" kern="1200">
                <a:solidFill>
                  <a:schemeClr val="tx1">
                    <a:lumMod val="65000"/>
                    <a:lumOff val="35000"/>
                  </a:schemeClr>
                </a:solidFill>
                <a:latin typeface="Times" pitchFamily="2" charset="0"/>
                <a:ea typeface="+mn-ea"/>
                <a:cs typeface="+mn-cs"/>
              </a:defRPr>
            </a:lvl2pPr>
            <a:lvl3pPr marL="11430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000" kern="1200">
                <a:solidFill>
                  <a:schemeClr val="tx1">
                    <a:lumMod val="65000"/>
                    <a:lumOff val="35000"/>
                  </a:schemeClr>
                </a:solidFill>
                <a:latin typeface="Times" pitchFamily="2" charset="0"/>
                <a:ea typeface="+mn-ea"/>
                <a:cs typeface="+mn-cs"/>
              </a:defRPr>
            </a:lvl3pPr>
            <a:lvl4pPr marL="16002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4pPr>
            <a:lvl5pPr marL="20574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Clr>
                <a:schemeClr val="tx1"/>
              </a:buClr>
              <a:buFont typeface="Arial" panose="020B0604020202020204" pitchFamily="34" charset="0"/>
              <a:buNone/>
            </a:pPr>
            <a:r>
              <a:rPr lang="en-US" sz="4000" b="1" dirty="0">
                <a:solidFill>
                  <a:schemeClr val="accent2"/>
                </a:solidFill>
                <a:latin typeface="Garamond" panose="02020404030301010803" pitchFamily="18" charset="0"/>
              </a:rPr>
              <a:t>	x = </a:t>
            </a:r>
            <a:r>
              <a:rPr lang="en-US" sz="4000" b="1" dirty="0" err="1">
                <a:solidFill>
                  <a:schemeClr val="accent2"/>
                </a:solidFill>
                <a:latin typeface="Garamond" panose="02020404030301010803" pitchFamily="18" charset="0"/>
              </a:rPr>
              <a:t>log</a:t>
            </a:r>
            <a:r>
              <a:rPr lang="en-US" sz="4000" b="1" baseline="-25000" dirty="0" err="1">
                <a:solidFill>
                  <a:schemeClr val="accent2"/>
                </a:solidFill>
                <a:latin typeface="Garamond" panose="02020404030301010803" pitchFamily="18" charset="0"/>
              </a:rPr>
              <a:t>b</a:t>
            </a:r>
            <a:r>
              <a:rPr lang="en-US" sz="4000" b="1" dirty="0">
                <a:solidFill>
                  <a:schemeClr val="accent2"/>
                </a:solidFill>
                <a:latin typeface="Garamond" panose="02020404030301010803" pitchFamily="18" charset="0"/>
              </a:rPr>
              <a:t>(y)</a:t>
            </a:r>
          </a:p>
        </p:txBody>
      </p:sp>
      <p:sp>
        <p:nvSpPr>
          <p:cNvPr id="5" name="Rectangle 4">
            <a:extLst>
              <a:ext uri="{FF2B5EF4-FFF2-40B4-BE49-F238E27FC236}">
                <a16:creationId xmlns:a16="http://schemas.microsoft.com/office/drawing/2014/main" id="{35CAB709-4981-4D90-8910-40F58CDD15A6}"/>
              </a:ext>
            </a:extLst>
          </p:cNvPr>
          <p:cNvSpPr/>
          <p:nvPr/>
        </p:nvSpPr>
        <p:spPr>
          <a:xfrm>
            <a:off x="1632983" y="4974804"/>
            <a:ext cx="7170775" cy="938131"/>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1ED9F16A-0CA6-4504-9A43-4D82DFCE0C9B}"/>
              </a:ext>
            </a:extLst>
          </p:cNvPr>
          <p:cNvSpPr txBox="1"/>
          <p:nvPr/>
        </p:nvSpPr>
        <p:spPr>
          <a:xfrm rot="20700000">
            <a:off x="140678" y="643148"/>
            <a:ext cx="3239733" cy="369332"/>
          </a:xfrm>
          <a:prstGeom prst="rect">
            <a:avLst/>
          </a:prstGeom>
          <a:noFill/>
        </p:spPr>
        <p:txBody>
          <a:bodyPr wrap="none" rtlCol="0">
            <a:spAutoFit/>
          </a:bodyPr>
          <a:lstStyle/>
          <a:p>
            <a:r>
              <a:rPr lang="en-US" b="1" dirty="0">
                <a:solidFill>
                  <a:srgbClr val="597F77"/>
                </a:solidFill>
                <a:latin typeface="Garamond" panose="02020404030301010803" pitchFamily="18" charset="0"/>
              </a:rPr>
              <a:t>Open to Page 6 of your Packet!</a:t>
            </a:r>
          </a:p>
        </p:txBody>
      </p:sp>
    </p:spTree>
    <p:extLst>
      <p:ext uri="{BB962C8B-B14F-4D97-AF65-F5344CB8AC3E}">
        <p14:creationId xmlns:p14="http://schemas.microsoft.com/office/powerpoint/2010/main" val="2049953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B9B51-C199-7940-83DC-F67289A6A8E2}"/>
              </a:ext>
            </a:extLst>
          </p:cNvPr>
          <p:cNvSpPr>
            <a:spLocks noGrp="1"/>
          </p:cNvSpPr>
          <p:nvPr>
            <p:ph type="title"/>
          </p:nvPr>
        </p:nvSpPr>
        <p:spPr/>
        <p:txBody>
          <a:bodyPr/>
          <a:lstStyle/>
          <a:p>
            <a:pPr algn="ctr"/>
            <a:r>
              <a:rPr lang="en-US" dirty="0">
                <a:latin typeface="Garamond" panose="02020404030301010803" pitchFamily="18" charset="0"/>
              </a:rPr>
              <a:t>What is a Logarithm?</a:t>
            </a:r>
          </a:p>
        </p:txBody>
      </p:sp>
      <p:sp>
        <p:nvSpPr>
          <p:cNvPr id="3" name="Content Placeholder 2">
            <a:extLst>
              <a:ext uri="{FF2B5EF4-FFF2-40B4-BE49-F238E27FC236}">
                <a16:creationId xmlns:a16="http://schemas.microsoft.com/office/drawing/2014/main" id="{A0DE3024-09D7-704D-839B-CFB5A426A37E}"/>
              </a:ext>
            </a:extLst>
          </p:cNvPr>
          <p:cNvSpPr>
            <a:spLocks noGrp="1"/>
          </p:cNvSpPr>
          <p:nvPr>
            <p:ph idx="1"/>
          </p:nvPr>
        </p:nvSpPr>
        <p:spPr/>
        <p:txBody>
          <a:bodyPr>
            <a:normAutofit/>
          </a:bodyPr>
          <a:lstStyle/>
          <a:p>
            <a:pPr>
              <a:buClr>
                <a:schemeClr val="accent2"/>
              </a:buClr>
            </a:pPr>
            <a:r>
              <a:rPr lang="en-US" sz="2400" dirty="0">
                <a:solidFill>
                  <a:srgbClr val="597F77"/>
                </a:solidFill>
                <a:latin typeface="Garamond" panose="02020404030301010803" pitchFamily="18" charset="0"/>
              </a:rPr>
              <a:t>Simply put, a logarithm…</a:t>
            </a:r>
          </a:p>
          <a:p>
            <a:pPr lvl="1">
              <a:buClr>
                <a:schemeClr val="accent2"/>
              </a:buClr>
            </a:pPr>
            <a:r>
              <a:rPr lang="en-US" sz="2000" b="1" dirty="0">
                <a:solidFill>
                  <a:schemeClr val="accent2"/>
                </a:solidFill>
                <a:latin typeface="Garamond" panose="02020404030301010803" pitchFamily="18" charset="0"/>
              </a:rPr>
              <a:t>Operates as the inverse operation of exponentiating.</a:t>
            </a:r>
          </a:p>
          <a:p>
            <a:pPr>
              <a:buClr>
                <a:schemeClr val="accent2"/>
              </a:buClr>
            </a:pPr>
            <a:r>
              <a:rPr lang="en-US" sz="2400" dirty="0">
                <a:solidFill>
                  <a:srgbClr val="597F77"/>
                </a:solidFill>
                <a:latin typeface="Garamond" panose="02020404030301010803" pitchFamily="18" charset="0"/>
              </a:rPr>
              <a:t>A logarithm answers a simple question:</a:t>
            </a:r>
          </a:p>
          <a:p>
            <a:pPr lvl="1">
              <a:buClr>
                <a:schemeClr val="accent2"/>
              </a:buClr>
            </a:pPr>
            <a:r>
              <a:rPr lang="en-US" sz="2000" b="1" dirty="0">
                <a:solidFill>
                  <a:schemeClr val="accent2"/>
                </a:solidFill>
                <a:latin typeface="Garamond" panose="02020404030301010803" pitchFamily="18" charset="0"/>
              </a:rPr>
              <a:t>What exponent (x) must I use with base b in order to produce y?</a:t>
            </a:r>
          </a:p>
          <a:p>
            <a:pPr>
              <a:buClr>
                <a:schemeClr val="accent2"/>
              </a:buClr>
            </a:pPr>
            <a:r>
              <a:rPr lang="en-US" sz="2400" dirty="0">
                <a:solidFill>
                  <a:srgbClr val="597F77"/>
                </a:solidFill>
                <a:latin typeface="Garamond" panose="02020404030301010803" pitchFamily="18" charset="0"/>
              </a:rPr>
              <a:t>If y = b</a:t>
            </a:r>
            <a:r>
              <a:rPr lang="en-US" sz="2400" baseline="30000" dirty="0">
                <a:solidFill>
                  <a:srgbClr val="597F77"/>
                </a:solidFill>
                <a:latin typeface="Garamond" panose="02020404030301010803" pitchFamily="18" charset="0"/>
              </a:rPr>
              <a:t>x</a:t>
            </a:r>
            <a:r>
              <a:rPr lang="en-US" sz="2400" dirty="0">
                <a:solidFill>
                  <a:srgbClr val="597F77"/>
                </a:solidFill>
                <a:latin typeface="Garamond" panose="02020404030301010803" pitchFamily="18" charset="0"/>
              </a:rPr>
              <a:t>, then…</a:t>
            </a:r>
          </a:p>
        </p:txBody>
      </p:sp>
      <p:sp>
        <p:nvSpPr>
          <p:cNvPr id="4" name="Content Placeholder 2">
            <a:extLst>
              <a:ext uri="{FF2B5EF4-FFF2-40B4-BE49-F238E27FC236}">
                <a16:creationId xmlns:a16="http://schemas.microsoft.com/office/drawing/2014/main" id="{1DB755A4-B51E-4FC9-9D02-031958554F08}"/>
              </a:ext>
            </a:extLst>
          </p:cNvPr>
          <p:cNvSpPr txBox="1">
            <a:spLocks/>
          </p:cNvSpPr>
          <p:nvPr/>
        </p:nvSpPr>
        <p:spPr>
          <a:xfrm>
            <a:off x="3581400" y="4974804"/>
            <a:ext cx="3563679" cy="9381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Clr>
                <a:srgbClr val="001340"/>
              </a:buClr>
              <a:buFont typeface="Arial" panose="020B0604020202020204" pitchFamily="34" charset="0"/>
              <a:buChar char="•"/>
              <a:defRPr sz="2800" kern="1200">
                <a:solidFill>
                  <a:schemeClr val="tx1">
                    <a:lumMod val="65000"/>
                    <a:lumOff val="35000"/>
                  </a:schemeClr>
                </a:solidFill>
                <a:latin typeface="Times" pitchFamily="2" charset="0"/>
                <a:ea typeface="+mn-ea"/>
                <a:cs typeface="+mn-cs"/>
              </a:defRPr>
            </a:lvl1pPr>
            <a:lvl2pPr marL="6858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400" kern="1200">
                <a:solidFill>
                  <a:schemeClr val="tx1">
                    <a:lumMod val="65000"/>
                    <a:lumOff val="35000"/>
                  </a:schemeClr>
                </a:solidFill>
                <a:latin typeface="Times" pitchFamily="2" charset="0"/>
                <a:ea typeface="+mn-ea"/>
                <a:cs typeface="+mn-cs"/>
              </a:defRPr>
            </a:lvl2pPr>
            <a:lvl3pPr marL="11430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000" kern="1200">
                <a:solidFill>
                  <a:schemeClr val="tx1">
                    <a:lumMod val="65000"/>
                    <a:lumOff val="35000"/>
                  </a:schemeClr>
                </a:solidFill>
                <a:latin typeface="Times" pitchFamily="2" charset="0"/>
                <a:ea typeface="+mn-ea"/>
                <a:cs typeface="+mn-cs"/>
              </a:defRPr>
            </a:lvl3pPr>
            <a:lvl4pPr marL="16002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4pPr>
            <a:lvl5pPr marL="20574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Clr>
                <a:schemeClr val="tx1"/>
              </a:buClr>
              <a:buFont typeface="Arial" panose="020B0604020202020204" pitchFamily="34" charset="0"/>
              <a:buNone/>
            </a:pPr>
            <a:r>
              <a:rPr lang="en-US" sz="4000" b="1" dirty="0">
                <a:solidFill>
                  <a:schemeClr val="accent2"/>
                </a:solidFill>
                <a:latin typeface="Garamond" panose="02020404030301010803" pitchFamily="18" charset="0"/>
              </a:rPr>
              <a:t>	x = </a:t>
            </a:r>
            <a:r>
              <a:rPr lang="en-US" sz="4000" b="1" dirty="0" err="1">
                <a:solidFill>
                  <a:schemeClr val="accent2"/>
                </a:solidFill>
                <a:latin typeface="Garamond" panose="02020404030301010803" pitchFamily="18" charset="0"/>
              </a:rPr>
              <a:t>log</a:t>
            </a:r>
            <a:r>
              <a:rPr lang="en-US" sz="4000" b="1" baseline="-25000" dirty="0" err="1">
                <a:solidFill>
                  <a:schemeClr val="accent2"/>
                </a:solidFill>
                <a:latin typeface="Garamond" panose="02020404030301010803" pitchFamily="18" charset="0"/>
              </a:rPr>
              <a:t>b</a:t>
            </a:r>
            <a:r>
              <a:rPr lang="en-US" sz="4000" b="1" dirty="0">
                <a:solidFill>
                  <a:schemeClr val="accent2"/>
                </a:solidFill>
                <a:latin typeface="Garamond" panose="02020404030301010803" pitchFamily="18" charset="0"/>
              </a:rPr>
              <a:t>(y)</a:t>
            </a:r>
          </a:p>
        </p:txBody>
      </p:sp>
      <p:sp>
        <p:nvSpPr>
          <p:cNvPr id="5" name="TextBox 4">
            <a:extLst>
              <a:ext uri="{FF2B5EF4-FFF2-40B4-BE49-F238E27FC236}">
                <a16:creationId xmlns:a16="http://schemas.microsoft.com/office/drawing/2014/main" id="{441D5079-AF46-4012-87E7-6938841D9629}"/>
              </a:ext>
            </a:extLst>
          </p:cNvPr>
          <p:cNvSpPr txBox="1"/>
          <p:nvPr/>
        </p:nvSpPr>
        <p:spPr>
          <a:xfrm rot="20700000">
            <a:off x="140678" y="643148"/>
            <a:ext cx="3239733" cy="369332"/>
          </a:xfrm>
          <a:prstGeom prst="rect">
            <a:avLst/>
          </a:prstGeom>
          <a:noFill/>
        </p:spPr>
        <p:txBody>
          <a:bodyPr wrap="none" rtlCol="0">
            <a:spAutoFit/>
          </a:bodyPr>
          <a:lstStyle/>
          <a:p>
            <a:r>
              <a:rPr lang="en-US" b="1" dirty="0">
                <a:solidFill>
                  <a:srgbClr val="597F77"/>
                </a:solidFill>
                <a:latin typeface="Garamond" panose="02020404030301010803" pitchFamily="18" charset="0"/>
              </a:rPr>
              <a:t>Open to Page 6 of your Packet!</a:t>
            </a:r>
          </a:p>
        </p:txBody>
      </p:sp>
    </p:spTree>
    <p:extLst>
      <p:ext uri="{BB962C8B-B14F-4D97-AF65-F5344CB8AC3E}">
        <p14:creationId xmlns:p14="http://schemas.microsoft.com/office/powerpoint/2010/main" val="2962762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0C591-DFE0-324B-973B-345751AAD726}"/>
              </a:ext>
            </a:extLst>
          </p:cNvPr>
          <p:cNvSpPr>
            <a:spLocks noGrp="1"/>
          </p:cNvSpPr>
          <p:nvPr>
            <p:ph type="title"/>
          </p:nvPr>
        </p:nvSpPr>
        <p:spPr/>
        <p:txBody>
          <a:bodyPr/>
          <a:lstStyle/>
          <a:p>
            <a:pPr algn="ctr"/>
            <a:r>
              <a:rPr lang="en-US" dirty="0">
                <a:latin typeface="Garamond" panose="02020404030301010803" pitchFamily="18" charset="0"/>
              </a:rPr>
              <a:t>Practice Problems</a:t>
            </a:r>
          </a:p>
        </p:txBody>
      </p:sp>
      <p:sp>
        <p:nvSpPr>
          <p:cNvPr id="3" name="Content Placeholder 2">
            <a:extLst>
              <a:ext uri="{FF2B5EF4-FFF2-40B4-BE49-F238E27FC236}">
                <a16:creationId xmlns:a16="http://schemas.microsoft.com/office/drawing/2014/main" id="{451D0325-711D-3948-A277-0332A9FB3B26}"/>
              </a:ext>
            </a:extLst>
          </p:cNvPr>
          <p:cNvSpPr>
            <a:spLocks noGrp="1"/>
          </p:cNvSpPr>
          <p:nvPr>
            <p:ph idx="1"/>
          </p:nvPr>
        </p:nvSpPr>
        <p:spPr/>
        <p:txBody>
          <a:bodyPr>
            <a:normAutofit/>
          </a:bodyPr>
          <a:lstStyle/>
          <a:p>
            <a:pPr marL="514350" indent="-514350">
              <a:buClr>
                <a:schemeClr val="tx1"/>
              </a:buClr>
              <a:buFont typeface="+mj-lt"/>
              <a:buAutoNum type="arabicPeriod" startAt="6"/>
            </a:pPr>
            <a:r>
              <a:rPr lang="en-US" dirty="0">
                <a:solidFill>
                  <a:srgbClr val="597F77"/>
                </a:solidFill>
                <a:latin typeface="Garamond" panose="02020404030301010803" pitchFamily="18" charset="0"/>
              </a:rPr>
              <a:t>Rewrite the following exponential equations as logarithmic equations.</a:t>
            </a:r>
          </a:p>
          <a:p>
            <a:pPr marL="914400" lvl="1" indent="-457200">
              <a:buClr>
                <a:schemeClr val="tx1"/>
              </a:buClr>
              <a:buFont typeface="+mj-lt"/>
              <a:buAutoNum type="alphaLcParenR"/>
            </a:pPr>
            <a:r>
              <a:rPr lang="en-US" dirty="0">
                <a:solidFill>
                  <a:srgbClr val="597F77"/>
                </a:solidFill>
                <a:latin typeface="Garamond" panose="02020404030301010803" pitchFamily="18" charset="0"/>
              </a:rPr>
              <a:t>6 = 3.2</a:t>
            </a:r>
            <a:endParaRPr lang="en-US" baseline="30000" dirty="0">
              <a:solidFill>
                <a:srgbClr val="597F77"/>
              </a:solidFill>
              <a:latin typeface="Garamond" panose="02020404030301010803" pitchFamily="18" charset="0"/>
            </a:endParaRPr>
          </a:p>
          <a:p>
            <a:pPr marL="914400" lvl="1" indent="-457200">
              <a:buClr>
                <a:schemeClr val="tx1"/>
              </a:buClr>
              <a:buFont typeface="+mj-lt"/>
              <a:buAutoNum type="alphaLcParenR"/>
            </a:pPr>
            <a:endParaRPr lang="en-US" baseline="30000" dirty="0">
              <a:solidFill>
                <a:srgbClr val="597F77"/>
              </a:solidFill>
              <a:latin typeface="Garamond" panose="02020404030301010803" pitchFamily="18" charset="0"/>
            </a:endParaRPr>
          </a:p>
          <a:p>
            <a:pPr marL="914400" lvl="1" indent="-457200">
              <a:buClr>
                <a:schemeClr val="tx1"/>
              </a:buClr>
              <a:buFont typeface="+mj-lt"/>
              <a:buAutoNum type="alphaLcParenR"/>
            </a:pPr>
            <a:endParaRPr lang="en-US" dirty="0">
              <a:solidFill>
                <a:srgbClr val="597F77"/>
              </a:solidFill>
              <a:latin typeface="Garamond" panose="02020404030301010803" pitchFamily="18" charset="0"/>
            </a:endParaRPr>
          </a:p>
          <a:p>
            <a:pPr marL="914400" lvl="1" indent="-457200">
              <a:buClr>
                <a:schemeClr val="tx1"/>
              </a:buClr>
              <a:buFont typeface="+mj-lt"/>
              <a:buAutoNum type="alphaLcParenR"/>
            </a:pPr>
            <a:r>
              <a:rPr lang="en-US" dirty="0">
                <a:solidFill>
                  <a:srgbClr val="597F77"/>
                </a:solidFill>
                <a:latin typeface="Garamond" panose="02020404030301010803" pitchFamily="18" charset="0"/>
              </a:rPr>
              <a:t>14 = 5</a:t>
            </a:r>
            <a:r>
              <a:rPr lang="en-US" baseline="30000" dirty="0">
                <a:solidFill>
                  <a:srgbClr val="597F77"/>
                </a:solidFill>
                <a:latin typeface="Garamond" panose="02020404030301010803" pitchFamily="18" charset="0"/>
              </a:rPr>
              <a:t>x </a:t>
            </a:r>
            <a:endParaRPr lang="en-US" dirty="0">
              <a:solidFill>
                <a:srgbClr val="597F77"/>
              </a:solidFill>
              <a:latin typeface="Garamond" panose="02020404030301010803" pitchFamily="18" charset="0"/>
            </a:endParaRPr>
          </a:p>
        </p:txBody>
      </p:sp>
      <p:sp>
        <p:nvSpPr>
          <p:cNvPr id="4" name="TextBox 3">
            <a:extLst>
              <a:ext uri="{FF2B5EF4-FFF2-40B4-BE49-F238E27FC236}">
                <a16:creationId xmlns:a16="http://schemas.microsoft.com/office/drawing/2014/main" id="{1A9EF5E8-F40D-8B45-AAE6-5030A6B295E9}"/>
              </a:ext>
            </a:extLst>
          </p:cNvPr>
          <p:cNvSpPr txBox="1"/>
          <p:nvPr/>
        </p:nvSpPr>
        <p:spPr>
          <a:xfrm rot="20700000">
            <a:off x="140678" y="643148"/>
            <a:ext cx="3239733" cy="369332"/>
          </a:xfrm>
          <a:prstGeom prst="rect">
            <a:avLst/>
          </a:prstGeom>
          <a:noFill/>
        </p:spPr>
        <p:txBody>
          <a:bodyPr wrap="none" rtlCol="0">
            <a:spAutoFit/>
          </a:bodyPr>
          <a:lstStyle/>
          <a:p>
            <a:r>
              <a:rPr lang="en-US" b="1" dirty="0">
                <a:solidFill>
                  <a:srgbClr val="597F77"/>
                </a:solidFill>
                <a:latin typeface="Garamond" panose="02020404030301010803" pitchFamily="18" charset="0"/>
              </a:rPr>
              <a:t>Open to Page 6 of your Packet!</a:t>
            </a:r>
          </a:p>
        </p:txBody>
      </p:sp>
    </p:spTree>
    <p:extLst>
      <p:ext uri="{BB962C8B-B14F-4D97-AF65-F5344CB8AC3E}">
        <p14:creationId xmlns:p14="http://schemas.microsoft.com/office/powerpoint/2010/main" val="511162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0C591-DFE0-324B-973B-345751AAD726}"/>
              </a:ext>
            </a:extLst>
          </p:cNvPr>
          <p:cNvSpPr>
            <a:spLocks noGrp="1"/>
          </p:cNvSpPr>
          <p:nvPr>
            <p:ph type="title"/>
          </p:nvPr>
        </p:nvSpPr>
        <p:spPr/>
        <p:txBody>
          <a:bodyPr/>
          <a:lstStyle/>
          <a:p>
            <a:pPr algn="ctr"/>
            <a:r>
              <a:rPr lang="en-US" dirty="0">
                <a:latin typeface="Garamond" panose="02020404030301010803" pitchFamily="18" charset="0"/>
              </a:rPr>
              <a:t>Practice Problems</a:t>
            </a:r>
          </a:p>
        </p:txBody>
      </p:sp>
      <p:sp>
        <p:nvSpPr>
          <p:cNvPr id="3" name="Content Placeholder 2">
            <a:extLst>
              <a:ext uri="{FF2B5EF4-FFF2-40B4-BE49-F238E27FC236}">
                <a16:creationId xmlns:a16="http://schemas.microsoft.com/office/drawing/2014/main" id="{451D0325-711D-3948-A277-0332A9FB3B26}"/>
              </a:ext>
            </a:extLst>
          </p:cNvPr>
          <p:cNvSpPr>
            <a:spLocks noGrp="1"/>
          </p:cNvSpPr>
          <p:nvPr>
            <p:ph idx="1"/>
          </p:nvPr>
        </p:nvSpPr>
        <p:spPr/>
        <p:txBody>
          <a:bodyPr>
            <a:normAutofit/>
          </a:bodyPr>
          <a:lstStyle/>
          <a:p>
            <a:pPr marL="514350" indent="-514350">
              <a:buClr>
                <a:schemeClr val="tx1"/>
              </a:buClr>
              <a:buFont typeface="+mj-lt"/>
              <a:buAutoNum type="arabicPeriod" startAt="6"/>
            </a:pPr>
            <a:r>
              <a:rPr lang="en-US" dirty="0">
                <a:solidFill>
                  <a:srgbClr val="597F77"/>
                </a:solidFill>
                <a:latin typeface="Garamond" panose="02020404030301010803" pitchFamily="18" charset="0"/>
              </a:rPr>
              <a:t>Rewrite the following exponential equations as logarithmic equations.</a:t>
            </a:r>
          </a:p>
          <a:p>
            <a:pPr marL="914400" lvl="1" indent="-457200">
              <a:buClr>
                <a:schemeClr val="tx1"/>
              </a:buClr>
              <a:buFont typeface="+mj-lt"/>
              <a:buAutoNum type="alphaLcParenR"/>
            </a:pPr>
            <a:r>
              <a:rPr lang="en-US" dirty="0">
                <a:solidFill>
                  <a:srgbClr val="597F77"/>
                </a:solidFill>
                <a:latin typeface="Garamond" panose="02020404030301010803" pitchFamily="18" charset="0"/>
              </a:rPr>
              <a:t>6 = 3.2</a:t>
            </a:r>
            <a:endParaRPr lang="en-US" baseline="30000" dirty="0">
              <a:solidFill>
                <a:srgbClr val="597F77"/>
              </a:solidFill>
              <a:latin typeface="Garamond" panose="02020404030301010803" pitchFamily="18" charset="0"/>
            </a:endParaRPr>
          </a:p>
          <a:p>
            <a:pPr marL="914400" lvl="1" indent="-457200">
              <a:buClr>
                <a:schemeClr val="tx1"/>
              </a:buClr>
              <a:buFont typeface="+mj-lt"/>
              <a:buAutoNum type="alphaLcParenR"/>
            </a:pPr>
            <a:endParaRPr lang="en-US" baseline="30000" dirty="0">
              <a:solidFill>
                <a:srgbClr val="597F77"/>
              </a:solidFill>
              <a:latin typeface="Garamond" panose="02020404030301010803" pitchFamily="18" charset="0"/>
            </a:endParaRPr>
          </a:p>
          <a:p>
            <a:pPr marL="914400" lvl="1" indent="-457200">
              <a:buClr>
                <a:schemeClr val="tx1"/>
              </a:buClr>
              <a:buFont typeface="+mj-lt"/>
              <a:buAutoNum type="alphaLcParenR"/>
            </a:pPr>
            <a:endParaRPr lang="en-US" dirty="0">
              <a:solidFill>
                <a:srgbClr val="597F77"/>
              </a:solidFill>
              <a:latin typeface="Garamond" panose="02020404030301010803" pitchFamily="18" charset="0"/>
            </a:endParaRPr>
          </a:p>
          <a:p>
            <a:pPr marL="914400" lvl="1" indent="-457200">
              <a:buClr>
                <a:schemeClr val="tx1"/>
              </a:buClr>
              <a:buFont typeface="+mj-lt"/>
              <a:buAutoNum type="alphaLcParenR"/>
            </a:pPr>
            <a:r>
              <a:rPr lang="en-US" dirty="0">
                <a:solidFill>
                  <a:srgbClr val="597F77"/>
                </a:solidFill>
                <a:latin typeface="Garamond" panose="02020404030301010803" pitchFamily="18" charset="0"/>
              </a:rPr>
              <a:t>14 = 5</a:t>
            </a:r>
            <a:r>
              <a:rPr lang="en-US" baseline="30000" dirty="0">
                <a:solidFill>
                  <a:srgbClr val="597F77"/>
                </a:solidFill>
                <a:latin typeface="Garamond" panose="02020404030301010803" pitchFamily="18" charset="0"/>
              </a:rPr>
              <a:t>x </a:t>
            </a:r>
            <a:endParaRPr lang="en-US" dirty="0">
              <a:solidFill>
                <a:srgbClr val="597F77"/>
              </a:solidFill>
              <a:latin typeface="Garamond" panose="02020404030301010803" pitchFamily="18" charset="0"/>
            </a:endParaRPr>
          </a:p>
        </p:txBody>
      </p:sp>
      <p:sp>
        <p:nvSpPr>
          <p:cNvPr id="4" name="TextBox 3">
            <a:extLst>
              <a:ext uri="{FF2B5EF4-FFF2-40B4-BE49-F238E27FC236}">
                <a16:creationId xmlns:a16="http://schemas.microsoft.com/office/drawing/2014/main" id="{1A9EF5E8-F40D-8B45-AAE6-5030A6B295E9}"/>
              </a:ext>
            </a:extLst>
          </p:cNvPr>
          <p:cNvSpPr txBox="1"/>
          <p:nvPr/>
        </p:nvSpPr>
        <p:spPr>
          <a:xfrm rot="20700000">
            <a:off x="140678" y="643148"/>
            <a:ext cx="3239733" cy="369332"/>
          </a:xfrm>
          <a:prstGeom prst="rect">
            <a:avLst/>
          </a:prstGeom>
          <a:noFill/>
        </p:spPr>
        <p:txBody>
          <a:bodyPr wrap="none" rtlCol="0">
            <a:spAutoFit/>
          </a:bodyPr>
          <a:lstStyle/>
          <a:p>
            <a:r>
              <a:rPr lang="en-US" b="1" dirty="0">
                <a:solidFill>
                  <a:srgbClr val="597F77"/>
                </a:solidFill>
                <a:latin typeface="Garamond" panose="02020404030301010803" pitchFamily="18" charset="0"/>
              </a:rPr>
              <a:t>Open to Page 6 of your Packet!</a:t>
            </a:r>
          </a:p>
        </p:txBody>
      </p:sp>
      <p:sp>
        <p:nvSpPr>
          <p:cNvPr id="5" name="Content Placeholder 2">
            <a:extLst>
              <a:ext uri="{FF2B5EF4-FFF2-40B4-BE49-F238E27FC236}">
                <a16:creationId xmlns:a16="http://schemas.microsoft.com/office/drawing/2014/main" id="{575FC775-03E7-49B8-B6DC-FBD83DD0ADDA}"/>
              </a:ext>
            </a:extLst>
          </p:cNvPr>
          <p:cNvSpPr txBox="1">
            <a:spLocks/>
          </p:cNvSpPr>
          <p:nvPr/>
        </p:nvSpPr>
        <p:spPr>
          <a:xfrm>
            <a:off x="1591171" y="2959934"/>
            <a:ext cx="3563679" cy="9381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Clr>
                <a:srgbClr val="001340"/>
              </a:buClr>
              <a:buFont typeface="Arial" panose="020B0604020202020204" pitchFamily="34" charset="0"/>
              <a:buChar char="•"/>
              <a:defRPr sz="2800" kern="1200">
                <a:solidFill>
                  <a:schemeClr val="tx1">
                    <a:lumMod val="65000"/>
                    <a:lumOff val="35000"/>
                  </a:schemeClr>
                </a:solidFill>
                <a:latin typeface="Times" pitchFamily="2" charset="0"/>
                <a:ea typeface="+mn-ea"/>
                <a:cs typeface="+mn-cs"/>
              </a:defRPr>
            </a:lvl1pPr>
            <a:lvl2pPr marL="6858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400" kern="1200">
                <a:solidFill>
                  <a:schemeClr val="tx1">
                    <a:lumMod val="65000"/>
                    <a:lumOff val="35000"/>
                  </a:schemeClr>
                </a:solidFill>
                <a:latin typeface="Times" pitchFamily="2" charset="0"/>
                <a:ea typeface="+mn-ea"/>
                <a:cs typeface="+mn-cs"/>
              </a:defRPr>
            </a:lvl2pPr>
            <a:lvl3pPr marL="11430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000" kern="1200">
                <a:solidFill>
                  <a:schemeClr val="tx1">
                    <a:lumMod val="65000"/>
                    <a:lumOff val="35000"/>
                  </a:schemeClr>
                </a:solidFill>
                <a:latin typeface="Times" pitchFamily="2" charset="0"/>
                <a:ea typeface="+mn-ea"/>
                <a:cs typeface="+mn-cs"/>
              </a:defRPr>
            </a:lvl3pPr>
            <a:lvl4pPr marL="16002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4pPr>
            <a:lvl5pPr marL="20574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Clr>
                <a:schemeClr val="tx1"/>
              </a:buClr>
              <a:buFont typeface="Arial" panose="020B0604020202020204" pitchFamily="34" charset="0"/>
              <a:buNone/>
            </a:pPr>
            <a:r>
              <a:rPr lang="en-US" b="1" dirty="0">
                <a:solidFill>
                  <a:schemeClr val="accent2"/>
                </a:solidFill>
                <a:latin typeface="Garamond" panose="02020404030301010803" pitchFamily="18" charset="0"/>
              </a:rPr>
              <a:t>	x = log</a:t>
            </a:r>
            <a:r>
              <a:rPr lang="en-US" b="1" baseline="-25000" dirty="0">
                <a:solidFill>
                  <a:schemeClr val="accent2"/>
                </a:solidFill>
                <a:latin typeface="Garamond" panose="02020404030301010803" pitchFamily="18" charset="0"/>
              </a:rPr>
              <a:t>3.2</a:t>
            </a:r>
            <a:r>
              <a:rPr lang="en-US" b="1" dirty="0">
                <a:solidFill>
                  <a:schemeClr val="accent2"/>
                </a:solidFill>
                <a:latin typeface="Garamond" panose="02020404030301010803" pitchFamily="18" charset="0"/>
              </a:rPr>
              <a:t>(6)</a:t>
            </a:r>
          </a:p>
        </p:txBody>
      </p:sp>
      <p:sp>
        <p:nvSpPr>
          <p:cNvPr id="6" name="Content Placeholder 2">
            <a:extLst>
              <a:ext uri="{FF2B5EF4-FFF2-40B4-BE49-F238E27FC236}">
                <a16:creationId xmlns:a16="http://schemas.microsoft.com/office/drawing/2014/main" id="{383EA5FD-6ACD-49E0-BD3C-C1A1E2C050B6}"/>
              </a:ext>
            </a:extLst>
          </p:cNvPr>
          <p:cNvSpPr txBox="1">
            <a:spLocks/>
          </p:cNvSpPr>
          <p:nvPr/>
        </p:nvSpPr>
        <p:spPr>
          <a:xfrm>
            <a:off x="1594716" y="4303179"/>
            <a:ext cx="3563679" cy="9381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Clr>
                <a:srgbClr val="001340"/>
              </a:buClr>
              <a:buFont typeface="Arial" panose="020B0604020202020204" pitchFamily="34" charset="0"/>
              <a:buChar char="•"/>
              <a:defRPr sz="2800" kern="1200">
                <a:solidFill>
                  <a:schemeClr val="tx1">
                    <a:lumMod val="65000"/>
                    <a:lumOff val="35000"/>
                  </a:schemeClr>
                </a:solidFill>
                <a:latin typeface="Times" pitchFamily="2" charset="0"/>
                <a:ea typeface="+mn-ea"/>
                <a:cs typeface="+mn-cs"/>
              </a:defRPr>
            </a:lvl1pPr>
            <a:lvl2pPr marL="6858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400" kern="1200">
                <a:solidFill>
                  <a:schemeClr val="tx1">
                    <a:lumMod val="65000"/>
                    <a:lumOff val="35000"/>
                  </a:schemeClr>
                </a:solidFill>
                <a:latin typeface="Times" pitchFamily="2" charset="0"/>
                <a:ea typeface="+mn-ea"/>
                <a:cs typeface="+mn-cs"/>
              </a:defRPr>
            </a:lvl2pPr>
            <a:lvl3pPr marL="11430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000" kern="1200">
                <a:solidFill>
                  <a:schemeClr val="tx1">
                    <a:lumMod val="65000"/>
                    <a:lumOff val="35000"/>
                  </a:schemeClr>
                </a:solidFill>
                <a:latin typeface="Times" pitchFamily="2" charset="0"/>
                <a:ea typeface="+mn-ea"/>
                <a:cs typeface="+mn-cs"/>
              </a:defRPr>
            </a:lvl3pPr>
            <a:lvl4pPr marL="16002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4pPr>
            <a:lvl5pPr marL="20574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Clr>
                <a:schemeClr val="tx1"/>
              </a:buClr>
              <a:buFont typeface="Arial" panose="020B0604020202020204" pitchFamily="34" charset="0"/>
              <a:buNone/>
            </a:pPr>
            <a:r>
              <a:rPr lang="en-US" b="1" dirty="0">
                <a:solidFill>
                  <a:schemeClr val="accent2"/>
                </a:solidFill>
                <a:latin typeface="Garamond" panose="02020404030301010803" pitchFamily="18" charset="0"/>
              </a:rPr>
              <a:t>	x = log</a:t>
            </a:r>
            <a:r>
              <a:rPr lang="en-US" b="1" baseline="-25000" dirty="0">
                <a:solidFill>
                  <a:schemeClr val="accent2"/>
                </a:solidFill>
                <a:latin typeface="Garamond" panose="02020404030301010803" pitchFamily="18" charset="0"/>
              </a:rPr>
              <a:t>5</a:t>
            </a:r>
            <a:r>
              <a:rPr lang="en-US" b="1" dirty="0">
                <a:solidFill>
                  <a:schemeClr val="accent2"/>
                </a:solidFill>
                <a:latin typeface="Garamond" panose="02020404030301010803" pitchFamily="18" charset="0"/>
              </a:rPr>
              <a:t>(14)</a:t>
            </a:r>
          </a:p>
        </p:txBody>
      </p:sp>
    </p:spTree>
    <p:extLst>
      <p:ext uri="{BB962C8B-B14F-4D97-AF65-F5344CB8AC3E}">
        <p14:creationId xmlns:p14="http://schemas.microsoft.com/office/powerpoint/2010/main" val="3771765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0C591-DFE0-324B-973B-345751AAD726}"/>
              </a:ext>
            </a:extLst>
          </p:cNvPr>
          <p:cNvSpPr>
            <a:spLocks noGrp="1"/>
          </p:cNvSpPr>
          <p:nvPr>
            <p:ph type="title"/>
          </p:nvPr>
        </p:nvSpPr>
        <p:spPr/>
        <p:txBody>
          <a:bodyPr/>
          <a:lstStyle/>
          <a:p>
            <a:pPr algn="ctr"/>
            <a:r>
              <a:rPr lang="en-US" dirty="0">
                <a:latin typeface="Garamond" panose="02020404030301010803" pitchFamily="18" charset="0"/>
              </a:rPr>
              <a:t>Practice Problems</a:t>
            </a:r>
          </a:p>
        </p:txBody>
      </p:sp>
      <p:sp>
        <p:nvSpPr>
          <p:cNvPr id="3" name="Content Placeholder 2">
            <a:extLst>
              <a:ext uri="{FF2B5EF4-FFF2-40B4-BE49-F238E27FC236}">
                <a16:creationId xmlns:a16="http://schemas.microsoft.com/office/drawing/2014/main" id="{451D0325-711D-3948-A277-0332A9FB3B26}"/>
              </a:ext>
            </a:extLst>
          </p:cNvPr>
          <p:cNvSpPr>
            <a:spLocks noGrp="1"/>
          </p:cNvSpPr>
          <p:nvPr>
            <p:ph idx="1"/>
          </p:nvPr>
        </p:nvSpPr>
        <p:spPr/>
        <p:txBody>
          <a:bodyPr>
            <a:normAutofit/>
          </a:bodyPr>
          <a:lstStyle/>
          <a:p>
            <a:pPr marL="514350" indent="-514350">
              <a:buClr>
                <a:schemeClr val="tx1"/>
              </a:buClr>
              <a:buFont typeface="+mj-lt"/>
              <a:buAutoNum type="arabicPeriod" startAt="7"/>
            </a:pPr>
            <a:r>
              <a:rPr lang="en-US" dirty="0">
                <a:solidFill>
                  <a:srgbClr val="597F77"/>
                </a:solidFill>
                <a:latin typeface="Garamond" panose="02020404030301010803" pitchFamily="18" charset="0"/>
              </a:rPr>
              <a:t>Solve the following equations for x. Round to the nearest tenth. </a:t>
            </a:r>
          </a:p>
          <a:p>
            <a:pPr marL="914400" lvl="1" indent="-457200">
              <a:buClr>
                <a:schemeClr val="tx1"/>
              </a:buClr>
              <a:buFont typeface="+mj-lt"/>
              <a:buAutoNum type="alphaLcParenR"/>
            </a:pPr>
            <a:r>
              <a:rPr lang="en-US" dirty="0">
                <a:solidFill>
                  <a:srgbClr val="597F77"/>
                </a:solidFill>
                <a:latin typeface="Garamond" panose="02020404030301010803" pitchFamily="18" charset="0"/>
              </a:rPr>
              <a:t>56 = 4</a:t>
            </a:r>
            <a:r>
              <a:rPr lang="en-US" baseline="30000" dirty="0">
                <a:solidFill>
                  <a:srgbClr val="597F77"/>
                </a:solidFill>
                <a:latin typeface="Garamond" panose="02020404030301010803" pitchFamily="18" charset="0"/>
              </a:rPr>
              <a:t>x</a:t>
            </a:r>
          </a:p>
          <a:p>
            <a:pPr marL="914400" lvl="1" indent="-457200">
              <a:buClr>
                <a:schemeClr val="tx1"/>
              </a:buClr>
              <a:buFont typeface="+mj-lt"/>
              <a:buAutoNum type="alphaLcParenR"/>
            </a:pPr>
            <a:endParaRPr lang="en-US" baseline="30000" dirty="0">
              <a:solidFill>
                <a:srgbClr val="597F77"/>
              </a:solidFill>
              <a:latin typeface="Garamond" panose="02020404030301010803" pitchFamily="18" charset="0"/>
            </a:endParaRPr>
          </a:p>
          <a:p>
            <a:pPr marL="914400" lvl="1" indent="-457200">
              <a:buClr>
                <a:schemeClr val="tx1"/>
              </a:buClr>
              <a:buFont typeface="+mj-lt"/>
              <a:buAutoNum type="alphaLcParenR"/>
            </a:pPr>
            <a:endParaRPr lang="en-US" dirty="0">
              <a:solidFill>
                <a:srgbClr val="597F77"/>
              </a:solidFill>
              <a:latin typeface="Garamond" panose="02020404030301010803" pitchFamily="18" charset="0"/>
            </a:endParaRPr>
          </a:p>
          <a:p>
            <a:pPr marL="914400" lvl="1" indent="-457200">
              <a:buClr>
                <a:schemeClr val="tx1"/>
              </a:buClr>
              <a:buFont typeface="+mj-lt"/>
              <a:buAutoNum type="alphaLcParenR"/>
            </a:pPr>
            <a:r>
              <a:rPr lang="en-US" dirty="0">
                <a:solidFill>
                  <a:srgbClr val="597F77"/>
                </a:solidFill>
                <a:latin typeface="Garamond" panose="02020404030301010803" pitchFamily="18" charset="0"/>
              </a:rPr>
              <a:t>31 = 4(5.1)</a:t>
            </a:r>
            <a:r>
              <a:rPr lang="en-US" baseline="30000" dirty="0">
                <a:solidFill>
                  <a:srgbClr val="597F77"/>
                </a:solidFill>
                <a:latin typeface="Garamond" panose="02020404030301010803" pitchFamily="18" charset="0"/>
              </a:rPr>
              <a:t>x</a:t>
            </a:r>
          </a:p>
          <a:p>
            <a:pPr marL="914400" lvl="1" indent="-457200">
              <a:buClr>
                <a:schemeClr val="tx1"/>
              </a:buClr>
              <a:buFont typeface="+mj-lt"/>
              <a:buAutoNum type="alphaLcParenR"/>
            </a:pPr>
            <a:endParaRPr lang="en-US" dirty="0">
              <a:solidFill>
                <a:srgbClr val="597F77"/>
              </a:solidFill>
              <a:latin typeface="Garamond" panose="02020404030301010803" pitchFamily="18" charset="0"/>
            </a:endParaRPr>
          </a:p>
        </p:txBody>
      </p:sp>
      <p:sp>
        <p:nvSpPr>
          <p:cNvPr id="4" name="TextBox 3">
            <a:extLst>
              <a:ext uri="{FF2B5EF4-FFF2-40B4-BE49-F238E27FC236}">
                <a16:creationId xmlns:a16="http://schemas.microsoft.com/office/drawing/2014/main" id="{1A9EF5E8-F40D-8B45-AAE6-5030A6B295E9}"/>
              </a:ext>
            </a:extLst>
          </p:cNvPr>
          <p:cNvSpPr txBox="1"/>
          <p:nvPr/>
        </p:nvSpPr>
        <p:spPr>
          <a:xfrm rot="20700000">
            <a:off x="140678" y="643148"/>
            <a:ext cx="3239733" cy="369332"/>
          </a:xfrm>
          <a:prstGeom prst="rect">
            <a:avLst/>
          </a:prstGeom>
          <a:noFill/>
        </p:spPr>
        <p:txBody>
          <a:bodyPr wrap="none" rtlCol="0">
            <a:spAutoFit/>
          </a:bodyPr>
          <a:lstStyle/>
          <a:p>
            <a:r>
              <a:rPr lang="en-US" b="1" dirty="0">
                <a:solidFill>
                  <a:srgbClr val="597F77"/>
                </a:solidFill>
                <a:latin typeface="Garamond" panose="02020404030301010803" pitchFamily="18" charset="0"/>
              </a:rPr>
              <a:t>Open to Page 6 of your Packet!</a:t>
            </a:r>
          </a:p>
        </p:txBody>
      </p:sp>
      <p:sp>
        <p:nvSpPr>
          <p:cNvPr id="7" name="Content Placeholder 2">
            <a:extLst>
              <a:ext uri="{FF2B5EF4-FFF2-40B4-BE49-F238E27FC236}">
                <a16:creationId xmlns:a16="http://schemas.microsoft.com/office/drawing/2014/main" id="{4223DD15-DDA1-4E0D-BB9E-029D72FC89CB}"/>
              </a:ext>
            </a:extLst>
          </p:cNvPr>
          <p:cNvSpPr txBox="1">
            <a:spLocks/>
          </p:cNvSpPr>
          <p:nvPr/>
        </p:nvSpPr>
        <p:spPr>
          <a:xfrm>
            <a:off x="6788171" y="2068154"/>
            <a:ext cx="4061637" cy="12852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Clr>
                <a:srgbClr val="001340"/>
              </a:buClr>
              <a:buFont typeface="Arial" panose="020B0604020202020204" pitchFamily="34" charset="0"/>
              <a:buChar char="•"/>
              <a:defRPr sz="2800" kern="1200">
                <a:solidFill>
                  <a:schemeClr val="tx1">
                    <a:lumMod val="65000"/>
                    <a:lumOff val="35000"/>
                  </a:schemeClr>
                </a:solidFill>
                <a:latin typeface="Times" pitchFamily="2" charset="0"/>
                <a:ea typeface="+mn-ea"/>
                <a:cs typeface="+mn-cs"/>
              </a:defRPr>
            </a:lvl1pPr>
            <a:lvl2pPr marL="6858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400" kern="1200">
                <a:solidFill>
                  <a:schemeClr val="tx1">
                    <a:lumMod val="65000"/>
                    <a:lumOff val="35000"/>
                  </a:schemeClr>
                </a:solidFill>
                <a:latin typeface="Times" pitchFamily="2" charset="0"/>
                <a:ea typeface="+mn-ea"/>
                <a:cs typeface="+mn-cs"/>
              </a:defRPr>
            </a:lvl2pPr>
            <a:lvl3pPr marL="11430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000" kern="1200">
                <a:solidFill>
                  <a:schemeClr val="tx1">
                    <a:lumMod val="65000"/>
                    <a:lumOff val="35000"/>
                  </a:schemeClr>
                </a:solidFill>
                <a:latin typeface="Times" pitchFamily="2" charset="0"/>
                <a:ea typeface="+mn-ea"/>
                <a:cs typeface="+mn-cs"/>
              </a:defRPr>
            </a:lvl3pPr>
            <a:lvl4pPr marL="16002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4pPr>
            <a:lvl5pPr marL="20574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1" indent="-457200">
              <a:buClr>
                <a:schemeClr val="tx1"/>
              </a:buClr>
              <a:buFont typeface="+mj-lt"/>
              <a:buAutoNum type="alphaLcParenR"/>
            </a:pPr>
            <a:endParaRPr lang="en-US" dirty="0">
              <a:solidFill>
                <a:srgbClr val="597F77"/>
              </a:solidFill>
              <a:latin typeface="Garamond" panose="02020404030301010803" pitchFamily="18" charset="0"/>
            </a:endParaRPr>
          </a:p>
          <a:p>
            <a:pPr marL="914400" lvl="1" indent="-457200">
              <a:buClr>
                <a:schemeClr val="tx1"/>
              </a:buClr>
              <a:buFont typeface="+mj-lt"/>
              <a:buAutoNum type="alphaLcParenR" startAt="3"/>
            </a:pPr>
            <a:r>
              <a:rPr lang="en-US" dirty="0">
                <a:solidFill>
                  <a:srgbClr val="597F77"/>
                </a:solidFill>
                <a:latin typeface="Garamond" panose="02020404030301010803" pitchFamily="18" charset="0"/>
              </a:rPr>
              <a:t>50 = 27(1.27)</a:t>
            </a:r>
            <a:r>
              <a:rPr lang="en-US" baseline="30000" dirty="0">
                <a:solidFill>
                  <a:srgbClr val="597F77"/>
                </a:solidFill>
                <a:latin typeface="Garamond" panose="02020404030301010803" pitchFamily="18" charset="0"/>
              </a:rPr>
              <a:t>x-3</a:t>
            </a:r>
          </a:p>
        </p:txBody>
      </p:sp>
    </p:spTree>
    <p:extLst>
      <p:ext uri="{BB962C8B-B14F-4D97-AF65-F5344CB8AC3E}">
        <p14:creationId xmlns:p14="http://schemas.microsoft.com/office/powerpoint/2010/main" val="622321582"/>
      </p:ext>
    </p:extLst>
  </p:cSld>
  <p:clrMapOvr>
    <a:masterClrMapping/>
  </p:clrMapOvr>
</p:sld>
</file>

<file path=ppt/theme/theme1.xml><?xml version="1.0" encoding="utf-8"?>
<a:theme xmlns:a="http://schemas.openxmlformats.org/drawingml/2006/main" name="Office Theme">
  <a:themeElements>
    <a:clrScheme name="LHD Custom Theme">
      <a:dk1>
        <a:srgbClr val="597F77"/>
      </a:dk1>
      <a:lt1>
        <a:sysClr val="window" lastClr="FFFFFF"/>
      </a:lt1>
      <a:dk2>
        <a:srgbClr val="0C2340"/>
      </a:dk2>
      <a:lt2>
        <a:srgbClr val="D8A89F"/>
      </a:lt2>
      <a:accent1>
        <a:srgbClr val="AE8F40"/>
      </a:accent1>
      <a:accent2>
        <a:srgbClr val="785F50"/>
      </a:accent2>
      <a:accent3>
        <a:srgbClr val="1E589E"/>
      </a:accent3>
      <a:accent4>
        <a:srgbClr val="7FA59D"/>
      </a:accent4>
      <a:accent5>
        <a:srgbClr val="382626"/>
      </a:accent5>
      <a:accent6>
        <a:srgbClr val="E3C2B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188817</TotalTime>
  <Words>2063</Words>
  <Application>Microsoft Office PowerPoint</Application>
  <PresentationFormat>Widescreen</PresentationFormat>
  <Paragraphs>242</Paragraphs>
  <Slides>20</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Cambria Math</vt:lpstr>
      <vt:lpstr>Garamond</vt:lpstr>
      <vt:lpstr>Georgia</vt:lpstr>
      <vt:lpstr>Times</vt:lpstr>
      <vt:lpstr>Office Theme</vt:lpstr>
      <vt:lpstr>PowerPoint Presentation</vt:lpstr>
      <vt:lpstr>Today’s Class</vt:lpstr>
      <vt:lpstr>What is a Logarithm?</vt:lpstr>
      <vt:lpstr>What is a Logarithm?</vt:lpstr>
      <vt:lpstr>What is a Logarithm?</vt:lpstr>
      <vt:lpstr>What is a Logarithm?</vt:lpstr>
      <vt:lpstr>Practice Problems</vt:lpstr>
      <vt:lpstr>Practice Problems</vt:lpstr>
      <vt:lpstr>Practice Problems</vt:lpstr>
      <vt:lpstr>Practice Problems</vt:lpstr>
      <vt:lpstr>If the directions to #7 did not include instructions about rounding to the nearest tenth, how would you have answered the questions?</vt:lpstr>
      <vt:lpstr>Practice Problems</vt:lpstr>
      <vt:lpstr>Practice Problems</vt:lpstr>
      <vt:lpstr>Practice Problems</vt:lpstr>
      <vt:lpstr>Practice Problems</vt:lpstr>
      <vt:lpstr>Practice Problems</vt:lpstr>
      <vt:lpstr>Practice Problems</vt:lpstr>
      <vt:lpstr>Practice Problems</vt:lpstr>
      <vt:lpstr>Practice Problems</vt:lpstr>
      <vt:lpstr>Game of War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Human Dignity</dc:title>
  <dc:creator>tara hoover</dc:creator>
  <cp:lastModifiedBy>Christina Leblang</cp:lastModifiedBy>
  <cp:revision>354</cp:revision>
  <dcterms:created xsi:type="dcterms:W3CDTF">2019-03-28T15:18:55Z</dcterms:created>
  <dcterms:modified xsi:type="dcterms:W3CDTF">2022-10-27T13:40:14Z</dcterms:modified>
</cp:coreProperties>
</file>