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73" r:id="rId2"/>
    <p:sldId id="622" r:id="rId3"/>
    <p:sldId id="640" r:id="rId4"/>
    <p:sldId id="641" r:id="rId5"/>
    <p:sldId id="643" r:id="rId6"/>
    <p:sldId id="644" r:id="rId7"/>
    <p:sldId id="642" r:id="rId8"/>
    <p:sldId id="657" r:id="rId9"/>
    <p:sldId id="656" r:id="rId10"/>
    <p:sldId id="658" r:id="rId11"/>
    <p:sldId id="659" r:id="rId12"/>
    <p:sldId id="660" r:id="rId13"/>
    <p:sldId id="662" r:id="rId14"/>
    <p:sldId id="6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F77"/>
    <a:srgbClr val="7FA59D"/>
    <a:srgbClr val="000000"/>
    <a:srgbClr val="AE8F40"/>
    <a:srgbClr val="D7A89E"/>
    <a:srgbClr val="F6F9F8"/>
    <a:srgbClr val="FEFEFE"/>
    <a:srgbClr val="F5F8F7"/>
    <a:srgbClr val="0C2340"/>
    <a:srgbClr val="1E5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617" autoAdjust="0"/>
  </p:normalViewPr>
  <p:slideViewPr>
    <p:cSldViewPr snapToGrid="0" snapToObjects="1">
      <p:cViewPr varScale="1">
        <p:scale>
          <a:sx n="78" d="100"/>
          <a:sy n="78" d="100"/>
        </p:scale>
        <p:origin x="1872" y="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1A415-1DCD-8941-A678-EF3A096EF5C8}"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88ABB-0616-1445-A761-23EBDB10A4F8}" type="slidenum">
              <a:rPr lang="en-US" smtClean="0"/>
              <a:t>‹#›</a:t>
            </a:fld>
            <a:endParaRPr lang="en-US"/>
          </a:p>
        </p:txBody>
      </p:sp>
    </p:spTree>
    <p:extLst>
      <p:ext uri="{BB962C8B-B14F-4D97-AF65-F5344CB8AC3E}">
        <p14:creationId xmlns:p14="http://schemas.microsoft.com/office/powerpoint/2010/main" val="366863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88ABB-0616-1445-A761-23EBDB10A4F8}" type="slidenum">
              <a:rPr lang="en-US" smtClean="0"/>
              <a:t>1</a:t>
            </a:fld>
            <a:endParaRPr lang="en-US"/>
          </a:p>
        </p:txBody>
      </p:sp>
    </p:spTree>
    <p:extLst>
      <p:ext uri="{BB962C8B-B14F-4D97-AF65-F5344CB8AC3E}">
        <p14:creationId xmlns:p14="http://schemas.microsoft.com/office/powerpoint/2010/main" val="63294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17 of the student packet. </a:t>
            </a:r>
            <a:endParaRPr lang="en-US" b="1" dirty="0"/>
          </a:p>
          <a:p>
            <a:endParaRPr lang="en-US" b="0" dirty="0"/>
          </a:p>
          <a:p>
            <a:r>
              <a:rPr lang="en-US" sz="1200" b="0" i="0" u="none" strike="noStrike" kern="1200" dirty="0">
                <a:solidFill>
                  <a:schemeClr val="tx1"/>
                </a:solidFill>
                <a:effectLst/>
                <a:latin typeface="+mn-lt"/>
                <a:ea typeface="+mn-ea"/>
                <a:cs typeface="+mn-cs"/>
              </a:rPr>
              <a:t>Notice the negative growth rate for the nation in 1961. This may be a good time to remind students about the great Chinese famine which caused a significant drop in the population. This table can be used to help students reflect on what they noticed in #14 and earlier in the week.</a:t>
            </a:r>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10</a:t>
            </a:fld>
            <a:endParaRPr lang="en-US"/>
          </a:p>
        </p:txBody>
      </p:sp>
    </p:spTree>
    <p:extLst>
      <p:ext uri="{BB962C8B-B14F-4D97-AF65-F5344CB8AC3E}">
        <p14:creationId xmlns:p14="http://schemas.microsoft.com/office/powerpoint/2010/main" val="3473686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17 of the student packet. </a:t>
            </a:r>
            <a:endParaRPr lang="en-US" b="1" dirty="0"/>
          </a:p>
          <a:p>
            <a:endParaRPr lang="en-US" b="0" dirty="0"/>
          </a:p>
          <a:p>
            <a:r>
              <a:rPr lang="en-US" sz="1200" b="0" i="0" u="none" strike="noStrike" kern="1200" dirty="0">
                <a:solidFill>
                  <a:schemeClr val="tx1"/>
                </a:solidFill>
                <a:effectLst/>
                <a:latin typeface="+mn-lt"/>
                <a:ea typeface="+mn-ea"/>
                <a:cs typeface="+mn-cs"/>
              </a:rPr>
              <a:t>Students should be able to recognize that the </a:t>
            </a:r>
            <a:r>
              <a:rPr lang="en-US" sz="1200" b="0" i="1" u="none" strike="noStrike" kern="1200" dirty="0">
                <a:solidFill>
                  <a:schemeClr val="tx1"/>
                </a:solidFill>
                <a:effectLst/>
                <a:latin typeface="+mn-lt"/>
                <a:ea typeface="+mn-ea"/>
                <a:cs typeface="+mn-cs"/>
              </a:rPr>
              <a:t>average</a:t>
            </a:r>
            <a:r>
              <a:rPr lang="en-US" sz="1200" b="0" i="0" u="none" strike="noStrike" kern="1200" dirty="0">
                <a:solidFill>
                  <a:schemeClr val="tx1"/>
                </a:solidFill>
                <a:effectLst/>
                <a:latin typeface="+mn-lt"/>
                <a:ea typeface="+mn-ea"/>
                <a:cs typeface="+mn-cs"/>
              </a:rPr>
              <a:t> growth rate didn't really change from 1978 to 1994 or in other words that the </a:t>
            </a:r>
            <a:r>
              <a:rPr lang="en-US" sz="1200" b="0" i="1" u="none" strike="noStrike" kern="1200" dirty="0">
                <a:solidFill>
                  <a:schemeClr val="tx1"/>
                </a:solidFill>
                <a:effectLst/>
                <a:latin typeface="+mn-lt"/>
                <a:ea typeface="+mn-ea"/>
                <a:cs typeface="+mn-cs"/>
              </a:rPr>
              <a:t>average </a:t>
            </a:r>
            <a:r>
              <a:rPr lang="en-US" sz="1200" b="0" i="0" u="none" strike="noStrike" kern="1200" dirty="0">
                <a:solidFill>
                  <a:schemeClr val="tx1"/>
                </a:solidFill>
                <a:effectLst/>
                <a:latin typeface="+mn-lt"/>
                <a:ea typeface="+mn-ea"/>
                <a:cs typeface="+mn-cs"/>
              </a:rPr>
              <a:t>population birth rate between 1978 and 1994 was the same. The fact that the population growth rate was still basically the same for roughly the next 15 years seems to imply that even with the one-child policy the population growth rate remained relatively consistent. </a:t>
            </a:r>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11</a:t>
            </a:fld>
            <a:endParaRPr lang="en-US"/>
          </a:p>
        </p:txBody>
      </p:sp>
    </p:spTree>
    <p:extLst>
      <p:ext uri="{BB962C8B-B14F-4D97-AF65-F5344CB8AC3E}">
        <p14:creationId xmlns:p14="http://schemas.microsoft.com/office/powerpoint/2010/main" val="221827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18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12</a:t>
            </a:fld>
            <a:endParaRPr lang="en-US"/>
          </a:p>
        </p:txBody>
      </p:sp>
    </p:spTree>
    <p:extLst>
      <p:ext uri="{BB962C8B-B14F-4D97-AF65-F5344CB8AC3E}">
        <p14:creationId xmlns:p14="http://schemas.microsoft.com/office/powerpoint/2010/main" val="2900277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18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13</a:t>
            </a:fld>
            <a:endParaRPr lang="en-US"/>
          </a:p>
        </p:txBody>
      </p:sp>
    </p:spTree>
    <p:extLst>
      <p:ext uri="{BB962C8B-B14F-4D97-AF65-F5344CB8AC3E}">
        <p14:creationId xmlns:p14="http://schemas.microsoft.com/office/powerpoint/2010/main" val="137323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18 of the student packet. </a:t>
            </a:r>
            <a:endParaRPr lang="en-US" b="1" dirty="0"/>
          </a:p>
          <a:p>
            <a:endParaRPr lang="en-US" b="0" dirty="0"/>
          </a:p>
          <a:p>
            <a:r>
              <a:rPr lang="en-US" sz="1200" b="0" i="0" u="none" strike="noStrike" kern="1200" dirty="0">
                <a:solidFill>
                  <a:schemeClr val="tx1"/>
                </a:solidFill>
                <a:effectLst/>
                <a:latin typeface="+mn-lt"/>
                <a:ea typeface="+mn-ea"/>
                <a:cs typeface="+mn-cs"/>
              </a:rPr>
              <a:t>Question #17 is a little bit more open. It is not a simple calculation or reading but rather encourages the students to think a little bit more. The table provided has a variety of different data points for students to consider. This question provides a good hinge point for the teacher to bring the students’ awareness back to the fact that numbers in this context are not just data points empty of meaning but actually stand for real human lives. It is important to bring back this thread for students–that they need to consider the meaning of the numbers, what the numbers represent. It’s important to humanize the numbers and not just look at things as a simple calculation.</a:t>
            </a:r>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14</a:t>
            </a:fld>
            <a:endParaRPr lang="en-US"/>
          </a:p>
        </p:txBody>
      </p:sp>
    </p:spTree>
    <p:extLst>
      <p:ext uri="{BB962C8B-B14F-4D97-AF65-F5344CB8AC3E}">
        <p14:creationId xmlns:p14="http://schemas.microsoft.com/office/powerpoint/2010/main" val="266423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2</a:t>
            </a:fld>
            <a:endParaRPr lang="en-US"/>
          </a:p>
        </p:txBody>
      </p:sp>
    </p:spTree>
    <p:extLst>
      <p:ext uri="{BB962C8B-B14F-4D97-AF65-F5344CB8AC3E}">
        <p14:creationId xmlns:p14="http://schemas.microsoft.com/office/powerpoint/2010/main" val="277010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3</a:t>
            </a:fld>
            <a:endParaRPr lang="en-US"/>
          </a:p>
        </p:txBody>
      </p:sp>
    </p:spTree>
    <p:extLst>
      <p:ext uri="{BB962C8B-B14F-4D97-AF65-F5344CB8AC3E}">
        <p14:creationId xmlns:p14="http://schemas.microsoft.com/office/powerpoint/2010/main" val="422010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4</a:t>
            </a:fld>
            <a:endParaRPr lang="en-US"/>
          </a:p>
        </p:txBody>
      </p:sp>
    </p:spTree>
    <p:extLst>
      <p:ext uri="{BB962C8B-B14F-4D97-AF65-F5344CB8AC3E}">
        <p14:creationId xmlns:p14="http://schemas.microsoft.com/office/powerpoint/2010/main" val="327990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5</a:t>
            </a:fld>
            <a:endParaRPr lang="en-US"/>
          </a:p>
        </p:txBody>
      </p:sp>
    </p:spTree>
    <p:extLst>
      <p:ext uri="{BB962C8B-B14F-4D97-AF65-F5344CB8AC3E}">
        <p14:creationId xmlns:p14="http://schemas.microsoft.com/office/powerpoint/2010/main" val="178877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6</a:t>
            </a:fld>
            <a:endParaRPr lang="en-US"/>
          </a:p>
        </p:txBody>
      </p:sp>
    </p:spTree>
    <p:extLst>
      <p:ext uri="{BB962C8B-B14F-4D97-AF65-F5344CB8AC3E}">
        <p14:creationId xmlns:p14="http://schemas.microsoft.com/office/powerpoint/2010/main" val="361130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7</a:t>
            </a:fld>
            <a:endParaRPr lang="en-US"/>
          </a:p>
        </p:txBody>
      </p:sp>
    </p:spTree>
    <p:extLst>
      <p:ext uri="{BB962C8B-B14F-4D97-AF65-F5344CB8AC3E}">
        <p14:creationId xmlns:p14="http://schemas.microsoft.com/office/powerpoint/2010/main" val="34305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17 of the student packet. </a:t>
            </a:r>
            <a:endParaRPr lang="en-US" b="1" dirty="0"/>
          </a:p>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8</a:t>
            </a:fld>
            <a:endParaRPr lang="en-US"/>
          </a:p>
        </p:txBody>
      </p:sp>
    </p:spTree>
    <p:extLst>
      <p:ext uri="{BB962C8B-B14F-4D97-AF65-F5344CB8AC3E}">
        <p14:creationId xmlns:p14="http://schemas.microsoft.com/office/powerpoint/2010/main" val="292056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17 of the student packet. </a:t>
            </a:r>
            <a:endParaRPr lang="en-US" b="1" dirty="0"/>
          </a:p>
          <a:p>
            <a:endParaRPr lang="en-US" b="0" dirty="0"/>
          </a:p>
          <a:p>
            <a:r>
              <a:rPr lang="en-US" sz="1200" b="0" i="0" u="none" strike="noStrike" kern="1200" dirty="0">
                <a:solidFill>
                  <a:schemeClr val="tx1"/>
                </a:solidFill>
                <a:effectLst/>
                <a:latin typeface="+mn-lt"/>
                <a:ea typeface="+mn-ea"/>
                <a:cs typeface="+mn-cs"/>
              </a:rPr>
              <a:t>Problem 14 reminds students that one of the original goals of the scientists in their data analysis from the 1970s was to keep China's population below 1.2 billion. As history revealed, China did not meet this goal.</a:t>
            </a:r>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9</a:t>
            </a:fld>
            <a:endParaRPr lang="en-US"/>
          </a:p>
        </p:txBody>
      </p:sp>
    </p:spTree>
    <p:extLst>
      <p:ext uri="{BB962C8B-B14F-4D97-AF65-F5344CB8AC3E}">
        <p14:creationId xmlns:p14="http://schemas.microsoft.com/office/powerpoint/2010/main" val="1464002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1280E9D-D32C-014E-9327-3696A8C8155B}"/>
              </a:ext>
            </a:extLst>
          </p:cNvPr>
          <p:cNvCxnSpPr/>
          <p:nvPr userDrawn="1"/>
        </p:nvCxnSpPr>
        <p:spPr>
          <a:xfrm>
            <a:off x="-10632" y="3456031"/>
            <a:ext cx="12192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44F13F2-7853-924D-AD1F-39B2DA2C68BB}"/>
              </a:ext>
            </a:extLst>
          </p:cNvPr>
          <p:cNvGrpSpPr/>
          <p:nvPr userDrawn="1"/>
        </p:nvGrpSpPr>
        <p:grpSpPr>
          <a:xfrm>
            <a:off x="-10632" y="0"/>
            <a:ext cx="12202632" cy="5294119"/>
            <a:chOff x="-10632" y="-1223394"/>
            <a:chExt cx="12202632" cy="4738609"/>
          </a:xfrm>
        </p:grpSpPr>
        <p:sp>
          <p:nvSpPr>
            <p:cNvPr id="5" name="Rectangle 4">
              <a:extLst>
                <a:ext uri="{FF2B5EF4-FFF2-40B4-BE49-F238E27FC236}">
                  <a16:creationId xmlns:a16="http://schemas.microsoft.com/office/drawing/2014/main" id="{719A1690-CC0D-7843-8885-71F412DACCD2}"/>
                </a:ext>
              </a:extLst>
            </p:cNvPr>
            <p:cNvSpPr/>
            <p:nvPr userDrawn="1"/>
          </p:nvSpPr>
          <p:spPr>
            <a:xfrm>
              <a:off x="0" y="-1223394"/>
              <a:ext cx="12192000" cy="4738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891CB6A-C86D-5240-939A-56458BDC49D0}"/>
                </a:ext>
              </a:extLst>
            </p:cNvPr>
            <p:cNvCxnSpPr>
              <a:cxnSpLocks/>
            </p:cNvCxnSpPr>
            <p:nvPr userDrawn="1"/>
          </p:nvCxnSpPr>
          <p:spPr>
            <a:xfrm>
              <a:off x="-10632" y="3515215"/>
              <a:ext cx="12202632" cy="0"/>
            </a:xfrm>
            <a:prstGeom prst="line">
              <a:avLst/>
            </a:prstGeom>
            <a:ln w="127000">
              <a:solidFill>
                <a:srgbClr val="D8A89F"/>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B92BED5F-F094-6B4D-A814-38213F51BE73}"/>
              </a:ext>
            </a:extLst>
          </p:cNvPr>
          <p:cNvPicPr>
            <a:picLocks noChangeAspect="1"/>
          </p:cNvPicPr>
          <p:nvPr userDrawn="1"/>
        </p:nvPicPr>
        <p:blipFill>
          <a:blip r:embed="rId3"/>
          <a:stretch>
            <a:fillRect/>
          </a:stretch>
        </p:blipFill>
        <p:spPr>
          <a:xfrm>
            <a:off x="-10632" y="0"/>
            <a:ext cx="12202632" cy="317500"/>
          </a:xfrm>
          <a:prstGeom prst="rect">
            <a:avLst/>
          </a:prstGeom>
        </p:spPr>
      </p:pic>
      <p:pic>
        <p:nvPicPr>
          <p:cNvPr id="7" name="Picture 6">
            <a:extLst>
              <a:ext uri="{FF2B5EF4-FFF2-40B4-BE49-F238E27FC236}">
                <a16:creationId xmlns:a16="http://schemas.microsoft.com/office/drawing/2014/main" id="{26B66255-36E2-1541-871F-DA2D39D7FDC7}"/>
              </a:ext>
            </a:extLst>
          </p:cNvPr>
          <p:cNvPicPr>
            <a:picLocks noChangeAspect="1"/>
          </p:cNvPicPr>
          <p:nvPr userDrawn="1"/>
        </p:nvPicPr>
        <p:blipFill>
          <a:blip r:embed="rId4"/>
          <a:stretch>
            <a:fillRect/>
          </a:stretch>
        </p:blipFill>
        <p:spPr>
          <a:xfrm>
            <a:off x="11004550" y="-1"/>
            <a:ext cx="800100" cy="952500"/>
          </a:xfrm>
          <a:prstGeom prst="rect">
            <a:avLst/>
          </a:prstGeom>
        </p:spPr>
      </p:pic>
    </p:spTree>
    <p:extLst>
      <p:ext uri="{BB962C8B-B14F-4D97-AF65-F5344CB8AC3E}">
        <p14:creationId xmlns:p14="http://schemas.microsoft.com/office/powerpoint/2010/main" val="397206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6FF7-3FB6-2444-8E28-31EE1FDFA0ED}"/>
              </a:ext>
            </a:extLst>
          </p:cNvPr>
          <p:cNvSpPr>
            <a:spLocks noGrp="1"/>
          </p:cNvSpPr>
          <p:nvPr>
            <p:ph type="title"/>
          </p:nvPr>
        </p:nvSpPr>
        <p:spPr>
          <a:xfrm>
            <a:off x="839788" y="457200"/>
            <a:ext cx="3932237" cy="1600200"/>
          </a:xfrm>
        </p:spPr>
        <p:txBody>
          <a:bodyPr anchor="b"/>
          <a:lstStyle>
            <a:lvl1pPr>
              <a:defRPr sz="3200">
                <a:solidFill>
                  <a:srgbClr val="597F77"/>
                </a:solidFill>
                <a:latin typeface="Times"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93636DE-B3D9-8D42-94B8-D340C0CBB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23F9CA-5088-524A-99A4-6E202B5A6E1E}"/>
              </a:ext>
            </a:extLst>
          </p:cNvPr>
          <p:cNvSpPr>
            <a:spLocks noGrp="1"/>
          </p:cNvSpPr>
          <p:nvPr>
            <p:ph type="body" sz="half" idx="2"/>
          </p:nvPr>
        </p:nvSpPr>
        <p:spPr>
          <a:xfrm>
            <a:off x="839788" y="2057400"/>
            <a:ext cx="3932237" cy="3811588"/>
          </a:xfrm>
        </p:spPr>
        <p:txBody>
          <a:bodyPr/>
          <a:lstStyle>
            <a:lvl1pPr marL="0" indent="0">
              <a:buNone/>
              <a:defRPr sz="160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Footer Placeholder 4">
            <a:extLst>
              <a:ext uri="{FF2B5EF4-FFF2-40B4-BE49-F238E27FC236}">
                <a16:creationId xmlns:a16="http://schemas.microsoft.com/office/drawing/2014/main" id="{3D16C585-A6DD-4B41-864F-52510308AAB1}"/>
              </a:ext>
            </a:extLst>
          </p:cNvPr>
          <p:cNvSpPr>
            <a:spLocks noGrp="1"/>
          </p:cNvSpPr>
          <p:nvPr>
            <p:ph type="ftr" sz="quarter" idx="3"/>
          </p:nvPr>
        </p:nvSpPr>
        <p:spPr>
          <a:xfrm>
            <a:off x="839788" y="6380311"/>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sp>
        <p:nvSpPr>
          <p:cNvPr id="13" name="Rectangle 12">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1E5FB1A3-6CAA-AB47-AAC1-38FCAE7168AE}"/>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428509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16DF-8F31-CA42-B75A-A5BAD931E209}"/>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B728143-D61F-EA40-AD98-7FA2D817627E}"/>
              </a:ext>
            </a:extLst>
          </p:cNvPr>
          <p:cNvSpPr>
            <a:spLocks noGrp="1"/>
          </p:cNvSpPr>
          <p:nvPr>
            <p:ph type="body" orient="vert" idx="1"/>
          </p:nvPr>
        </p:nvSpPr>
        <p:spPr/>
        <p:txBody>
          <a:bodyPr vert="eaVert"/>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a:extLst>
              <a:ext uri="{FF2B5EF4-FFF2-40B4-BE49-F238E27FC236}">
                <a16:creationId xmlns:a16="http://schemas.microsoft.com/office/drawing/2014/main" id="{13777DA6-4130-1D42-8728-6F29C63C06B9}"/>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19" name="Picture 18">
            <a:extLst>
              <a:ext uri="{FF2B5EF4-FFF2-40B4-BE49-F238E27FC236}">
                <a16:creationId xmlns:a16="http://schemas.microsoft.com/office/drawing/2014/main" id="{F3009E71-DA35-5042-A2DE-2D61AD191E8A}"/>
              </a:ext>
            </a:extLst>
          </p:cNvPr>
          <p:cNvPicPr>
            <a:picLocks noChangeAspect="1"/>
          </p:cNvPicPr>
          <p:nvPr userDrawn="1"/>
        </p:nvPicPr>
        <p:blipFill rotWithShape="1">
          <a:blip r:embed="rId2"/>
          <a:srcRect l="49127"/>
          <a:stretch/>
        </p:blipFill>
        <p:spPr>
          <a:xfrm>
            <a:off x="-11575" y="365124"/>
            <a:ext cx="674356" cy="1325563"/>
          </a:xfrm>
          <a:prstGeom prst="rect">
            <a:avLst/>
          </a:prstGeom>
        </p:spPr>
      </p:pic>
      <p:sp>
        <p:nvSpPr>
          <p:cNvPr id="13" name="Rectangle 12">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2976496-A249-FE43-AB7F-9A9E11C2D55B}"/>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96881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125B81-8C43-8544-8B43-135774AC7561}"/>
              </a:ext>
            </a:extLst>
          </p:cNvPr>
          <p:cNvSpPr>
            <a:spLocks noGrp="1"/>
          </p:cNvSpPr>
          <p:nvPr>
            <p:ph type="title" orient="vert"/>
          </p:nvPr>
        </p:nvSpPr>
        <p:spPr>
          <a:xfrm>
            <a:off x="8724900" y="365125"/>
            <a:ext cx="2628900" cy="5811838"/>
          </a:xfrm>
        </p:spPr>
        <p:txBody>
          <a:bodyPr vert="eaVert"/>
          <a:lstStyle>
            <a:lvl1pPr>
              <a:defRPr>
                <a:solidFill>
                  <a:srgbClr val="597F77"/>
                </a:solidFill>
                <a:latin typeface="Times"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14A50C0-A425-7B4B-BBC8-CDA6CEE6A4C1}"/>
              </a:ext>
            </a:extLst>
          </p:cNvPr>
          <p:cNvSpPr>
            <a:spLocks noGrp="1"/>
          </p:cNvSpPr>
          <p:nvPr>
            <p:ph type="body" orient="vert" idx="1"/>
          </p:nvPr>
        </p:nvSpPr>
        <p:spPr>
          <a:xfrm>
            <a:off x="838200" y="365125"/>
            <a:ext cx="7734300" cy="5811838"/>
          </a:xfrm>
        </p:spPr>
        <p:txBody>
          <a:bodyPr vert="eaVert"/>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4">
            <a:extLst>
              <a:ext uri="{FF2B5EF4-FFF2-40B4-BE49-F238E27FC236}">
                <a16:creationId xmlns:a16="http://schemas.microsoft.com/office/drawing/2014/main" id="{CDB95245-46EB-2545-9D6C-7573A99422E1}"/>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sp>
        <p:nvSpPr>
          <p:cNvPr id="12" name="Rectangle 11">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B1316A0-0413-CF48-8D7C-465FE0BF0520}"/>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61828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7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BEE837-7128-D447-9EDE-4526E1581CB5}"/>
              </a:ext>
            </a:extLst>
          </p:cNvPr>
          <p:cNvSpPr txBox="1">
            <a:spLocks/>
          </p:cNvSpPr>
          <p:nvPr userDrawn="1"/>
        </p:nvSpPr>
        <p:spPr>
          <a:xfrm>
            <a:off x="0" y="1565958"/>
            <a:ext cx="12192000" cy="3726084"/>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6" name="Title 1">
            <a:extLst>
              <a:ext uri="{FF2B5EF4-FFF2-40B4-BE49-F238E27FC236}">
                <a16:creationId xmlns:a16="http://schemas.microsoft.com/office/drawing/2014/main" id="{52EC8AAA-80FC-314B-B349-4F1F8478203E}"/>
              </a:ext>
            </a:extLst>
          </p:cNvPr>
          <p:cNvSpPr>
            <a:spLocks noGrp="1"/>
          </p:cNvSpPr>
          <p:nvPr>
            <p:ph type="title" hasCustomPrompt="1"/>
          </p:nvPr>
        </p:nvSpPr>
        <p:spPr>
          <a:xfrm>
            <a:off x="1562100" y="2731179"/>
            <a:ext cx="10064750" cy="1007483"/>
          </a:xfrm>
        </p:spPr>
        <p:txBody>
          <a:bodyPr>
            <a:noAutofit/>
          </a:bodyPr>
          <a:lstStyle>
            <a:lvl1pPr>
              <a:defRPr sz="6000">
                <a:solidFill>
                  <a:srgbClr val="597F77"/>
                </a:solidFill>
                <a:latin typeface="Times" pitchFamily="2" charset="0"/>
              </a:defRPr>
            </a:lvl1pPr>
          </a:lstStyle>
          <a:p>
            <a:r>
              <a:rPr lang="en-US" dirty="0"/>
              <a:t>Section Break</a:t>
            </a: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1562100" y="3776762"/>
            <a:ext cx="10064750" cy="587375"/>
          </a:xfrm>
        </p:spPr>
        <p:txBody>
          <a:bodyPr/>
          <a:lstStyle>
            <a:lvl1pPr marL="0" indent="0">
              <a:buNone/>
              <a:defRPr i="1">
                <a:solidFill>
                  <a:srgbClr val="597F77"/>
                </a:solidFill>
                <a:latin typeface="Times" pitchFamily="2" charset="0"/>
              </a:defRPr>
            </a:lvl1pPr>
          </a:lstStyle>
          <a:p>
            <a:pPr lvl="0"/>
            <a:r>
              <a:rPr lang="en-US" dirty="0"/>
              <a:t>Subheading goes here</a:t>
            </a:r>
          </a:p>
        </p:txBody>
      </p:sp>
      <p:pic>
        <p:nvPicPr>
          <p:cNvPr id="8" name="Picture 7">
            <a:extLst>
              <a:ext uri="{FF2B5EF4-FFF2-40B4-BE49-F238E27FC236}">
                <a16:creationId xmlns:a16="http://schemas.microsoft.com/office/drawing/2014/main" id="{C1F85BCF-9A7C-7B4C-A10E-B925A8C4A4B1}"/>
              </a:ext>
            </a:extLst>
          </p:cNvPr>
          <p:cNvPicPr>
            <a:picLocks noChangeAspect="1"/>
          </p:cNvPicPr>
          <p:nvPr userDrawn="1"/>
        </p:nvPicPr>
        <p:blipFill rotWithShape="1">
          <a:blip r:embed="rId3"/>
          <a:srcRect l="50000"/>
          <a:stretch/>
        </p:blipFill>
        <p:spPr>
          <a:xfrm>
            <a:off x="0" y="2158921"/>
            <a:ext cx="1270077" cy="2540157"/>
          </a:xfrm>
          <a:prstGeom prst="rect">
            <a:avLst/>
          </a:prstGeom>
        </p:spPr>
      </p:pic>
    </p:spTree>
    <p:extLst>
      <p:ext uri="{BB962C8B-B14F-4D97-AF65-F5344CB8AC3E}">
        <p14:creationId xmlns:p14="http://schemas.microsoft.com/office/powerpoint/2010/main" val="13685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943060"/>
          </a:xfrm>
          <a:prstGeom prst="rect">
            <a:avLst/>
          </a:prstGeom>
          <a:solidFill>
            <a:srgbClr val="785F50"/>
          </a:solidFill>
          <a:ln>
            <a:solidFill>
              <a:srgbClr val="785F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8BEE837-7128-D447-9EDE-4526E1581CB5}"/>
              </a:ext>
            </a:extLst>
          </p:cNvPr>
          <p:cNvSpPr txBox="1">
            <a:spLocks/>
          </p:cNvSpPr>
          <p:nvPr userDrawn="1"/>
        </p:nvSpPr>
        <p:spPr>
          <a:xfrm>
            <a:off x="0" y="510362"/>
            <a:ext cx="12192000" cy="5922335"/>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6" name="Title 1">
            <a:extLst>
              <a:ext uri="{FF2B5EF4-FFF2-40B4-BE49-F238E27FC236}">
                <a16:creationId xmlns:a16="http://schemas.microsoft.com/office/drawing/2014/main" id="{52EC8AAA-80FC-314B-B349-4F1F8478203E}"/>
              </a:ext>
            </a:extLst>
          </p:cNvPr>
          <p:cNvSpPr>
            <a:spLocks noGrp="1"/>
          </p:cNvSpPr>
          <p:nvPr>
            <p:ph type="title" hasCustomPrompt="1"/>
          </p:nvPr>
        </p:nvSpPr>
        <p:spPr>
          <a:xfrm>
            <a:off x="1562100" y="2731179"/>
            <a:ext cx="10064750" cy="1007483"/>
          </a:xfrm>
        </p:spPr>
        <p:txBody>
          <a:bodyPr>
            <a:noAutofit/>
          </a:bodyPr>
          <a:lstStyle>
            <a:lvl1pPr>
              <a:defRPr sz="6000">
                <a:solidFill>
                  <a:srgbClr val="597F77"/>
                </a:solidFill>
                <a:latin typeface="Times" pitchFamily="2" charset="0"/>
              </a:defRPr>
            </a:lvl1pPr>
          </a:lstStyle>
          <a:p>
            <a:r>
              <a:rPr lang="en-US" dirty="0"/>
              <a:t>Section Break Dark</a:t>
            </a: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1562100" y="3776762"/>
            <a:ext cx="10064750" cy="587375"/>
          </a:xfrm>
        </p:spPr>
        <p:txBody>
          <a:bodyPr/>
          <a:lstStyle>
            <a:lvl1pPr marL="0" indent="0">
              <a:buNone/>
              <a:defRPr i="1">
                <a:solidFill>
                  <a:srgbClr val="597F77"/>
                </a:solidFill>
                <a:latin typeface="Times" pitchFamily="2" charset="0"/>
              </a:defRPr>
            </a:lvl1pPr>
          </a:lstStyle>
          <a:p>
            <a:pPr lvl="0"/>
            <a:r>
              <a:rPr lang="en-US" dirty="0"/>
              <a:t>Subheading goes here</a:t>
            </a:r>
          </a:p>
        </p:txBody>
      </p:sp>
      <p:pic>
        <p:nvPicPr>
          <p:cNvPr id="8" name="Picture 7">
            <a:extLst>
              <a:ext uri="{FF2B5EF4-FFF2-40B4-BE49-F238E27FC236}">
                <a16:creationId xmlns:a16="http://schemas.microsoft.com/office/drawing/2014/main" id="{C1F85BCF-9A7C-7B4C-A10E-B925A8C4A4B1}"/>
              </a:ext>
            </a:extLst>
          </p:cNvPr>
          <p:cNvPicPr>
            <a:picLocks noChangeAspect="1"/>
          </p:cNvPicPr>
          <p:nvPr userDrawn="1"/>
        </p:nvPicPr>
        <p:blipFill rotWithShape="1">
          <a:blip r:embed="rId3"/>
          <a:srcRect l="50000"/>
          <a:stretch/>
        </p:blipFill>
        <p:spPr>
          <a:xfrm>
            <a:off x="0" y="2158921"/>
            <a:ext cx="1270077" cy="2540157"/>
          </a:xfrm>
          <a:prstGeom prst="rect">
            <a:avLst/>
          </a:prstGeom>
        </p:spPr>
      </p:pic>
    </p:spTree>
    <p:extLst>
      <p:ext uri="{BB962C8B-B14F-4D97-AF65-F5344CB8AC3E}">
        <p14:creationId xmlns:p14="http://schemas.microsoft.com/office/powerpoint/2010/main" val="399351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3C9E2A-5B1A-004A-B684-1384EA60F490}"/>
              </a:ext>
            </a:extLst>
          </p:cNvPr>
          <p:cNvSpPr txBox="1">
            <a:spLocks/>
          </p:cNvSpPr>
          <p:nvPr userDrawn="1"/>
        </p:nvSpPr>
        <p:spPr>
          <a:xfrm>
            <a:off x="0" y="1625148"/>
            <a:ext cx="12192000" cy="3726084"/>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564989" y="0"/>
            <a:ext cx="3727611" cy="3119338"/>
          </a:xfrm>
          <a:noFill/>
        </p:spPr>
        <p:txBody>
          <a:bodyPr>
            <a:noAutofit/>
          </a:bodyPr>
          <a:lstStyle>
            <a:lvl1pPr marL="0" indent="0">
              <a:buNone/>
              <a:defRPr sz="50000" b="1" i="0" spc="-500" baseline="0">
                <a:solidFill>
                  <a:srgbClr val="D8A89F">
                    <a:alpha val="50000"/>
                  </a:srgbClr>
                </a:solidFill>
                <a:latin typeface="Times" pitchFamily="2" charset="0"/>
              </a:defRPr>
            </a:lvl1pPr>
          </a:lstStyle>
          <a:p>
            <a:pPr lvl="0"/>
            <a:r>
              <a:rPr lang="en-US" dirty="0"/>
              <a:t>“</a:t>
            </a:r>
          </a:p>
        </p:txBody>
      </p:sp>
      <p:sp>
        <p:nvSpPr>
          <p:cNvPr id="12" name="Text Placeholder 10">
            <a:extLst>
              <a:ext uri="{FF2B5EF4-FFF2-40B4-BE49-F238E27FC236}">
                <a16:creationId xmlns:a16="http://schemas.microsoft.com/office/drawing/2014/main" id="{8F804033-AE40-3F42-9536-F1F17B04CA04}"/>
              </a:ext>
            </a:extLst>
          </p:cNvPr>
          <p:cNvSpPr>
            <a:spLocks noGrp="1"/>
          </p:cNvSpPr>
          <p:nvPr>
            <p:ph type="body" sz="quarter" idx="11" hasCustomPrompt="1"/>
          </p:nvPr>
        </p:nvSpPr>
        <p:spPr>
          <a:xfrm>
            <a:off x="3193889" y="2339811"/>
            <a:ext cx="8433121" cy="2117789"/>
          </a:xfrm>
        </p:spPr>
        <p:txBody>
          <a:bodyPr/>
          <a:lstStyle>
            <a:lvl1pPr marL="0" indent="0">
              <a:buNone/>
              <a:defRPr i="0">
                <a:solidFill>
                  <a:srgbClr val="597F77"/>
                </a:solidFill>
                <a:latin typeface="Times" pitchFamily="2" charset="0"/>
              </a:defRPr>
            </a:lvl1pPr>
          </a:lstStyle>
          <a:p>
            <a:pPr lvl="0"/>
            <a:r>
              <a:rPr lang="en-US" dirty="0"/>
              <a:t>Subheading goes here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355" y="1110492"/>
            <a:ext cx="2670053" cy="2072644"/>
          </a:xfrm>
          <a:prstGeom prst="rect">
            <a:avLst/>
          </a:prstGeom>
        </p:spPr>
      </p:pic>
    </p:spTree>
    <p:extLst>
      <p:ext uri="{BB962C8B-B14F-4D97-AF65-F5344CB8AC3E}">
        <p14:creationId xmlns:p14="http://schemas.microsoft.com/office/powerpoint/2010/main" val="56295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2ED5-3F4A-5C49-A2AA-1E1925476C8E}"/>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B5878F6-A48C-664F-AE2B-E91066DC5D97}"/>
              </a:ext>
            </a:extLst>
          </p:cNvPr>
          <p:cNvSpPr>
            <a:spLocks noGrp="1"/>
          </p:cNvSpPr>
          <p:nvPr>
            <p:ph idx="1"/>
          </p:nvPr>
        </p:nvSpPr>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734D8DBF-12F7-0241-A453-6FFA9C128C0B}"/>
              </a:ext>
            </a:extLst>
          </p:cNvPr>
          <p:cNvGrpSpPr/>
          <p:nvPr userDrawn="1"/>
        </p:nvGrpSpPr>
        <p:grpSpPr>
          <a:xfrm>
            <a:off x="8835359" y="6381749"/>
            <a:ext cx="3356640" cy="365126"/>
            <a:chOff x="8835359" y="6381749"/>
            <a:chExt cx="3356640" cy="365126"/>
          </a:xfrm>
        </p:grpSpPr>
        <p:sp>
          <p:nvSpPr>
            <p:cNvPr id="10" name="Rectangle 9">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F55827E-F47D-D548-B163-F2A38C8BC366}"/>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grpSp>
      <p:sp>
        <p:nvSpPr>
          <p:cNvPr id="17" name="Footer Placeholder 4">
            <a:extLst>
              <a:ext uri="{FF2B5EF4-FFF2-40B4-BE49-F238E27FC236}">
                <a16:creationId xmlns:a16="http://schemas.microsoft.com/office/drawing/2014/main" id="{501C6E6C-BA31-8344-903C-2457DEB1B59E}"/>
              </a:ext>
            </a:extLst>
          </p:cNvPr>
          <p:cNvSpPr>
            <a:spLocks noGrp="1"/>
          </p:cNvSpPr>
          <p:nvPr>
            <p:ph type="ftr" sz="quarter" idx="3"/>
          </p:nvPr>
        </p:nvSpPr>
        <p:spPr>
          <a:xfrm>
            <a:off x="838200" y="6379831"/>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4" name="Picture 3">
            <a:extLst>
              <a:ext uri="{FF2B5EF4-FFF2-40B4-BE49-F238E27FC236}">
                <a16:creationId xmlns:a16="http://schemas.microsoft.com/office/drawing/2014/main" id="{FCF6A323-E88F-6440-8AA2-D7C4DFC01233}"/>
              </a:ext>
            </a:extLst>
          </p:cNvPr>
          <p:cNvPicPr>
            <a:picLocks noChangeAspect="1"/>
          </p:cNvPicPr>
          <p:nvPr userDrawn="1"/>
        </p:nvPicPr>
        <p:blipFill rotWithShape="1">
          <a:blip r:embed="rId2"/>
          <a:srcRect l="48620"/>
          <a:stretch/>
        </p:blipFill>
        <p:spPr>
          <a:xfrm>
            <a:off x="-18288" y="365124"/>
            <a:ext cx="681069" cy="1325563"/>
          </a:xfrm>
          <a:prstGeom prst="rect">
            <a:avLst/>
          </a:prstGeom>
        </p:spPr>
      </p:pic>
      <p:cxnSp>
        <p:nvCxnSpPr>
          <p:cNvPr id="6" name="Straight Connector 5">
            <a:extLst>
              <a:ext uri="{FF2B5EF4-FFF2-40B4-BE49-F238E27FC236}">
                <a16:creationId xmlns:a16="http://schemas.microsoft.com/office/drawing/2014/main" id="{325B2CF8-8857-B148-9D9A-FA628204DAFF}"/>
              </a:ext>
            </a:extLst>
          </p:cNvPr>
          <p:cNvCxnSpPr/>
          <p:nvPr userDrawn="1"/>
        </p:nvCxnSpPr>
        <p:spPr>
          <a:xfrm flipH="1">
            <a:off x="939800" y="1358900"/>
            <a:ext cx="10414000" cy="0"/>
          </a:xfrm>
          <a:prstGeom prst="line">
            <a:avLst/>
          </a:prstGeom>
          <a:ln w="28575">
            <a:solidFill>
              <a:srgbClr val="785F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21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1BCB-36AD-2840-853F-9B1FDEF06037}"/>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856CF61-DE77-2A4D-83E0-B0E39899B66B}"/>
              </a:ext>
            </a:extLst>
          </p:cNvPr>
          <p:cNvSpPr>
            <a:spLocks noGrp="1"/>
          </p:cNvSpPr>
          <p:nvPr>
            <p:ph sz="half" idx="1"/>
          </p:nvPr>
        </p:nvSpPr>
        <p:spPr>
          <a:xfrm>
            <a:off x="838200" y="1825625"/>
            <a:ext cx="5181600" cy="435133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2223F04-5E8E-7742-9209-533F834BD039}"/>
              </a:ext>
            </a:extLst>
          </p:cNvPr>
          <p:cNvSpPr>
            <a:spLocks noGrp="1"/>
          </p:cNvSpPr>
          <p:nvPr>
            <p:ph sz="half" idx="2"/>
          </p:nvPr>
        </p:nvSpPr>
        <p:spPr>
          <a:xfrm>
            <a:off x="6172200" y="1825625"/>
            <a:ext cx="5181600" cy="435133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44BA72E9-D874-7E47-9C5F-26BFB7455686}"/>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0" name="Picture 19">
            <a:extLst>
              <a:ext uri="{FF2B5EF4-FFF2-40B4-BE49-F238E27FC236}">
                <a16:creationId xmlns:a16="http://schemas.microsoft.com/office/drawing/2014/main" id="{874AF8D0-7B6B-9843-8F92-D206C317CD93}"/>
              </a:ext>
            </a:extLst>
          </p:cNvPr>
          <p:cNvPicPr>
            <a:picLocks noChangeAspect="1"/>
          </p:cNvPicPr>
          <p:nvPr userDrawn="1"/>
        </p:nvPicPr>
        <p:blipFill rotWithShape="1">
          <a:blip r:embed="rId2"/>
          <a:srcRect l="50001"/>
          <a:stretch/>
        </p:blipFill>
        <p:spPr>
          <a:xfrm>
            <a:off x="0" y="365124"/>
            <a:ext cx="662781" cy="1325563"/>
          </a:xfrm>
          <a:prstGeom prst="rect">
            <a:avLst/>
          </a:prstGeom>
        </p:spPr>
      </p:pic>
      <p:sp>
        <p:nvSpPr>
          <p:cNvPr id="16" name="Rectangle 15">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88CD89E9-BCE9-8A48-9CE2-5DDD4E7FD19C}"/>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345280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148A-FD93-1445-873B-3E918AA7D122}"/>
              </a:ext>
            </a:extLst>
          </p:cNvPr>
          <p:cNvSpPr>
            <a:spLocks noGrp="1"/>
          </p:cNvSpPr>
          <p:nvPr>
            <p:ph type="title"/>
          </p:nvPr>
        </p:nvSpPr>
        <p:spPr>
          <a:xfrm>
            <a:off x="839788" y="365125"/>
            <a:ext cx="10515600" cy="1325563"/>
          </a:xfrm>
        </p:spPr>
        <p:txBody>
          <a:bodyPr/>
          <a:lstStyle>
            <a:lvl1pPr>
              <a:defRPr>
                <a:solidFill>
                  <a:srgbClr val="597F77"/>
                </a:solidFill>
                <a:latin typeface="Times"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81AA850-FF8D-BE4F-B17E-0B475C96056A}"/>
              </a:ext>
            </a:extLst>
          </p:cNvPr>
          <p:cNvSpPr>
            <a:spLocks noGrp="1"/>
          </p:cNvSpPr>
          <p:nvPr>
            <p:ph type="body" idx="1"/>
          </p:nvPr>
        </p:nvSpPr>
        <p:spPr>
          <a:xfrm>
            <a:off x="839788" y="1681163"/>
            <a:ext cx="5157787" cy="823912"/>
          </a:xfrm>
        </p:spPr>
        <p:txBody>
          <a:bodyPr anchor="b"/>
          <a:lstStyle>
            <a:lvl1pPr marL="0" indent="0">
              <a:buNone/>
              <a:defRPr sz="2400" b="1">
                <a:latin typeface="Tim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F927417-55F3-D441-8B6B-49E082B2E731}"/>
              </a:ext>
            </a:extLst>
          </p:cNvPr>
          <p:cNvSpPr>
            <a:spLocks noGrp="1"/>
          </p:cNvSpPr>
          <p:nvPr>
            <p:ph sz="half" idx="2"/>
          </p:nvPr>
        </p:nvSpPr>
        <p:spPr>
          <a:xfrm>
            <a:off x="839788" y="2505075"/>
            <a:ext cx="5157787" cy="368458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A269CFE-05E6-BA4F-8D74-342CA851D769}"/>
              </a:ext>
            </a:extLst>
          </p:cNvPr>
          <p:cNvSpPr>
            <a:spLocks noGrp="1"/>
          </p:cNvSpPr>
          <p:nvPr>
            <p:ph type="body" sz="quarter" idx="3"/>
          </p:nvPr>
        </p:nvSpPr>
        <p:spPr>
          <a:xfrm>
            <a:off x="6172200" y="1681163"/>
            <a:ext cx="5183188" cy="823912"/>
          </a:xfrm>
        </p:spPr>
        <p:txBody>
          <a:bodyPr anchor="b"/>
          <a:lstStyle>
            <a:lvl1pPr marL="0" indent="0">
              <a:buNone/>
              <a:defRPr sz="2400" b="1">
                <a:latin typeface="Tim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2FDA944-B73E-3640-923E-D4540095F3F3}"/>
              </a:ext>
            </a:extLst>
          </p:cNvPr>
          <p:cNvSpPr>
            <a:spLocks noGrp="1"/>
          </p:cNvSpPr>
          <p:nvPr>
            <p:ph sz="quarter" idx="4"/>
          </p:nvPr>
        </p:nvSpPr>
        <p:spPr>
          <a:xfrm>
            <a:off x="6172200" y="2505075"/>
            <a:ext cx="5183188" cy="368458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4">
            <a:extLst>
              <a:ext uri="{FF2B5EF4-FFF2-40B4-BE49-F238E27FC236}">
                <a16:creationId xmlns:a16="http://schemas.microsoft.com/office/drawing/2014/main" id="{78B64F61-82A8-834C-A60D-739CB7CC0F31}"/>
              </a:ext>
            </a:extLst>
          </p:cNvPr>
          <p:cNvSpPr>
            <a:spLocks noGrp="1"/>
          </p:cNvSpPr>
          <p:nvPr>
            <p:ph type="ftr" sz="quarter" idx="11"/>
          </p:nvPr>
        </p:nvSpPr>
        <p:spPr>
          <a:xfrm>
            <a:off x="839788"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2" name="Picture 21">
            <a:extLst>
              <a:ext uri="{FF2B5EF4-FFF2-40B4-BE49-F238E27FC236}">
                <a16:creationId xmlns:a16="http://schemas.microsoft.com/office/drawing/2014/main" id="{2406EB56-B845-6543-B743-6639A9B9E916}"/>
              </a:ext>
            </a:extLst>
          </p:cNvPr>
          <p:cNvPicPr>
            <a:picLocks noChangeAspect="1"/>
          </p:cNvPicPr>
          <p:nvPr userDrawn="1"/>
        </p:nvPicPr>
        <p:blipFill rotWithShape="1">
          <a:blip r:embed="rId2"/>
          <a:srcRect l="49564"/>
          <a:stretch/>
        </p:blipFill>
        <p:spPr>
          <a:xfrm>
            <a:off x="-5787" y="365124"/>
            <a:ext cx="668568" cy="1325563"/>
          </a:xfrm>
          <a:prstGeom prst="rect">
            <a:avLst/>
          </a:prstGeom>
        </p:spPr>
      </p:pic>
      <p:sp>
        <p:nvSpPr>
          <p:cNvPr id="16" name="Rectangle 15">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a:extLst>
              <a:ext uri="{FF2B5EF4-FFF2-40B4-BE49-F238E27FC236}">
                <a16:creationId xmlns:a16="http://schemas.microsoft.com/office/drawing/2014/main" id="{06806797-309D-0644-B90B-26B176B69B0E}"/>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241065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246B-75A4-F348-ACFC-6D544C1849BE}"/>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17" name="Footer Placeholder 4">
            <a:extLst>
              <a:ext uri="{FF2B5EF4-FFF2-40B4-BE49-F238E27FC236}">
                <a16:creationId xmlns:a16="http://schemas.microsoft.com/office/drawing/2014/main" id="{5D315EE5-99ED-6644-9493-AD6EA6E1082A}"/>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18" name="Picture 17">
            <a:extLst>
              <a:ext uri="{FF2B5EF4-FFF2-40B4-BE49-F238E27FC236}">
                <a16:creationId xmlns:a16="http://schemas.microsoft.com/office/drawing/2014/main" id="{98982BFB-CB1F-4F42-A684-44EA47A34F7F}"/>
              </a:ext>
            </a:extLst>
          </p:cNvPr>
          <p:cNvPicPr>
            <a:picLocks noChangeAspect="1"/>
          </p:cNvPicPr>
          <p:nvPr userDrawn="1"/>
        </p:nvPicPr>
        <p:blipFill rotWithShape="1">
          <a:blip r:embed="rId2"/>
          <a:srcRect l="49127"/>
          <a:stretch/>
        </p:blipFill>
        <p:spPr>
          <a:xfrm>
            <a:off x="-11575" y="365124"/>
            <a:ext cx="674356" cy="1325563"/>
          </a:xfrm>
          <a:prstGeom prst="rect">
            <a:avLst/>
          </a:prstGeom>
        </p:spPr>
      </p:pic>
      <p:sp>
        <p:nvSpPr>
          <p:cNvPr id="12" name="Rectangle 11">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9B29B53D-BF6C-5B48-B334-C846C25EAAD5}"/>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17352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092B-66B1-644B-A73A-2DFC012FAB89}"/>
              </a:ext>
            </a:extLst>
          </p:cNvPr>
          <p:cNvSpPr>
            <a:spLocks noGrp="1"/>
          </p:cNvSpPr>
          <p:nvPr>
            <p:ph type="title"/>
          </p:nvPr>
        </p:nvSpPr>
        <p:spPr>
          <a:xfrm>
            <a:off x="839788" y="457200"/>
            <a:ext cx="3932237" cy="1600200"/>
          </a:xfrm>
        </p:spPr>
        <p:txBody>
          <a:bodyPr anchor="b"/>
          <a:lstStyle>
            <a:lvl1pPr>
              <a:defRPr sz="3200">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A13CE13-4B20-5044-9682-9A65139F744A}"/>
              </a:ext>
            </a:extLst>
          </p:cNvPr>
          <p:cNvSpPr>
            <a:spLocks noGrp="1"/>
          </p:cNvSpPr>
          <p:nvPr>
            <p:ph idx="1"/>
          </p:nvPr>
        </p:nvSpPr>
        <p:spPr>
          <a:xfrm>
            <a:off x="5183188" y="987425"/>
            <a:ext cx="6172200" cy="4873625"/>
          </a:xfrm>
        </p:spPr>
        <p:txBody>
          <a:bodyPr/>
          <a:lstStyle>
            <a:lvl1pPr>
              <a:spcAft>
                <a:spcPts val="1200"/>
              </a:spcAft>
              <a:buClr>
                <a:srgbClr val="001340"/>
              </a:buClr>
              <a:defRPr sz="3200">
                <a:latin typeface="Times" pitchFamily="2" charset="0"/>
              </a:defRPr>
            </a:lvl1pPr>
            <a:lvl2pPr>
              <a:spcAft>
                <a:spcPts val="1200"/>
              </a:spcAft>
              <a:buClr>
                <a:srgbClr val="001340"/>
              </a:buClr>
              <a:defRPr sz="2800">
                <a:latin typeface="Times" pitchFamily="2" charset="0"/>
              </a:defRPr>
            </a:lvl2pPr>
            <a:lvl3pPr>
              <a:spcAft>
                <a:spcPts val="1200"/>
              </a:spcAft>
              <a:buClr>
                <a:srgbClr val="001340"/>
              </a:buClr>
              <a:defRPr sz="2400">
                <a:latin typeface="Times" pitchFamily="2" charset="0"/>
              </a:defRPr>
            </a:lvl3pPr>
            <a:lvl4pPr>
              <a:spcAft>
                <a:spcPts val="1200"/>
              </a:spcAft>
              <a:buClr>
                <a:srgbClr val="001340"/>
              </a:buClr>
              <a:defRPr sz="2000">
                <a:latin typeface="Times" pitchFamily="2" charset="0"/>
              </a:defRPr>
            </a:lvl4pPr>
            <a:lvl5pPr>
              <a:spcAft>
                <a:spcPts val="1200"/>
              </a:spcAft>
              <a:buClr>
                <a:srgbClr val="001340"/>
              </a:buClr>
              <a:defRPr sz="2000">
                <a:latin typeface="Times"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56E275-1927-4247-BE17-3AE78FC4AFCA}"/>
              </a:ext>
            </a:extLst>
          </p:cNvPr>
          <p:cNvSpPr>
            <a:spLocks noGrp="1"/>
          </p:cNvSpPr>
          <p:nvPr>
            <p:ph type="body" sz="half" idx="2"/>
          </p:nvPr>
        </p:nvSpPr>
        <p:spPr>
          <a:xfrm>
            <a:off x="839788" y="2057400"/>
            <a:ext cx="3932237" cy="3811588"/>
          </a:xfrm>
        </p:spPr>
        <p:txBody>
          <a:bodyPr/>
          <a:lstStyle>
            <a:lvl1pPr marL="0" indent="0">
              <a:buNone/>
              <a:defRPr sz="160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Footer Placeholder 4">
            <a:extLst>
              <a:ext uri="{FF2B5EF4-FFF2-40B4-BE49-F238E27FC236}">
                <a16:creationId xmlns:a16="http://schemas.microsoft.com/office/drawing/2014/main" id="{F1DB98DD-B69B-A94E-8F9C-32D221271A67}"/>
              </a:ext>
            </a:extLst>
          </p:cNvPr>
          <p:cNvSpPr>
            <a:spLocks noGrp="1"/>
          </p:cNvSpPr>
          <p:nvPr>
            <p:ph type="ftr" sz="quarter" idx="3"/>
          </p:nvPr>
        </p:nvSpPr>
        <p:spPr>
          <a:xfrm>
            <a:off x="839788"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0" name="Picture 19">
            <a:extLst>
              <a:ext uri="{FF2B5EF4-FFF2-40B4-BE49-F238E27FC236}">
                <a16:creationId xmlns:a16="http://schemas.microsoft.com/office/drawing/2014/main" id="{96102331-C37D-6A47-A063-726B9D12E780}"/>
              </a:ext>
            </a:extLst>
          </p:cNvPr>
          <p:cNvPicPr>
            <a:picLocks noChangeAspect="1"/>
          </p:cNvPicPr>
          <p:nvPr userDrawn="1"/>
        </p:nvPicPr>
        <p:blipFill rotWithShape="1">
          <a:blip r:embed="rId2"/>
          <a:srcRect l="49564"/>
          <a:stretch/>
        </p:blipFill>
        <p:spPr>
          <a:xfrm>
            <a:off x="-5787" y="365124"/>
            <a:ext cx="668568" cy="1325563"/>
          </a:xfrm>
          <a:prstGeom prst="rect">
            <a:avLst/>
          </a:prstGeom>
        </p:spPr>
      </p:pic>
      <p:sp>
        <p:nvSpPr>
          <p:cNvPr id="14" name="Rectangle 13">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a:extLst>
              <a:ext uri="{FF2B5EF4-FFF2-40B4-BE49-F238E27FC236}">
                <a16:creationId xmlns:a16="http://schemas.microsoft.com/office/drawing/2014/main" id="{45F6979A-2789-5C44-BBE7-80ED4C2861A3}"/>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360855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44EFA-0B36-AD48-9037-F16FE6D63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4EC821-9F4A-3C48-8796-55BDF3AE9C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AE28CC9B-1921-2B4D-B274-8A76FC127C78}"/>
              </a:ext>
            </a:extLst>
          </p:cNvPr>
          <p:cNvSpPr>
            <a:spLocks noGrp="1"/>
          </p:cNvSpPr>
          <p:nvPr>
            <p:ph type="sldNum" sz="quarter" idx="4"/>
          </p:nvPr>
        </p:nvSpPr>
        <p:spPr>
          <a:xfrm>
            <a:off x="831849" y="6356350"/>
            <a:ext cx="603545" cy="365125"/>
          </a:xfrm>
          <a:prstGeom prst="rect">
            <a:avLst/>
          </a:prstGeom>
        </p:spPr>
        <p:txBody>
          <a:bodyPr/>
          <a:lstStyle>
            <a:lvl1pPr algn="l">
              <a:defRPr sz="1800">
                <a:solidFill>
                  <a:srgbClr val="001340"/>
                </a:solidFill>
                <a:latin typeface="Georgia" panose="02040502050405020303" pitchFamily="18" charset="0"/>
              </a:defRPr>
            </a:lvl1pPr>
          </a:lstStyle>
          <a:p>
            <a:fld id="{DDFCD82C-01E0-F94E-B818-D354039D3CB0}" type="slidenum">
              <a:rPr lang="en-US" smtClean="0"/>
              <a:pPr/>
              <a:t>‹#›</a:t>
            </a:fld>
            <a:endParaRPr lang="en-US" dirty="0"/>
          </a:p>
        </p:txBody>
      </p:sp>
    </p:spTree>
    <p:extLst>
      <p:ext uri="{BB962C8B-B14F-4D97-AF65-F5344CB8AC3E}">
        <p14:creationId xmlns:p14="http://schemas.microsoft.com/office/powerpoint/2010/main" val="19443677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60" r:id="rId4"/>
    <p:sldLayoutId id="2147483650" r:id="rId5"/>
    <p:sldLayoutId id="2147483652" r:id="rId6"/>
    <p:sldLayoutId id="2147483653" r:id="rId7"/>
    <p:sldLayoutId id="2147483654" r:id="rId8"/>
    <p:sldLayoutId id="2147483656" r:id="rId9"/>
    <p:sldLayoutId id="2147483657" r:id="rId10"/>
    <p:sldLayoutId id="2147483658" r:id="rId11"/>
    <p:sldLayoutId id="2147483659" r:id="rId12"/>
    <p:sldLayoutId id="2147483655" r:id="rId13"/>
  </p:sldLayoutIdLst>
  <p:hf hdr="0" dt="0"/>
  <p:txStyles>
    <p:titleStyle>
      <a:lvl1pPr algn="l" defTabSz="914400" rtl="0" eaLnBrk="1" latinLnBrk="0" hangingPunct="1">
        <a:lnSpc>
          <a:spcPct val="90000"/>
        </a:lnSpc>
        <a:spcBef>
          <a:spcPct val="0"/>
        </a:spcBef>
        <a:buNone/>
        <a:defRPr sz="4400" b="1" kern="1200">
          <a:solidFill>
            <a:srgbClr val="00134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E53D2B-C311-8B47-A020-63AA58443E3C}"/>
              </a:ext>
            </a:extLst>
          </p:cNvPr>
          <p:cNvSpPr txBox="1"/>
          <p:nvPr/>
        </p:nvSpPr>
        <p:spPr>
          <a:xfrm>
            <a:off x="315358" y="2096359"/>
            <a:ext cx="11540017" cy="2308324"/>
          </a:xfrm>
          <a:prstGeom prst="rect">
            <a:avLst/>
          </a:prstGeom>
          <a:noFill/>
        </p:spPr>
        <p:txBody>
          <a:bodyPr wrap="square" rtlCol="0">
            <a:spAutoFit/>
          </a:bodyPr>
          <a:lstStyle/>
          <a:p>
            <a:pPr algn="ctr"/>
            <a:r>
              <a:rPr lang="en-US" sz="7200" spc="300" dirty="0">
                <a:ln w="0"/>
                <a:effectLst>
                  <a:outerShdw blurRad="38100" dist="19050" dir="2700000" algn="tl" rotWithShape="0">
                    <a:schemeClr val="dk1">
                      <a:alpha val="40000"/>
                    </a:schemeClr>
                  </a:outerShdw>
                </a:effectLst>
                <a:latin typeface="Garamond" panose="02020404030301010803" pitchFamily="18" charset="0"/>
              </a:rPr>
              <a:t>Evaluating the One-Child Policy</a:t>
            </a:r>
            <a:endParaRPr lang="en-US" sz="4800" spc="300" dirty="0">
              <a:ln w="0"/>
              <a:effectLst>
                <a:outerShdw blurRad="38100" dist="19050" dir="2700000" algn="tl" rotWithShape="0">
                  <a:schemeClr val="dk1">
                    <a:alpha val="40000"/>
                  </a:schemeClr>
                </a:outerShdw>
              </a:effectLst>
              <a:latin typeface="Garamond" panose="02020404030301010803" pitchFamily="18" charset="0"/>
            </a:endParaRPr>
          </a:p>
        </p:txBody>
      </p:sp>
      <p:sp>
        <p:nvSpPr>
          <p:cNvPr id="7" name="TextBox 6">
            <a:extLst>
              <a:ext uri="{FF2B5EF4-FFF2-40B4-BE49-F238E27FC236}">
                <a16:creationId xmlns:a16="http://schemas.microsoft.com/office/drawing/2014/main" id="{7822CD2C-A606-FF4E-9842-2BBB12DD093F}"/>
              </a:ext>
            </a:extLst>
          </p:cNvPr>
          <p:cNvSpPr txBox="1"/>
          <p:nvPr/>
        </p:nvSpPr>
        <p:spPr>
          <a:xfrm>
            <a:off x="315358" y="5574400"/>
            <a:ext cx="11540016" cy="861774"/>
          </a:xfrm>
          <a:prstGeom prst="rect">
            <a:avLst/>
          </a:prstGeom>
          <a:noFill/>
        </p:spPr>
        <p:txBody>
          <a:bodyPr wrap="square" rtlCol="0">
            <a:spAutoFit/>
          </a:bodyPr>
          <a:lstStyle/>
          <a:p>
            <a:pPr algn="ctr"/>
            <a:r>
              <a:rPr lang="en-US" sz="5000" b="1" spc="300" dirty="0">
                <a:solidFill>
                  <a:schemeClr val="bg1"/>
                </a:solidFill>
                <a:effectLst>
                  <a:outerShdw blurRad="50800" dist="38100" dir="8100000" algn="tr" rotWithShape="0">
                    <a:prstClr val="black">
                      <a:alpha val="40000"/>
                    </a:prstClr>
                  </a:outerShdw>
                </a:effectLst>
                <a:latin typeface="Garamond" panose="02020404030301010803" pitchFamily="18" charset="0"/>
              </a:rPr>
              <a:t>Exploring China’s One-Child Policy</a:t>
            </a:r>
            <a:endParaRPr lang="en-US" sz="5000" b="1" i="0" spc="300" dirty="0">
              <a:solidFill>
                <a:schemeClr val="bg1"/>
              </a:solidFill>
              <a:effectLst>
                <a:outerShdw blurRad="50800" dist="38100" dir="8100000" algn="tr" rotWithShape="0">
                  <a:prstClr val="black">
                    <a:alpha val="40000"/>
                  </a:prstClr>
                </a:outerShdw>
              </a:effectLst>
              <a:latin typeface="Garamond" panose="02020404030301010803" pitchFamily="18" charset="0"/>
            </a:endParaRPr>
          </a:p>
        </p:txBody>
      </p:sp>
      <p:grpSp>
        <p:nvGrpSpPr>
          <p:cNvPr id="3" name="Group 2"/>
          <p:cNvGrpSpPr/>
          <p:nvPr/>
        </p:nvGrpSpPr>
        <p:grpSpPr>
          <a:xfrm>
            <a:off x="3685066" y="637511"/>
            <a:ext cx="4800600" cy="845582"/>
            <a:chOff x="3570768" y="637511"/>
            <a:chExt cx="4800600" cy="845582"/>
          </a:xfrm>
        </p:grpSpPr>
        <p:pic>
          <p:nvPicPr>
            <p:cNvPr id="8" name="Picture 7">
              <a:extLst>
                <a:ext uri="{FF2B5EF4-FFF2-40B4-BE49-F238E27FC236}">
                  <a16:creationId xmlns:a16="http://schemas.microsoft.com/office/drawing/2014/main" id="{3E07C610-70F6-854E-8095-6C88DACA56AF}"/>
                </a:ext>
              </a:extLst>
            </p:cNvPr>
            <p:cNvPicPr>
              <a:picLocks noChangeAspect="1"/>
            </p:cNvPicPr>
            <p:nvPr/>
          </p:nvPicPr>
          <p:blipFill>
            <a:blip r:embed="rId3"/>
            <a:stretch>
              <a:fillRect/>
            </a:stretch>
          </p:blipFill>
          <p:spPr>
            <a:xfrm>
              <a:off x="3570768" y="1178293"/>
              <a:ext cx="4800600" cy="304800"/>
            </a:xfrm>
            <a:prstGeom prst="rect">
              <a:avLst/>
            </a:prstGeom>
          </p:spPr>
        </p:pic>
        <p:pic>
          <p:nvPicPr>
            <p:cNvPr id="9" name="Picture 8">
              <a:extLst>
                <a:ext uri="{FF2B5EF4-FFF2-40B4-BE49-F238E27FC236}">
                  <a16:creationId xmlns:a16="http://schemas.microsoft.com/office/drawing/2014/main" id="{4711BBBB-D769-154C-9FAA-25A7D7D6CA9E}"/>
                </a:ext>
              </a:extLst>
            </p:cNvPr>
            <p:cNvPicPr>
              <a:picLocks noChangeAspect="1"/>
            </p:cNvPicPr>
            <p:nvPr/>
          </p:nvPicPr>
          <p:blipFill>
            <a:blip r:embed="rId4"/>
            <a:stretch>
              <a:fillRect/>
            </a:stretch>
          </p:blipFill>
          <p:spPr>
            <a:xfrm>
              <a:off x="3646968" y="637511"/>
              <a:ext cx="4648200" cy="342900"/>
            </a:xfrm>
            <a:prstGeom prst="rect">
              <a:avLst/>
            </a:prstGeom>
          </p:spPr>
        </p:pic>
      </p:grpSp>
    </p:spTree>
    <p:extLst>
      <p:ext uri="{BB962C8B-B14F-4D97-AF65-F5344CB8AC3E}">
        <p14:creationId xmlns:p14="http://schemas.microsoft.com/office/powerpoint/2010/main" val="168753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4690758"/>
            <a:ext cx="10515600" cy="1325563"/>
          </a:xfrm>
        </p:spPr>
        <p:txBody>
          <a:bodyPr>
            <a:normAutofit fontScale="92500"/>
          </a:bodyPr>
          <a:lstStyle/>
          <a:p>
            <a:pPr marL="457200" indent="-457200">
              <a:buClr>
                <a:srgbClr val="597F77"/>
              </a:buClr>
              <a:buFont typeface="+mj-lt"/>
              <a:buAutoNum type="arabicPeriod" startAt="15"/>
            </a:pPr>
            <a:r>
              <a:rPr lang="en-US" sz="2400" dirty="0">
                <a:solidFill>
                  <a:srgbClr val="597F77"/>
                </a:solidFill>
                <a:latin typeface="Garamond" panose="02020404030301010803" pitchFamily="18" charset="0"/>
              </a:rPr>
              <a:t>How close was your prediction in #11 based on the 1978-data-informed model? What does this tell you about the average population growth rate between 1978 and the year in which the population reached 1.2 billion? Confirm this using the data from the table above.</a:t>
            </a: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p:txBody>
      </p:sp>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Evaluating the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17 of your Packet!</a:t>
            </a:r>
          </a:p>
        </p:txBody>
      </p:sp>
      <p:pic>
        <p:nvPicPr>
          <p:cNvPr id="5" name="Picture 4">
            <a:extLst>
              <a:ext uri="{FF2B5EF4-FFF2-40B4-BE49-F238E27FC236}">
                <a16:creationId xmlns:a16="http://schemas.microsoft.com/office/drawing/2014/main" id="{D617829E-D4E3-463A-84A9-6F2E42D583C8}"/>
              </a:ext>
            </a:extLst>
          </p:cNvPr>
          <p:cNvPicPr>
            <a:picLocks noChangeAspect="1"/>
          </p:cNvPicPr>
          <p:nvPr/>
        </p:nvPicPr>
        <p:blipFill>
          <a:blip r:embed="rId3"/>
          <a:stretch>
            <a:fillRect/>
          </a:stretch>
        </p:blipFill>
        <p:spPr>
          <a:xfrm>
            <a:off x="1206714" y="1398672"/>
            <a:ext cx="9778571" cy="3345301"/>
          </a:xfrm>
          <a:prstGeom prst="rect">
            <a:avLst/>
          </a:prstGeom>
        </p:spPr>
      </p:pic>
    </p:spTree>
    <p:extLst>
      <p:ext uri="{BB962C8B-B14F-4D97-AF65-F5344CB8AC3E}">
        <p14:creationId xmlns:p14="http://schemas.microsoft.com/office/powerpoint/2010/main" val="1589154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4690758"/>
            <a:ext cx="10515600" cy="1325563"/>
          </a:xfrm>
        </p:spPr>
        <p:txBody>
          <a:bodyPr>
            <a:normAutofit fontScale="92500"/>
          </a:bodyPr>
          <a:lstStyle/>
          <a:p>
            <a:pPr marL="457200" indent="-457200">
              <a:buClr>
                <a:srgbClr val="597F77"/>
              </a:buClr>
              <a:buFont typeface="+mj-lt"/>
              <a:buAutoNum type="arabicPeriod" startAt="15"/>
            </a:pPr>
            <a:r>
              <a:rPr lang="en-US" sz="2400" dirty="0">
                <a:solidFill>
                  <a:srgbClr val="597F77"/>
                </a:solidFill>
                <a:latin typeface="Garamond" panose="02020404030301010803" pitchFamily="18" charset="0"/>
              </a:rPr>
              <a:t>How close was your prediction in #11 based on the 1978-data-informed model? What does this tell you about the average population growth rate between 1978 and the year in which the population reached 1.2 billion? Confirm this using the data from the table above.</a:t>
            </a: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p:txBody>
      </p:sp>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Evaluating the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17 of your Packet!</a:t>
            </a:r>
          </a:p>
        </p:txBody>
      </p:sp>
      <p:pic>
        <p:nvPicPr>
          <p:cNvPr id="5" name="Picture 4">
            <a:extLst>
              <a:ext uri="{FF2B5EF4-FFF2-40B4-BE49-F238E27FC236}">
                <a16:creationId xmlns:a16="http://schemas.microsoft.com/office/drawing/2014/main" id="{D617829E-D4E3-463A-84A9-6F2E42D583C8}"/>
              </a:ext>
            </a:extLst>
          </p:cNvPr>
          <p:cNvPicPr>
            <a:picLocks noChangeAspect="1"/>
          </p:cNvPicPr>
          <p:nvPr/>
        </p:nvPicPr>
        <p:blipFill>
          <a:blip r:embed="rId3"/>
          <a:stretch>
            <a:fillRect/>
          </a:stretch>
        </p:blipFill>
        <p:spPr>
          <a:xfrm>
            <a:off x="1206714" y="1398672"/>
            <a:ext cx="9778571" cy="3345301"/>
          </a:xfrm>
          <a:prstGeom prst="rect">
            <a:avLst/>
          </a:prstGeom>
        </p:spPr>
      </p:pic>
      <p:sp>
        <p:nvSpPr>
          <p:cNvPr id="6" name="Content Placeholder 2">
            <a:extLst>
              <a:ext uri="{FF2B5EF4-FFF2-40B4-BE49-F238E27FC236}">
                <a16:creationId xmlns:a16="http://schemas.microsoft.com/office/drawing/2014/main" id="{F2C9ADD2-28C0-4233-BF95-4E6552E97DE5}"/>
              </a:ext>
            </a:extLst>
          </p:cNvPr>
          <p:cNvSpPr txBox="1">
            <a:spLocks/>
          </p:cNvSpPr>
          <p:nvPr/>
        </p:nvSpPr>
        <p:spPr>
          <a:xfrm>
            <a:off x="838200" y="5678664"/>
            <a:ext cx="11073714" cy="962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597F77"/>
              </a:buClr>
              <a:buNone/>
            </a:pPr>
            <a:r>
              <a:rPr lang="en-US" sz="2000" b="1" dirty="0">
                <a:solidFill>
                  <a:schemeClr val="accent2"/>
                </a:solidFill>
                <a:latin typeface="Garamond" panose="02020404030301010803" pitchFamily="18" charset="0"/>
              </a:rPr>
              <a:t>The prediction was very close. This tells me that the average population growth rate between 1978 and 1994 was very similar to the population growth rate in 1978 (1.34). Finding a mean average of these growth rates confirms this.</a:t>
            </a:r>
          </a:p>
        </p:txBody>
      </p:sp>
    </p:spTree>
    <p:extLst>
      <p:ext uri="{BB962C8B-B14F-4D97-AF65-F5344CB8AC3E}">
        <p14:creationId xmlns:p14="http://schemas.microsoft.com/office/powerpoint/2010/main" val="221213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1825625"/>
            <a:ext cx="10515600" cy="4351338"/>
          </a:xfrm>
        </p:spPr>
        <p:txBody>
          <a:bodyPr>
            <a:normAutofit/>
          </a:bodyPr>
          <a:lstStyle/>
          <a:p>
            <a:pPr marL="457200" indent="-457200">
              <a:buClr>
                <a:srgbClr val="597F77"/>
              </a:buClr>
              <a:buFont typeface="+mj-lt"/>
              <a:buAutoNum type="arabicPeriod" startAt="16"/>
            </a:pPr>
            <a:r>
              <a:rPr lang="en-US" sz="2400" dirty="0">
                <a:solidFill>
                  <a:srgbClr val="597F77"/>
                </a:solidFill>
                <a:latin typeface="Garamond" panose="02020404030301010803" pitchFamily="18" charset="0"/>
              </a:rPr>
              <a:t>China’s population growth rate is in decline.</a:t>
            </a:r>
          </a:p>
          <a:p>
            <a:pPr marL="914400" lvl="1" indent="-457200">
              <a:buClr>
                <a:srgbClr val="597F77"/>
              </a:buClr>
              <a:buFont typeface="+mj-lt"/>
              <a:buAutoNum type="alphaLcPeriod"/>
            </a:pPr>
            <a:r>
              <a:rPr lang="en-US" sz="2000" dirty="0">
                <a:solidFill>
                  <a:srgbClr val="597F77"/>
                </a:solidFill>
                <a:latin typeface="Garamond" panose="02020404030301010803" pitchFamily="18" charset="0"/>
              </a:rPr>
              <a:t>Using “year” as the x-value and “population growth” as the y-value, create a linear function to model the population growth rate. You will need to use an external tool (Excel, Desmos, graphing calculator, etc.) to find a line of best fit to use for the linear model.</a:t>
            </a:r>
          </a:p>
          <a:p>
            <a:pPr marL="914400" lvl="1" indent="-457200">
              <a:buClr>
                <a:srgbClr val="597F77"/>
              </a:buClr>
              <a:buFont typeface="+mj-lt"/>
              <a:buAutoNum type="alphaLcPeriod"/>
            </a:pPr>
            <a:endParaRPr lang="en-US" sz="2000" dirty="0">
              <a:solidFill>
                <a:srgbClr val="597F77"/>
              </a:solidFill>
              <a:latin typeface="Garamond" panose="02020404030301010803" pitchFamily="18" charset="0"/>
            </a:endParaRPr>
          </a:p>
          <a:p>
            <a:pPr marL="914400" lvl="1" indent="-457200">
              <a:buClr>
                <a:srgbClr val="597F77"/>
              </a:buClr>
              <a:buFont typeface="+mj-lt"/>
              <a:buAutoNum type="alphaLcPeriod"/>
            </a:pPr>
            <a:endParaRPr lang="en-US" sz="2000" dirty="0">
              <a:solidFill>
                <a:srgbClr val="597F77"/>
              </a:solidFill>
              <a:latin typeface="Garamond" panose="02020404030301010803" pitchFamily="18" charset="0"/>
            </a:endParaRPr>
          </a:p>
          <a:p>
            <a:pPr marL="914400" lvl="1" indent="-457200">
              <a:buClr>
                <a:srgbClr val="597F77"/>
              </a:buClr>
              <a:buFont typeface="+mj-lt"/>
              <a:buAutoNum type="alphaLcPeriod"/>
            </a:pPr>
            <a:r>
              <a:rPr lang="en-US" sz="2000" dirty="0">
                <a:solidFill>
                  <a:srgbClr val="597F77"/>
                </a:solidFill>
                <a:latin typeface="Garamond" panose="02020404030301010803" pitchFamily="18" charset="0"/>
              </a:rPr>
              <a:t>Using this model, estimate the year in which China’s growth rate will reach 0%.</a:t>
            </a: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p:txBody>
      </p:sp>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Evaluating the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18 of your Packet!</a:t>
            </a:r>
          </a:p>
        </p:txBody>
      </p:sp>
    </p:spTree>
    <p:extLst>
      <p:ext uri="{BB962C8B-B14F-4D97-AF65-F5344CB8AC3E}">
        <p14:creationId xmlns:p14="http://schemas.microsoft.com/office/powerpoint/2010/main" val="337301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1825625"/>
            <a:ext cx="10515600" cy="4351338"/>
          </a:xfrm>
        </p:spPr>
        <p:txBody>
          <a:bodyPr>
            <a:normAutofit/>
          </a:bodyPr>
          <a:lstStyle/>
          <a:p>
            <a:pPr marL="457200" indent="-457200">
              <a:buClr>
                <a:srgbClr val="597F77"/>
              </a:buClr>
              <a:buFont typeface="+mj-lt"/>
              <a:buAutoNum type="arabicPeriod" startAt="16"/>
            </a:pPr>
            <a:r>
              <a:rPr lang="en-US" sz="2400" dirty="0">
                <a:solidFill>
                  <a:srgbClr val="597F77"/>
                </a:solidFill>
                <a:latin typeface="Garamond" panose="02020404030301010803" pitchFamily="18" charset="0"/>
              </a:rPr>
              <a:t>China’s population growth rate is in decline.</a:t>
            </a:r>
          </a:p>
          <a:p>
            <a:pPr marL="914400" lvl="1" indent="-457200">
              <a:buClr>
                <a:srgbClr val="597F77"/>
              </a:buClr>
              <a:buFont typeface="+mj-lt"/>
              <a:buAutoNum type="alphaLcPeriod"/>
            </a:pPr>
            <a:r>
              <a:rPr lang="en-US" sz="2000" dirty="0">
                <a:solidFill>
                  <a:srgbClr val="597F77"/>
                </a:solidFill>
                <a:latin typeface="Garamond" panose="02020404030301010803" pitchFamily="18" charset="0"/>
              </a:rPr>
              <a:t>Using “year” as the x-value and “population growth” as the y-value, create a linear function to model the population growth rate. You will need to use an external tool (Excel, Desmos, graphing calculator, etc.) to find a line of best fit to use for the linear model.</a:t>
            </a:r>
          </a:p>
          <a:p>
            <a:pPr marL="914400" lvl="1" indent="-457200">
              <a:buClr>
                <a:srgbClr val="597F77"/>
              </a:buClr>
              <a:buFont typeface="+mj-lt"/>
              <a:buAutoNum type="alphaLcPeriod"/>
            </a:pPr>
            <a:endParaRPr lang="en-US" sz="2000" dirty="0">
              <a:solidFill>
                <a:srgbClr val="597F77"/>
              </a:solidFill>
              <a:latin typeface="Garamond" panose="02020404030301010803" pitchFamily="18" charset="0"/>
            </a:endParaRPr>
          </a:p>
          <a:p>
            <a:pPr marL="914400" lvl="1" indent="-457200">
              <a:buClr>
                <a:srgbClr val="597F77"/>
              </a:buClr>
              <a:buFont typeface="+mj-lt"/>
              <a:buAutoNum type="alphaLcPeriod"/>
            </a:pPr>
            <a:endParaRPr lang="en-US" sz="2000" dirty="0">
              <a:solidFill>
                <a:srgbClr val="597F77"/>
              </a:solidFill>
              <a:latin typeface="Garamond" panose="02020404030301010803" pitchFamily="18" charset="0"/>
            </a:endParaRPr>
          </a:p>
          <a:p>
            <a:pPr marL="914400" lvl="1" indent="-457200">
              <a:buClr>
                <a:srgbClr val="597F77"/>
              </a:buClr>
              <a:buFont typeface="+mj-lt"/>
              <a:buAutoNum type="alphaLcPeriod"/>
            </a:pPr>
            <a:r>
              <a:rPr lang="en-US" sz="2000" dirty="0">
                <a:solidFill>
                  <a:srgbClr val="597F77"/>
                </a:solidFill>
                <a:latin typeface="Garamond" panose="02020404030301010803" pitchFamily="18" charset="0"/>
              </a:rPr>
              <a:t>Using this model, estimate the year in which China’s growth rate will reach 0%.</a:t>
            </a: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p:txBody>
      </p:sp>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Evaluating the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18 of your Packet!</a:t>
            </a:r>
          </a:p>
        </p:txBody>
      </p:sp>
      <p:sp>
        <p:nvSpPr>
          <p:cNvPr id="5" name="Content Placeholder 2">
            <a:extLst>
              <a:ext uri="{FF2B5EF4-FFF2-40B4-BE49-F238E27FC236}">
                <a16:creationId xmlns:a16="http://schemas.microsoft.com/office/drawing/2014/main" id="{9A2B7D7C-7A92-4F8F-B97B-3E25CDE102A4}"/>
              </a:ext>
            </a:extLst>
          </p:cNvPr>
          <p:cNvSpPr txBox="1">
            <a:spLocks/>
          </p:cNvSpPr>
          <p:nvPr/>
        </p:nvSpPr>
        <p:spPr>
          <a:xfrm>
            <a:off x="4624999" y="3476711"/>
            <a:ext cx="2937335" cy="5629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597F77"/>
              </a:buClr>
              <a:buNone/>
            </a:pPr>
            <a:r>
              <a:rPr lang="en-US" sz="2400" b="1" dirty="0">
                <a:solidFill>
                  <a:schemeClr val="accent2"/>
                </a:solidFill>
                <a:latin typeface="Garamond" panose="02020404030301010803" pitchFamily="18" charset="0"/>
              </a:rPr>
              <a:t>r(t) = -0.0325t + 65.939</a:t>
            </a:r>
          </a:p>
        </p:txBody>
      </p:sp>
      <p:sp>
        <p:nvSpPr>
          <p:cNvPr id="6" name="Content Placeholder 2">
            <a:extLst>
              <a:ext uri="{FF2B5EF4-FFF2-40B4-BE49-F238E27FC236}">
                <a16:creationId xmlns:a16="http://schemas.microsoft.com/office/drawing/2014/main" id="{ADA5182B-070E-4B13-8D6F-3FDDE466C8EE}"/>
              </a:ext>
            </a:extLst>
          </p:cNvPr>
          <p:cNvSpPr txBox="1">
            <a:spLocks/>
          </p:cNvSpPr>
          <p:nvPr/>
        </p:nvSpPr>
        <p:spPr>
          <a:xfrm>
            <a:off x="1855298" y="5161348"/>
            <a:ext cx="8476735" cy="794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597F77"/>
              </a:buClr>
              <a:buNone/>
            </a:pPr>
            <a:r>
              <a:rPr lang="en-US" sz="2000" b="1" dirty="0">
                <a:solidFill>
                  <a:schemeClr val="accent2"/>
                </a:solidFill>
                <a:latin typeface="Garamond" panose="02020404030301010803" pitchFamily="18" charset="0"/>
              </a:rPr>
              <a:t>The population growth rate will be zero in 2028. Indeed, most public models estimate that China will reach zero population growth around 2030.</a:t>
            </a:r>
          </a:p>
        </p:txBody>
      </p:sp>
    </p:spTree>
    <p:extLst>
      <p:ext uri="{BB962C8B-B14F-4D97-AF65-F5344CB8AC3E}">
        <p14:creationId xmlns:p14="http://schemas.microsoft.com/office/powerpoint/2010/main" val="209647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1825625"/>
            <a:ext cx="10515600" cy="4351338"/>
          </a:xfrm>
        </p:spPr>
        <p:txBody>
          <a:bodyPr>
            <a:normAutofit/>
          </a:bodyPr>
          <a:lstStyle/>
          <a:p>
            <a:pPr marL="457200" indent="-457200">
              <a:buClr>
                <a:srgbClr val="597F77"/>
              </a:buClr>
              <a:buFont typeface="+mj-lt"/>
              <a:buAutoNum type="arabicPeriod" startAt="17"/>
            </a:pPr>
            <a:r>
              <a:rPr lang="en-US" sz="2400" dirty="0">
                <a:solidFill>
                  <a:srgbClr val="597F77"/>
                </a:solidFill>
                <a:latin typeface="Garamond" panose="02020404030301010803" pitchFamily="18" charset="0"/>
              </a:rPr>
              <a:t>From what you have learned, did the one-child policy significantly limit the growth of the Chinese population? Why or why not? You may use the table below to inform your response.</a:t>
            </a:r>
            <a:endParaRPr lang="en-US" sz="20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p:txBody>
      </p:sp>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Evaluating the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18 of your Packet!</a:t>
            </a:r>
          </a:p>
        </p:txBody>
      </p:sp>
      <p:pic>
        <p:nvPicPr>
          <p:cNvPr id="4" name="Picture 3">
            <a:extLst>
              <a:ext uri="{FF2B5EF4-FFF2-40B4-BE49-F238E27FC236}">
                <a16:creationId xmlns:a16="http://schemas.microsoft.com/office/drawing/2014/main" id="{77260DBD-1559-482C-ADA2-18265D08202E}"/>
              </a:ext>
            </a:extLst>
          </p:cNvPr>
          <p:cNvPicPr>
            <a:picLocks noChangeAspect="1"/>
          </p:cNvPicPr>
          <p:nvPr/>
        </p:nvPicPr>
        <p:blipFill>
          <a:blip r:embed="rId3"/>
          <a:stretch>
            <a:fillRect/>
          </a:stretch>
        </p:blipFill>
        <p:spPr>
          <a:xfrm>
            <a:off x="2063449" y="2928740"/>
            <a:ext cx="8065101" cy="3248223"/>
          </a:xfrm>
          <a:prstGeom prst="rect">
            <a:avLst/>
          </a:prstGeom>
        </p:spPr>
      </p:pic>
    </p:spTree>
    <p:extLst>
      <p:ext uri="{BB962C8B-B14F-4D97-AF65-F5344CB8AC3E}">
        <p14:creationId xmlns:p14="http://schemas.microsoft.com/office/powerpoint/2010/main" val="303239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Quiz</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a:pPr>
            <a:r>
              <a:rPr lang="en-US" sz="2400" dirty="0">
                <a:solidFill>
                  <a:srgbClr val="597F77"/>
                </a:solidFill>
                <a:latin typeface="Garamond" panose="02020404030301010803" pitchFamily="18" charset="0"/>
              </a:rPr>
              <a:t>Evaluate the following expression. Round your answer to the nearest tenth.</a:t>
            </a:r>
          </a:p>
          <a:p>
            <a:pPr marL="1371600" lvl="2" indent="-457200">
              <a:buClr>
                <a:schemeClr val="tx1"/>
              </a:buClr>
              <a:buFont typeface="+mj-lt"/>
              <a:buAutoNum type="alphaLcParenR"/>
            </a:pPr>
            <a:r>
              <a:rPr lang="en-US" dirty="0">
                <a:solidFill>
                  <a:srgbClr val="597F77"/>
                </a:solidFill>
                <a:latin typeface="Garamond" panose="02020404030301010803" pitchFamily="18" charset="0"/>
              </a:rPr>
              <a:t>40(1+0.2)</a:t>
            </a:r>
            <a:r>
              <a:rPr lang="en-US" baseline="30000" dirty="0">
                <a:solidFill>
                  <a:srgbClr val="597F77"/>
                </a:solidFill>
                <a:latin typeface="Garamond" panose="02020404030301010803" pitchFamily="18" charset="0"/>
              </a:rPr>
              <a:t>23-10</a:t>
            </a:r>
          </a:p>
          <a:p>
            <a:pPr marL="1371600" lvl="3" indent="0">
              <a:buClr>
                <a:schemeClr val="tx1"/>
              </a:buClr>
              <a:buNone/>
            </a:pPr>
            <a:r>
              <a:rPr lang="en-US" b="1" dirty="0">
                <a:solidFill>
                  <a:schemeClr val="accent2"/>
                </a:solidFill>
                <a:latin typeface="Garamond" panose="02020404030301010803" pitchFamily="18" charset="0"/>
              </a:rPr>
              <a:t>40(1.02)</a:t>
            </a:r>
            <a:r>
              <a:rPr lang="en-US" b="1" baseline="30000" dirty="0">
                <a:solidFill>
                  <a:schemeClr val="accent2"/>
                </a:solidFill>
                <a:latin typeface="Garamond" panose="02020404030301010803" pitchFamily="18" charset="0"/>
              </a:rPr>
              <a:t>23-10</a:t>
            </a:r>
          </a:p>
          <a:p>
            <a:pPr marL="1371600" lvl="3" indent="0">
              <a:buClr>
                <a:schemeClr val="tx1"/>
              </a:buClr>
              <a:buNone/>
            </a:pPr>
            <a:r>
              <a:rPr lang="en-US" b="1" dirty="0">
                <a:solidFill>
                  <a:schemeClr val="accent2"/>
                </a:solidFill>
                <a:latin typeface="Garamond" panose="02020404030301010803" pitchFamily="18" charset="0"/>
              </a:rPr>
              <a:t>40(1.02)</a:t>
            </a:r>
            <a:r>
              <a:rPr lang="en-US" b="1" baseline="30000" dirty="0">
                <a:solidFill>
                  <a:schemeClr val="accent2"/>
                </a:solidFill>
                <a:latin typeface="Garamond" panose="02020404030301010803" pitchFamily="18" charset="0"/>
              </a:rPr>
              <a:t>13</a:t>
            </a:r>
          </a:p>
          <a:p>
            <a:pPr marL="1371600" lvl="3" indent="0">
              <a:buClr>
                <a:schemeClr val="tx1"/>
              </a:buClr>
              <a:buNone/>
            </a:pPr>
            <a:r>
              <a:rPr lang="en-US" b="1" dirty="0">
                <a:solidFill>
                  <a:schemeClr val="accent2"/>
                </a:solidFill>
                <a:latin typeface="Garamond" panose="02020404030301010803" pitchFamily="18" charset="0"/>
              </a:rPr>
              <a:t>40(1.29)</a:t>
            </a:r>
          </a:p>
          <a:p>
            <a:pPr marL="1371600" lvl="3" indent="0">
              <a:buClr>
                <a:schemeClr val="tx1"/>
              </a:buClr>
              <a:buNone/>
            </a:pPr>
            <a:r>
              <a:rPr lang="en-US" b="1" dirty="0">
                <a:solidFill>
                  <a:schemeClr val="accent2"/>
                </a:solidFill>
                <a:latin typeface="Garamond" panose="02020404030301010803" pitchFamily="18" charset="0"/>
              </a:rPr>
              <a:t>51.7</a:t>
            </a:r>
          </a:p>
        </p:txBody>
      </p:sp>
    </p:spTree>
    <p:extLst>
      <p:ext uri="{BB962C8B-B14F-4D97-AF65-F5344CB8AC3E}">
        <p14:creationId xmlns:p14="http://schemas.microsoft.com/office/powerpoint/2010/main" val="152485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Quiz</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2"/>
                </a:pPr>
                <a:r>
                  <a:rPr lang="en-US" sz="2400" dirty="0">
                    <a:solidFill>
                      <a:srgbClr val="597F77"/>
                    </a:solidFill>
                    <a:latin typeface="Garamond" panose="02020404030301010803" pitchFamily="18" charset="0"/>
                  </a:rPr>
                  <a:t>Algebraically solve the following equation for x. Round your answer to the nearest tenth.</a:t>
                </a:r>
              </a:p>
              <a:p>
                <a:pPr marL="1371600" lvl="2" indent="-457200">
                  <a:buClr>
                    <a:schemeClr val="tx1"/>
                  </a:buClr>
                  <a:buFont typeface="+mj-lt"/>
                  <a:buAutoNum type="alphaLcParenR"/>
                </a:pPr>
                <a:r>
                  <a:rPr lang="en-US" dirty="0">
                    <a:solidFill>
                      <a:srgbClr val="597F77"/>
                    </a:solidFill>
                    <a:latin typeface="Garamond" panose="02020404030301010803" pitchFamily="18" charset="0"/>
                  </a:rPr>
                  <a:t>52 = 13(2.05)</a:t>
                </a:r>
                <a:r>
                  <a:rPr lang="en-US" baseline="30000" dirty="0">
                    <a:solidFill>
                      <a:srgbClr val="597F77"/>
                    </a:solidFill>
                    <a:latin typeface="Garamond" panose="02020404030301010803" pitchFamily="18" charset="0"/>
                  </a:rPr>
                  <a:t>x</a:t>
                </a:r>
              </a:p>
              <a:p>
                <a:pPr marL="1371600" lvl="3" indent="0">
                  <a:lnSpc>
                    <a:spcPct val="100000"/>
                  </a:lnSpc>
                  <a:buClr>
                    <a:schemeClr val="tx1"/>
                  </a:buClr>
                  <a:buNone/>
                </a:pPr>
                <a:r>
                  <a:rPr lang="en-US" b="1" dirty="0">
                    <a:solidFill>
                      <a:schemeClr val="accent2"/>
                    </a:solidFill>
                  </a:rPr>
                  <a:t>	</a:t>
                </a:r>
                <a14:m>
                  <m:oMath xmlns:m="http://schemas.openxmlformats.org/officeDocument/2006/math">
                    <m:d>
                      <m:dPr>
                        <m:ctrlPr>
                          <a:rPr lang="en-US" b="1" i="1" smtClean="0">
                            <a:solidFill>
                              <a:schemeClr val="accent2"/>
                            </a:solidFill>
                            <a:latin typeface="Cambria Math" panose="02040503050406030204" pitchFamily="18" charset="0"/>
                          </a:rPr>
                        </m:ctrlPr>
                      </m:dPr>
                      <m:e>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𝟓𝟐</m:t>
                            </m:r>
                          </m:num>
                          <m:den>
                            <m:r>
                              <a:rPr lang="en-US" b="1" i="1" smtClean="0">
                                <a:solidFill>
                                  <a:schemeClr val="accent2"/>
                                </a:solidFill>
                                <a:latin typeface="Cambria Math" panose="02040503050406030204" pitchFamily="18" charset="0"/>
                              </a:rPr>
                              <m:t>𝟏𝟑</m:t>
                            </m:r>
                          </m:den>
                        </m:f>
                      </m:e>
                    </m:d>
                    <m:r>
                      <a:rPr lang="en-US" b="1" i="1" smtClean="0">
                        <a:solidFill>
                          <a:schemeClr val="accent2"/>
                        </a:solidFill>
                        <a:latin typeface="Cambria Math" panose="02040503050406030204" pitchFamily="18" charset="0"/>
                      </a:rPr>
                      <m:t>=</m:t>
                    </m:r>
                    <m:sSup>
                      <m:sSupPr>
                        <m:ctrlPr>
                          <a:rPr lang="en-US" b="1" i="1" smtClean="0">
                            <a:solidFill>
                              <a:schemeClr val="accent2"/>
                            </a:solidFill>
                            <a:latin typeface="Cambria Math" panose="02040503050406030204" pitchFamily="18" charset="0"/>
                          </a:rPr>
                        </m:ctrlPr>
                      </m:sSupPr>
                      <m:e>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𝟎𝟓</m:t>
                        </m:r>
                      </m:e>
                      <m:sup>
                        <m:r>
                          <a:rPr lang="en-US" b="1" i="1" smtClean="0">
                            <a:solidFill>
                              <a:schemeClr val="accent2"/>
                            </a:solidFill>
                            <a:latin typeface="Cambria Math" panose="02040503050406030204" pitchFamily="18" charset="0"/>
                          </a:rPr>
                          <m:t>𝒙</m:t>
                        </m:r>
                      </m:sup>
                    </m:sSup>
                  </m:oMath>
                </a14:m>
                <a:endParaRPr lang="en-US" b="1" baseline="30000" dirty="0">
                  <a:solidFill>
                    <a:schemeClr val="accent2"/>
                  </a:solidFill>
                  <a:latin typeface="Garamond" panose="02020404030301010803" pitchFamily="18" charset="0"/>
                </a:endParaRPr>
              </a:p>
              <a:p>
                <a:pPr marL="1371600" lvl="3" indent="0">
                  <a:lnSpc>
                    <a:spcPct val="100000"/>
                  </a:lnSpc>
                  <a:buClr>
                    <a:schemeClr val="tx1"/>
                  </a:buClr>
                  <a:buNone/>
                </a:pPr>
                <a:r>
                  <a:rPr lang="en-US" b="1" dirty="0">
                    <a:solidFill>
                      <a:schemeClr val="accent2"/>
                    </a:solidFill>
                  </a:rPr>
                  <a:t>	</a:t>
                </a:r>
                <a14:m>
                  <m:oMath xmlns:m="http://schemas.openxmlformats.org/officeDocument/2006/math">
                    <m:r>
                      <a:rPr lang="en-US" b="1" i="1" smtClean="0">
                        <a:solidFill>
                          <a:schemeClr val="accent2"/>
                        </a:solidFill>
                        <a:latin typeface="Cambria Math" panose="02040503050406030204" pitchFamily="18" charset="0"/>
                      </a:rPr>
                      <m:t>𝒙</m:t>
                    </m:r>
                    <m:r>
                      <a:rPr lang="en-US" b="1" i="1" smtClean="0">
                        <a:solidFill>
                          <a:schemeClr val="accent2"/>
                        </a:solidFill>
                        <a:latin typeface="Cambria Math" panose="02040503050406030204" pitchFamily="18" charset="0"/>
                      </a:rPr>
                      <m:t>=</m:t>
                    </m:r>
                    <m:func>
                      <m:funcPr>
                        <m:ctrlPr>
                          <a:rPr lang="en-US" b="1" i="1" smtClean="0">
                            <a:solidFill>
                              <a:schemeClr val="accent2"/>
                            </a:solidFill>
                            <a:latin typeface="Cambria Math" panose="02040503050406030204" pitchFamily="18" charset="0"/>
                          </a:rPr>
                        </m:ctrlPr>
                      </m:funcPr>
                      <m:fName>
                        <m:sSub>
                          <m:sSubPr>
                            <m:ctrlPr>
                              <a:rPr lang="en-US" b="1" i="1" smtClean="0">
                                <a:solidFill>
                                  <a:schemeClr val="accent2"/>
                                </a:solidFill>
                                <a:latin typeface="Cambria Math" panose="02040503050406030204" pitchFamily="18" charset="0"/>
                              </a:rPr>
                            </m:ctrlPr>
                          </m:sSubPr>
                          <m:e>
                            <m:r>
                              <m:rPr>
                                <m:sty m:val="p"/>
                              </m:rPr>
                              <a:rPr lang="en-US" b="0" i="0" smtClean="0">
                                <a:solidFill>
                                  <a:schemeClr val="accent2"/>
                                </a:solidFill>
                                <a:latin typeface="Cambria Math" panose="02040503050406030204" pitchFamily="18" charset="0"/>
                              </a:rPr>
                              <m:t>log</m:t>
                            </m:r>
                          </m:e>
                          <m:sub>
                            <m:r>
                              <a:rPr lang="en-US" b="1" i="1" smtClean="0">
                                <a:solidFill>
                                  <a:schemeClr val="accent2"/>
                                </a:solidFill>
                                <a:latin typeface="Cambria Math" panose="02040503050406030204" pitchFamily="18" charset="0"/>
                              </a:rPr>
                              <m:t>𝟐</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𝟎𝟓</m:t>
                            </m:r>
                          </m:sub>
                        </m:sSub>
                      </m:fName>
                      <m:e>
                        <m:d>
                          <m:dPr>
                            <m:ctrlPr>
                              <a:rPr lang="en-US" b="1" i="1" smtClean="0">
                                <a:solidFill>
                                  <a:schemeClr val="accent2"/>
                                </a:solidFill>
                                <a:latin typeface="Cambria Math" panose="02040503050406030204" pitchFamily="18" charset="0"/>
                              </a:rPr>
                            </m:ctrlPr>
                          </m:dPr>
                          <m:e>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𝟓𝟐</m:t>
                                </m:r>
                              </m:num>
                              <m:den>
                                <m:r>
                                  <a:rPr lang="en-US" b="1" i="1" smtClean="0">
                                    <a:solidFill>
                                      <a:schemeClr val="accent2"/>
                                    </a:solidFill>
                                    <a:latin typeface="Cambria Math" panose="02040503050406030204" pitchFamily="18" charset="0"/>
                                  </a:rPr>
                                  <m:t>𝟏𝟑</m:t>
                                </m:r>
                              </m:den>
                            </m:f>
                          </m:e>
                        </m:d>
                      </m:e>
                    </m:func>
                  </m:oMath>
                </a14:m>
                <a:endParaRPr lang="en-US" b="1" dirty="0">
                  <a:solidFill>
                    <a:schemeClr val="accent2"/>
                  </a:solidFill>
                  <a:latin typeface="Garamond" panose="02020404030301010803" pitchFamily="18" charset="0"/>
                </a:endParaRPr>
              </a:p>
              <a:p>
                <a:pPr marL="1371600" lvl="3" indent="0">
                  <a:lnSpc>
                    <a:spcPct val="100000"/>
                  </a:lnSpc>
                  <a:buClr>
                    <a:schemeClr val="tx1"/>
                  </a:buClr>
                  <a:buNone/>
                </a:pPr>
                <a:r>
                  <a:rPr lang="en-US" b="1" dirty="0">
                    <a:solidFill>
                      <a:schemeClr val="accent2"/>
                    </a:solidFill>
                  </a:rPr>
                  <a:t>	</a:t>
                </a:r>
                <a14:m>
                  <m:oMath xmlns:m="http://schemas.openxmlformats.org/officeDocument/2006/math">
                    <m:r>
                      <a:rPr lang="en-US" b="1" i="1" smtClean="0">
                        <a:solidFill>
                          <a:schemeClr val="accent2"/>
                        </a:solidFill>
                        <a:latin typeface="Cambria Math" panose="02040503050406030204" pitchFamily="18" charset="0"/>
                      </a:rPr>
                      <m:t>𝒙</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𝟗</m:t>
                    </m:r>
                  </m:oMath>
                </a14:m>
                <a:endParaRPr lang="en-US" b="1" dirty="0">
                  <a:solidFill>
                    <a:schemeClr val="accent2"/>
                  </a:solidFill>
                  <a:latin typeface="Garamond" panose="02020404030301010803" pitchFamily="18" charset="0"/>
                </a:endParaRPr>
              </a:p>
            </p:txBody>
          </p:sp>
        </mc:Choice>
        <mc:Fallback>
          <p:sp>
            <p:nvSpPr>
              <p:cNvPr id="3" name="Content Placeholder 2">
                <a:extLst>
                  <a:ext uri="{FF2B5EF4-FFF2-40B4-BE49-F238E27FC236}">
                    <a16:creationId xmlns:a16="http://schemas.microsoft.com/office/drawing/2014/main" id="{451D0325-711D-3948-A277-0332A9FB3B26}"/>
                  </a:ext>
                </a:extLst>
              </p:cNvPr>
              <p:cNvSpPr>
                <a:spLocks noGrp="1" noRot="1" noChangeAspect="1" noMove="1" noResize="1" noEditPoints="1" noAdjustHandles="1" noChangeArrowheads="1" noChangeShapeType="1" noTextEdit="1"/>
              </p:cNvSpPr>
              <p:nvPr>
                <p:ph idx="1"/>
              </p:nvPr>
            </p:nvSpPr>
            <p:spPr>
              <a:blipFill>
                <a:blip r:embed="rId3"/>
                <a:stretch>
                  <a:fillRect l="-812" t="-1821" r="-290"/>
                </a:stretch>
              </a:blipFill>
            </p:spPr>
            <p:txBody>
              <a:bodyPr/>
              <a:lstStyle/>
              <a:p>
                <a:r>
                  <a:rPr lang="en-US">
                    <a:noFill/>
                  </a:rPr>
                  <a:t> </a:t>
                </a:r>
              </a:p>
            </p:txBody>
          </p:sp>
        </mc:Fallback>
      </mc:AlternateContent>
    </p:spTree>
    <p:extLst>
      <p:ext uri="{BB962C8B-B14F-4D97-AF65-F5344CB8AC3E}">
        <p14:creationId xmlns:p14="http://schemas.microsoft.com/office/powerpoint/2010/main" val="203742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Quiz</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0" indent="0">
              <a:buClr>
                <a:schemeClr val="tx1"/>
              </a:buClr>
              <a:buNone/>
            </a:pPr>
            <a:r>
              <a:rPr lang="en-US" sz="2400" dirty="0">
                <a:solidFill>
                  <a:srgbClr val="597F77"/>
                </a:solidFill>
                <a:latin typeface="Garamond" panose="02020404030301010803" pitchFamily="18" charset="0"/>
              </a:rPr>
              <a:t>The following three questions are all based on Capital City, USA. The population of Capital City in 2000 was 3,271. The city was growing at a rate of 1.19%. </a:t>
            </a:r>
          </a:p>
          <a:p>
            <a:pPr marL="514350" indent="-514350">
              <a:buClr>
                <a:schemeClr val="tx1"/>
              </a:buClr>
              <a:buFont typeface="+mj-lt"/>
              <a:buAutoNum type="arabicPeriod" startAt="3"/>
            </a:pPr>
            <a:r>
              <a:rPr lang="en-US" sz="2400" dirty="0">
                <a:solidFill>
                  <a:srgbClr val="597F77"/>
                </a:solidFill>
                <a:latin typeface="Garamond" panose="02020404030301010803" pitchFamily="18" charset="0"/>
              </a:rPr>
              <a:t>Write an exponential function that models population </a:t>
            </a:r>
            <a:r>
              <a:rPr lang="en-US" sz="2400" i="1" dirty="0">
                <a:solidFill>
                  <a:srgbClr val="597F77"/>
                </a:solidFill>
                <a:latin typeface="Garamond" panose="02020404030301010803" pitchFamily="18" charset="0"/>
              </a:rPr>
              <a:t>P</a:t>
            </a:r>
            <a:r>
              <a:rPr lang="en-US" sz="2400" dirty="0">
                <a:solidFill>
                  <a:srgbClr val="597F77"/>
                </a:solidFill>
                <a:latin typeface="Garamond" panose="02020404030301010803" pitchFamily="18" charset="0"/>
              </a:rPr>
              <a:t> as a function of year </a:t>
            </a:r>
            <a:r>
              <a:rPr lang="en-US" sz="2400" i="1" dirty="0">
                <a:solidFill>
                  <a:srgbClr val="597F77"/>
                </a:solidFill>
                <a:latin typeface="Garamond" panose="02020404030301010803" pitchFamily="18" charset="0"/>
              </a:rPr>
              <a:t>t</a:t>
            </a:r>
            <a:r>
              <a:rPr lang="en-US" sz="2400" dirty="0">
                <a:solidFill>
                  <a:srgbClr val="597F77"/>
                </a:solidFill>
                <a:latin typeface="Garamond" panose="02020404030301010803" pitchFamily="18" charset="0"/>
              </a:rPr>
              <a:t>.</a:t>
            </a:r>
          </a:p>
          <a:p>
            <a:pPr marL="2286000" lvl="5" indent="0">
              <a:buClr>
                <a:schemeClr val="tx1"/>
              </a:buClr>
              <a:buNone/>
            </a:pPr>
            <a:r>
              <a:rPr lang="en-US"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	</a:t>
            </a:r>
          </a:p>
          <a:p>
            <a:pPr marL="2286000" lvl="5" indent="0">
              <a:buClr>
                <a:schemeClr val="tx1"/>
              </a:buClr>
              <a:buNone/>
            </a:pPr>
            <a:r>
              <a:rPr lang="en-US" sz="2400" b="1" dirty="0">
                <a:solidFill>
                  <a:schemeClr val="accent2"/>
                </a:solidFill>
                <a:latin typeface="Garamond" panose="02020404030301010803" pitchFamily="18" charset="0"/>
              </a:rPr>
              <a:t>		P(t) = 3271(1+0.0119)</a:t>
            </a:r>
            <a:r>
              <a:rPr lang="en-US" sz="2400" b="1" baseline="30000" dirty="0">
                <a:solidFill>
                  <a:schemeClr val="accent2"/>
                </a:solidFill>
                <a:latin typeface="Garamond" panose="02020404030301010803" pitchFamily="18" charset="0"/>
              </a:rPr>
              <a:t>t-2000</a:t>
            </a:r>
          </a:p>
        </p:txBody>
      </p:sp>
    </p:spTree>
    <p:extLst>
      <p:ext uri="{BB962C8B-B14F-4D97-AF65-F5344CB8AC3E}">
        <p14:creationId xmlns:p14="http://schemas.microsoft.com/office/powerpoint/2010/main" val="333389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Quiz</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a:xfrm>
            <a:off x="838200" y="1825625"/>
            <a:ext cx="10515600" cy="4351338"/>
          </a:xfrm>
        </p:spPr>
        <p:txBody>
          <a:bodyPr>
            <a:normAutofit/>
          </a:bodyPr>
          <a:lstStyle/>
          <a:p>
            <a:pPr marL="0" indent="0">
              <a:buClr>
                <a:schemeClr val="tx1"/>
              </a:buClr>
              <a:buNone/>
            </a:pPr>
            <a:r>
              <a:rPr lang="en-US" sz="2400" dirty="0">
                <a:solidFill>
                  <a:srgbClr val="597F77"/>
                </a:solidFill>
                <a:latin typeface="Garamond" panose="02020404030301010803" pitchFamily="18" charset="0"/>
              </a:rPr>
              <a:t>The following three questions are all based on Capital City, USA. The population of Capital City in 2000 was 3,271. The city was growing at a rate of 1.19%. </a:t>
            </a:r>
          </a:p>
          <a:p>
            <a:pPr marL="514350" indent="-514350">
              <a:buClr>
                <a:schemeClr val="tx1"/>
              </a:buClr>
              <a:buFont typeface="+mj-lt"/>
              <a:buAutoNum type="arabicPeriod" startAt="4"/>
            </a:pPr>
            <a:r>
              <a:rPr lang="en-US" sz="2400" dirty="0">
                <a:solidFill>
                  <a:srgbClr val="597F77"/>
                </a:solidFill>
                <a:latin typeface="Garamond" panose="02020404030301010803" pitchFamily="18" charset="0"/>
              </a:rPr>
              <a:t>Use this model to predict the population of Capital City, USA in 2020.</a:t>
            </a:r>
          </a:p>
          <a:p>
            <a:pPr marL="2286000" lvl="5" indent="0">
              <a:buClr>
                <a:schemeClr val="tx1"/>
              </a:buClr>
              <a:buNone/>
            </a:pPr>
            <a:r>
              <a:rPr lang="en-US"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	</a:t>
            </a:r>
          </a:p>
          <a:p>
            <a:pPr marL="2286000" lvl="5" indent="0">
              <a:buClr>
                <a:schemeClr val="tx1"/>
              </a:buClr>
              <a:buNone/>
            </a:pPr>
            <a:r>
              <a:rPr lang="en-US" sz="2400" b="1" dirty="0">
                <a:solidFill>
                  <a:schemeClr val="accent2"/>
                </a:solidFill>
                <a:latin typeface="Garamond" panose="02020404030301010803" pitchFamily="18" charset="0"/>
              </a:rPr>
              <a:t>		P(2020) = 3271(1+0.0119)</a:t>
            </a:r>
            <a:r>
              <a:rPr lang="en-US" sz="2400" b="1" baseline="30000" dirty="0">
                <a:solidFill>
                  <a:schemeClr val="accent2"/>
                </a:solidFill>
                <a:latin typeface="Garamond" panose="02020404030301010803" pitchFamily="18" charset="0"/>
              </a:rPr>
              <a:t>2020-2000</a:t>
            </a:r>
          </a:p>
          <a:p>
            <a:pPr marL="2286000" lvl="5" indent="0">
              <a:buClr>
                <a:schemeClr val="tx1"/>
              </a:buClr>
              <a:buNone/>
            </a:pPr>
            <a:r>
              <a:rPr lang="en-US" sz="2400" b="1" dirty="0">
                <a:solidFill>
                  <a:schemeClr val="accent2"/>
                </a:solidFill>
                <a:latin typeface="Garamond" panose="02020404030301010803" pitchFamily="18" charset="0"/>
              </a:rPr>
              <a:t>		P(2020) = 3271(1.0119)</a:t>
            </a:r>
            <a:r>
              <a:rPr lang="en-US" sz="2400" b="1" baseline="30000" dirty="0">
                <a:solidFill>
                  <a:schemeClr val="accent2"/>
                </a:solidFill>
                <a:latin typeface="Garamond" panose="02020404030301010803" pitchFamily="18" charset="0"/>
              </a:rPr>
              <a:t>2020-2000</a:t>
            </a:r>
          </a:p>
          <a:p>
            <a:pPr marL="2286000" lvl="5" indent="0">
              <a:buClr>
                <a:schemeClr val="tx1"/>
              </a:buClr>
              <a:buNone/>
            </a:pPr>
            <a:r>
              <a:rPr lang="en-US" sz="2400" b="1" dirty="0">
                <a:solidFill>
                  <a:schemeClr val="accent2"/>
                </a:solidFill>
                <a:latin typeface="Garamond" panose="02020404030301010803" pitchFamily="18" charset="0"/>
              </a:rPr>
              <a:t>		P(2020) = 3271(1.0119)</a:t>
            </a:r>
            <a:r>
              <a:rPr lang="en-US" sz="2400" b="1" baseline="30000" dirty="0">
                <a:solidFill>
                  <a:schemeClr val="accent2"/>
                </a:solidFill>
                <a:latin typeface="Garamond" panose="02020404030301010803" pitchFamily="18" charset="0"/>
              </a:rPr>
              <a:t>20</a:t>
            </a:r>
          </a:p>
          <a:p>
            <a:pPr marL="2286000" lvl="5" indent="0">
              <a:buClr>
                <a:schemeClr val="tx1"/>
              </a:buClr>
              <a:buNone/>
            </a:pPr>
            <a:r>
              <a:rPr lang="en-US" sz="2400" b="1" dirty="0">
                <a:solidFill>
                  <a:schemeClr val="accent2"/>
                </a:solidFill>
                <a:latin typeface="Garamond" panose="02020404030301010803" pitchFamily="18" charset="0"/>
              </a:rPr>
              <a:t>		P(2020) = 3271(1.27)</a:t>
            </a:r>
            <a:endParaRPr lang="en-US" sz="2400" b="1" baseline="30000" dirty="0">
              <a:solidFill>
                <a:schemeClr val="accent2"/>
              </a:solidFill>
              <a:latin typeface="Garamond" panose="02020404030301010803" pitchFamily="18" charset="0"/>
            </a:endParaRPr>
          </a:p>
          <a:p>
            <a:pPr marL="2286000" lvl="5" indent="0">
              <a:buClr>
                <a:schemeClr val="tx1"/>
              </a:buClr>
              <a:buNone/>
            </a:pPr>
            <a:r>
              <a:rPr lang="en-US" sz="2400" b="1" dirty="0">
                <a:solidFill>
                  <a:schemeClr val="accent2"/>
                </a:solidFill>
                <a:latin typeface="Garamond" panose="02020404030301010803" pitchFamily="18" charset="0"/>
              </a:rPr>
              <a:t>		P(2020) = 4,154</a:t>
            </a:r>
            <a:endParaRPr lang="en-US" sz="2400" b="1" baseline="30000"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124519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Quiz</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0" indent="0">
              <a:buClr>
                <a:schemeClr val="tx1"/>
              </a:buClr>
              <a:buNone/>
            </a:pPr>
            <a:r>
              <a:rPr lang="en-US" sz="2400" dirty="0">
                <a:solidFill>
                  <a:srgbClr val="597F77"/>
                </a:solidFill>
                <a:latin typeface="Garamond" panose="02020404030301010803" pitchFamily="18" charset="0"/>
              </a:rPr>
              <a:t>The following three questions are all based on Capital City, USA. The population of Capital City in 2000 was 3,271. The city was growing at a rate of 1.19%. </a:t>
            </a:r>
          </a:p>
          <a:p>
            <a:pPr marL="514350" indent="-514350">
              <a:buClr>
                <a:schemeClr val="tx1"/>
              </a:buClr>
              <a:buFont typeface="+mj-lt"/>
              <a:buAutoNum type="arabicPeriod" startAt="4"/>
            </a:pPr>
            <a:r>
              <a:rPr lang="en-US" sz="2400" dirty="0">
                <a:solidFill>
                  <a:srgbClr val="597F77"/>
                </a:solidFill>
                <a:latin typeface="Garamond" panose="02020404030301010803" pitchFamily="18" charset="0"/>
              </a:rPr>
              <a:t>Use this model to estimate the year in which the population of Capital City, USA will reach 5,000.</a:t>
            </a:r>
          </a:p>
          <a:p>
            <a:pPr marL="2286000" lvl="5" indent="0">
              <a:buClr>
                <a:schemeClr val="tx1"/>
              </a:buClr>
              <a:buNone/>
            </a:pPr>
            <a:r>
              <a:rPr lang="en-US" sz="2400"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	</a:t>
            </a:r>
            <a:endParaRPr lang="en-US" sz="2400" b="1" baseline="30000" dirty="0">
              <a:solidFill>
                <a:schemeClr val="accent2"/>
              </a:solidFill>
              <a:latin typeface="Garamond" panose="02020404030301010803" pitchFamily="18"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7E66AE8-6AA6-494E-B9B4-8323A5356A35}"/>
                  </a:ext>
                </a:extLst>
              </p:cNvPr>
              <p:cNvSpPr/>
              <p:nvPr/>
            </p:nvSpPr>
            <p:spPr>
              <a:xfrm>
                <a:off x="2950346" y="3231915"/>
                <a:ext cx="6096000" cy="3560911"/>
              </a:xfrm>
              <a:prstGeom prst="rect">
                <a:avLst/>
              </a:prstGeom>
            </p:spPr>
            <p:txBody>
              <a:bodyPr>
                <a:spAutoFit/>
              </a:bodyPr>
              <a:lstStyle/>
              <a:p>
                <a:pPr lvl="3">
                  <a:buClr>
                    <a:schemeClr val="tx1"/>
                  </a:buClr>
                </a:pPr>
                <a14:m>
                  <m:oMathPara xmlns:m="http://schemas.openxmlformats.org/officeDocument/2006/math">
                    <m:oMathParaPr>
                      <m:jc m:val="centerGroup"/>
                    </m:oMathParaPr>
                    <m:oMath xmlns:m="http://schemas.openxmlformats.org/officeDocument/2006/math">
                      <m:r>
                        <a:rPr lang="en-US" sz="1600" b="1" i="1" smtClean="0">
                          <a:solidFill>
                            <a:schemeClr val="accent2"/>
                          </a:solidFill>
                          <a:latin typeface="Cambria Math" panose="02040503050406030204" pitchFamily="18" charset="0"/>
                        </a:rPr>
                        <m:t>𝟓</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𝟎𝟎𝟎</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𝟑</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𝟐𝟕𝟏</m:t>
                      </m:r>
                      <m:sSup>
                        <m:sSupPr>
                          <m:ctrlPr>
                            <a:rPr lang="en-US" sz="1600" b="1" i="1" smtClean="0">
                              <a:solidFill>
                                <a:schemeClr val="accent2"/>
                              </a:solidFill>
                              <a:latin typeface="Cambria Math" panose="02040503050406030204" pitchFamily="18" charset="0"/>
                            </a:rPr>
                          </m:ctrlPr>
                        </m:sSupPr>
                        <m:e>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𝟏</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𝟎𝟏𝟏𝟗</m:t>
                          </m:r>
                          <m:r>
                            <a:rPr lang="en-US" sz="1600" b="1" i="1" smtClean="0">
                              <a:solidFill>
                                <a:schemeClr val="accent2"/>
                              </a:solidFill>
                              <a:latin typeface="Cambria Math" panose="02040503050406030204" pitchFamily="18" charset="0"/>
                            </a:rPr>
                            <m:t>)</m:t>
                          </m:r>
                        </m:e>
                        <m:sup>
                          <m:r>
                            <a:rPr lang="en-US" sz="1600" b="1" i="1" smtClean="0">
                              <a:solidFill>
                                <a:schemeClr val="accent2"/>
                              </a:solidFill>
                              <a:latin typeface="Cambria Math" panose="02040503050406030204" pitchFamily="18" charset="0"/>
                            </a:rPr>
                            <m:t>𝒕</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𝟐𝟎𝟎𝟎</m:t>
                          </m:r>
                        </m:sup>
                      </m:sSup>
                    </m:oMath>
                  </m:oMathPara>
                </a14:m>
                <a:endParaRPr lang="en-US" sz="1600" b="1" i="1" dirty="0">
                  <a:solidFill>
                    <a:schemeClr val="accent2"/>
                  </a:solidFill>
                  <a:latin typeface="Cambria Math" panose="02040503050406030204" pitchFamily="18" charset="0"/>
                </a:endParaRPr>
              </a:p>
              <a:p>
                <a:pPr lvl="3">
                  <a:buClr>
                    <a:schemeClr val="tx1"/>
                  </a:buClr>
                </a:pPr>
                <a:endParaRPr lang="en-US" sz="1600" b="1" i="1" dirty="0">
                  <a:solidFill>
                    <a:schemeClr val="accent2"/>
                  </a:solidFill>
                  <a:latin typeface="Cambria Math" panose="02040503050406030204" pitchFamily="18" charset="0"/>
                </a:endParaRPr>
              </a:p>
              <a:p>
                <a:pPr lvl="3">
                  <a:buClr>
                    <a:schemeClr val="tx1"/>
                  </a:buClr>
                </a:pPr>
                <a14:m>
                  <m:oMathPara xmlns:m="http://schemas.openxmlformats.org/officeDocument/2006/math">
                    <m:oMathParaPr>
                      <m:jc m:val="centerGroup"/>
                    </m:oMathParaPr>
                    <m:oMath xmlns:m="http://schemas.openxmlformats.org/officeDocument/2006/math">
                      <m:r>
                        <a:rPr lang="en-US" sz="1600" b="1" i="1" smtClean="0">
                          <a:solidFill>
                            <a:schemeClr val="accent2"/>
                          </a:solidFill>
                          <a:latin typeface="Cambria Math" panose="02040503050406030204" pitchFamily="18" charset="0"/>
                        </a:rPr>
                        <m:t>𝟓</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𝟎𝟎𝟎</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𝟑</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𝟐𝟕𝟏</m:t>
                      </m:r>
                      <m:sSup>
                        <m:sSupPr>
                          <m:ctrlPr>
                            <a:rPr lang="en-US" sz="1600" b="1" i="1" smtClean="0">
                              <a:solidFill>
                                <a:schemeClr val="accent2"/>
                              </a:solidFill>
                              <a:latin typeface="Cambria Math" panose="02040503050406030204" pitchFamily="18" charset="0"/>
                            </a:rPr>
                          </m:ctrlPr>
                        </m:sSupPr>
                        <m:e>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𝟏</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𝟎𝟏𝟏𝟗</m:t>
                          </m:r>
                          <m:r>
                            <a:rPr lang="en-US" sz="1600" b="1" i="1" smtClean="0">
                              <a:solidFill>
                                <a:schemeClr val="accent2"/>
                              </a:solidFill>
                              <a:latin typeface="Cambria Math" panose="02040503050406030204" pitchFamily="18" charset="0"/>
                            </a:rPr>
                            <m:t>)</m:t>
                          </m:r>
                        </m:e>
                        <m:sup>
                          <m:r>
                            <a:rPr lang="en-US" sz="1600" b="1" i="1" smtClean="0">
                              <a:solidFill>
                                <a:schemeClr val="accent2"/>
                              </a:solidFill>
                              <a:latin typeface="Cambria Math" panose="02040503050406030204" pitchFamily="18" charset="0"/>
                            </a:rPr>
                            <m:t>𝒕</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𝟐𝟎𝟎𝟎</m:t>
                          </m:r>
                        </m:sup>
                      </m:sSup>
                    </m:oMath>
                  </m:oMathPara>
                </a14:m>
                <a:endParaRPr lang="en-US" sz="1600" b="1" i="1" dirty="0">
                  <a:solidFill>
                    <a:schemeClr val="accent2"/>
                  </a:solidFill>
                  <a:latin typeface="Cambria Math" panose="02040503050406030204" pitchFamily="18" charset="0"/>
                </a:endParaRPr>
              </a:p>
              <a:p>
                <a:pPr lvl="3">
                  <a:buClr>
                    <a:schemeClr val="tx1"/>
                  </a:buClr>
                </a:pPr>
                <a:endParaRPr lang="en-US" sz="1600" b="1" i="1" dirty="0">
                  <a:solidFill>
                    <a:schemeClr val="accent2"/>
                  </a:solidFill>
                  <a:latin typeface="Cambria Math" panose="02040503050406030204" pitchFamily="18" charset="0"/>
                </a:endParaRPr>
              </a:p>
              <a:p>
                <a:pPr lvl="3">
                  <a:buClr>
                    <a:schemeClr val="tx1"/>
                  </a:buClr>
                </a:pPr>
                <a14:m>
                  <m:oMathPara xmlns:m="http://schemas.openxmlformats.org/officeDocument/2006/math">
                    <m:oMathParaPr>
                      <m:jc m:val="centerGroup"/>
                    </m:oMathParaPr>
                    <m:oMath xmlns:m="http://schemas.openxmlformats.org/officeDocument/2006/math">
                      <m:d>
                        <m:dPr>
                          <m:ctrlPr>
                            <a:rPr lang="en-US" sz="1600" b="1" i="1" smtClean="0">
                              <a:solidFill>
                                <a:schemeClr val="accent2"/>
                              </a:solidFill>
                              <a:latin typeface="Cambria Math" panose="02040503050406030204" pitchFamily="18" charset="0"/>
                            </a:rPr>
                          </m:ctrlPr>
                        </m:dPr>
                        <m:e>
                          <m:f>
                            <m:fPr>
                              <m:ctrlPr>
                                <a:rPr lang="en-US" sz="1600" b="1" i="1">
                                  <a:solidFill>
                                    <a:schemeClr val="accent2"/>
                                  </a:solidFill>
                                  <a:latin typeface="Cambria Math" panose="02040503050406030204" pitchFamily="18" charset="0"/>
                                </a:rPr>
                              </m:ctrlPr>
                            </m:fPr>
                            <m:num>
                              <m:r>
                                <a:rPr lang="en-US" sz="1600" b="1" i="1">
                                  <a:solidFill>
                                    <a:schemeClr val="accent2"/>
                                  </a:solidFill>
                                  <a:latin typeface="Cambria Math" panose="02040503050406030204" pitchFamily="18" charset="0"/>
                                </a:rPr>
                                <m:t>𝟓</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𝟎𝟎𝟎</m:t>
                              </m:r>
                            </m:num>
                            <m:den>
                              <m:r>
                                <a:rPr lang="en-US" sz="1600" b="1" i="1" smtClean="0">
                                  <a:solidFill>
                                    <a:schemeClr val="accent2"/>
                                  </a:solidFill>
                                  <a:latin typeface="Cambria Math" panose="02040503050406030204" pitchFamily="18" charset="0"/>
                                </a:rPr>
                                <m:t>𝟑</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𝟐𝟕𝟏</m:t>
                              </m:r>
                            </m:den>
                          </m:f>
                        </m:e>
                      </m:d>
                      <m:r>
                        <a:rPr lang="en-US" sz="1600" b="1" i="1">
                          <a:solidFill>
                            <a:schemeClr val="accent2"/>
                          </a:solidFill>
                          <a:latin typeface="Cambria Math" panose="02040503050406030204" pitchFamily="18" charset="0"/>
                        </a:rPr>
                        <m:t>=</m:t>
                      </m:r>
                      <m:sSup>
                        <m:sSupPr>
                          <m:ctrlPr>
                            <a:rPr lang="en-US" sz="1600" b="1" i="1" smtClean="0">
                              <a:solidFill>
                                <a:schemeClr val="accent2"/>
                              </a:solidFill>
                              <a:latin typeface="Cambria Math" panose="02040503050406030204" pitchFamily="18" charset="0"/>
                            </a:rPr>
                          </m:ctrlPr>
                        </m:sSupPr>
                        <m:e>
                          <m:d>
                            <m:dPr>
                              <m:ctrlPr>
                                <a:rPr lang="en-US" sz="1600" b="1" i="1" smtClean="0">
                                  <a:solidFill>
                                    <a:schemeClr val="accent2"/>
                                  </a:solidFill>
                                  <a:latin typeface="Cambria Math" panose="02040503050406030204" pitchFamily="18" charset="0"/>
                                </a:rPr>
                              </m:ctrlPr>
                            </m:dPr>
                            <m:e>
                              <m:r>
                                <a:rPr lang="en-US" sz="1600" b="1" i="1" smtClean="0">
                                  <a:solidFill>
                                    <a:schemeClr val="accent2"/>
                                  </a:solidFill>
                                  <a:latin typeface="Cambria Math" panose="02040503050406030204" pitchFamily="18" charset="0"/>
                                </a:rPr>
                                <m:t>𝟏</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𝟎𝟏𝟏𝟗</m:t>
                              </m:r>
                            </m:e>
                          </m:d>
                        </m:e>
                        <m:sup>
                          <m:r>
                            <a:rPr lang="en-US" sz="1600" b="1" i="1" smtClean="0">
                              <a:solidFill>
                                <a:schemeClr val="accent2"/>
                              </a:solidFill>
                              <a:latin typeface="Cambria Math" panose="02040503050406030204" pitchFamily="18" charset="0"/>
                            </a:rPr>
                            <m:t>𝒕</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𝟐𝟎𝟎𝟎</m:t>
                          </m:r>
                        </m:sup>
                      </m:sSup>
                    </m:oMath>
                  </m:oMathPara>
                </a14:m>
                <a:endParaRPr lang="en-US" sz="1600" b="1" baseline="30000" dirty="0">
                  <a:solidFill>
                    <a:schemeClr val="accent2"/>
                  </a:solidFill>
                  <a:latin typeface="Garamond" panose="02020404030301010803" pitchFamily="18" charset="0"/>
                </a:endParaRPr>
              </a:p>
              <a:p>
                <a:pPr lvl="3">
                  <a:buClr>
                    <a:schemeClr val="tx1"/>
                  </a:buClr>
                </a:pPr>
                <a:endParaRPr lang="en-US" sz="1600" b="1" i="1" dirty="0">
                  <a:solidFill>
                    <a:schemeClr val="accent2"/>
                  </a:solidFill>
                  <a:latin typeface="Cambria Math" panose="02040503050406030204" pitchFamily="18" charset="0"/>
                </a:endParaRPr>
              </a:p>
              <a:p>
                <a:pPr lvl="3">
                  <a:buClr>
                    <a:schemeClr val="tx1"/>
                  </a:buClr>
                </a:pPr>
                <a14:m>
                  <m:oMathPara xmlns:m="http://schemas.openxmlformats.org/officeDocument/2006/math">
                    <m:oMathParaPr>
                      <m:jc m:val="centerGroup"/>
                    </m:oMathParaPr>
                    <m:oMath xmlns:m="http://schemas.openxmlformats.org/officeDocument/2006/math">
                      <m:r>
                        <a:rPr lang="en-US" sz="1600" b="1" i="1" smtClean="0">
                          <a:solidFill>
                            <a:schemeClr val="accent2"/>
                          </a:solidFill>
                          <a:latin typeface="Cambria Math" panose="02040503050406030204" pitchFamily="18" charset="0"/>
                        </a:rPr>
                        <m:t>𝒕</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𝟐𝟎𝟎𝟎</m:t>
                      </m:r>
                      <m:r>
                        <a:rPr lang="en-US" sz="1600" b="1" i="1" smtClean="0">
                          <a:solidFill>
                            <a:schemeClr val="accent2"/>
                          </a:solidFill>
                          <a:latin typeface="Cambria Math" panose="02040503050406030204" pitchFamily="18" charset="0"/>
                        </a:rPr>
                        <m:t>= </m:t>
                      </m:r>
                      <m:func>
                        <m:funcPr>
                          <m:ctrlPr>
                            <a:rPr lang="en-US" sz="1600" b="1" i="1" smtClean="0">
                              <a:solidFill>
                                <a:schemeClr val="accent2"/>
                              </a:solidFill>
                              <a:latin typeface="Cambria Math" panose="02040503050406030204" pitchFamily="18" charset="0"/>
                            </a:rPr>
                          </m:ctrlPr>
                        </m:funcPr>
                        <m:fName>
                          <m:sSub>
                            <m:sSubPr>
                              <m:ctrlPr>
                                <a:rPr lang="en-US" sz="1600" b="1" i="1" smtClean="0">
                                  <a:solidFill>
                                    <a:schemeClr val="accent2"/>
                                  </a:solidFill>
                                  <a:latin typeface="Cambria Math" panose="02040503050406030204" pitchFamily="18" charset="0"/>
                                </a:rPr>
                              </m:ctrlPr>
                            </m:sSubPr>
                            <m:e>
                              <m:r>
                                <m:rPr>
                                  <m:sty m:val="p"/>
                                </m:rPr>
                                <a:rPr lang="en-US" sz="1600" b="0" i="0" smtClean="0">
                                  <a:solidFill>
                                    <a:schemeClr val="accent2"/>
                                  </a:solidFill>
                                  <a:latin typeface="Cambria Math" panose="02040503050406030204" pitchFamily="18" charset="0"/>
                                </a:rPr>
                                <m:t>log</m:t>
                              </m:r>
                            </m:e>
                            <m:sub>
                              <m:r>
                                <a:rPr lang="en-US" sz="1600" b="1" i="1" smtClean="0">
                                  <a:solidFill>
                                    <a:schemeClr val="accent2"/>
                                  </a:solidFill>
                                  <a:latin typeface="Cambria Math" panose="02040503050406030204" pitchFamily="18" charset="0"/>
                                </a:rPr>
                                <m:t>𝟏</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𝟎𝟏𝟏𝟗</m:t>
                              </m:r>
                            </m:sub>
                          </m:sSub>
                        </m:fName>
                        <m:e>
                          <m:d>
                            <m:dPr>
                              <m:ctrlPr>
                                <a:rPr lang="en-US" sz="1600" b="1" i="1" smtClean="0">
                                  <a:solidFill>
                                    <a:schemeClr val="accent2"/>
                                  </a:solidFill>
                                  <a:latin typeface="Cambria Math" panose="02040503050406030204" pitchFamily="18" charset="0"/>
                                </a:rPr>
                              </m:ctrlPr>
                            </m:dPr>
                            <m:e>
                              <m:f>
                                <m:fPr>
                                  <m:ctrlPr>
                                    <a:rPr lang="en-US" sz="1600" b="1" i="1" smtClean="0">
                                      <a:solidFill>
                                        <a:schemeClr val="accent2"/>
                                      </a:solidFill>
                                      <a:latin typeface="Cambria Math" panose="02040503050406030204" pitchFamily="18" charset="0"/>
                                    </a:rPr>
                                  </m:ctrlPr>
                                </m:fPr>
                                <m:num>
                                  <m:r>
                                    <a:rPr lang="en-US" sz="1600" b="1" i="1" smtClean="0">
                                      <a:solidFill>
                                        <a:schemeClr val="accent2"/>
                                      </a:solidFill>
                                      <a:latin typeface="Cambria Math" panose="02040503050406030204" pitchFamily="18" charset="0"/>
                                    </a:rPr>
                                    <m:t>𝟓</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𝟎𝟎𝟎</m:t>
                                  </m:r>
                                </m:num>
                                <m:den>
                                  <m:r>
                                    <a:rPr lang="en-US" sz="1600" b="1" i="1" smtClean="0">
                                      <a:solidFill>
                                        <a:schemeClr val="accent2"/>
                                      </a:solidFill>
                                      <a:latin typeface="Cambria Math" panose="02040503050406030204" pitchFamily="18" charset="0"/>
                                    </a:rPr>
                                    <m:t>𝟑</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𝟐𝟕𝟏</m:t>
                                  </m:r>
                                </m:den>
                              </m:f>
                            </m:e>
                          </m:d>
                        </m:e>
                      </m:func>
                    </m:oMath>
                  </m:oMathPara>
                </a14:m>
                <a:endParaRPr lang="en-US" sz="1600" b="1" dirty="0">
                  <a:solidFill>
                    <a:schemeClr val="accent2"/>
                  </a:solidFill>
                  <a:latin typeface="Garamond" panose="02020404030301010803" pitchFamily="18" charset="0"/>
                </a:endParaRPr>
              </a:p>
              <a:p>
                <a:pPr lvl="3">
                  <a:buClr>
                    <a:schemeClr val="tx1"/>
                  </a:buClr>
                </a:pPr>
                <a:endParaRPr lang="en-US" sz="1600" b="1" i="1" dirty="0">
                  <a:solidFill>
                    <a:schemeClr val="accent2"/>
                  </a:solidFill>
                  <a:latin typeface="Cambria Math" panose="02040503050406030204" pitchFamily="18" charset="0"/>
                </a:endParaRPr>
              </a:p>
              <a:p>
                <a:pPr lvl="3">
                  <a:buClr>
                    <a:schemeClr val="tx1"/>
                  </a:buClr>
                </a:pPr>
                <a14:m>
                  <m:oMath xmlns:m="http://schemas.openxmlformats.org/officeDocument/2006/math">
                    <m:r>
                      <a:rPr lang="en-US" sz="1600" b="1" i="1" smtClean="0">
                        <a:solidFill>
                          <a:schemeClr val="accent2"/>
                        </a:solidFill>
                        <a:latin typeface="Cambria Math" panose="02040503050406030204" pitchFamily="18" charset="0"/>
                      </a:rPr>
                      <m:t>𝒕</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𝟐𝟎𝟎𝟎</m:t>
                    </m:r>
                    <m:r>
                      <a:rPr lang="en-US" sz="1600" b="1" i="1" smtClean="0">
                        <a:solidFill>
                          <a:schemeClr val="accent2"/>
                        </a:solidFill>
                        <a:latin typeface="Cambria Math" panose="02040503050406030204" pitchFamily="18" charset="0"/>
                      </a:rPr>
                      <m:t>+</m:t>
                    </m:r>
                    <m:func>
                      <m:funcPr>
                        <m:ctrlPr>
                          <a:rPr lang="en-US" sz="1600" b="1" i="1" smtClean="0">
                            <a:solidFill>
                              <a:schemeClr val="accent2"/>
                            </a:solidFill>
                            <a:latin typeface="Cambria Math" panose="02040503050406030204" pitchFamily="18" charset="0"/>
                          </a:rPr>
                        </m:ctrlPr>
                      </m:funcPr>
                      <m:fName>
                        <m:sSub>
                          <m:sSubPr>
                            <m:ctrlPr>
                              <a:rPr lang="en-US" sz="1600" b="1" i="1" smtClean="0">
                                <a:solidFill>
                                  <a:schemeClr val="accent2"/>
                                </a:solidFill>
                                <a:latin typeface="Cambria Math" panose="02040503050406030204" pitchFamily="18" charset="0"/>
                              </a:rPr>
                            </m:ctrlPr>
                          </m:sSubPr>
                          <m:e>
                            <m:r>
                              <m:rPr>
                                <m:sty m:val="p"/>
                              </m:rPr>
                              <a:rPr lang="en-US" sz="1600" b="0" i="0" smtClean="0">
                                <a:solidFill>
                                  <a:schemeClr val="accent2"/>
                                </a:solidFill>
                                <a:latin typeface="Cambria Math" panose="02040503050406030204" pitchFamily="18" charset="0"/>
                              </a:rPr>
                              <m:t>log</m:t>
                            </m:r>
                          </m:e>
                          <m:sub>
                            <m:r>
                              <a:rPr lang="en-US" sz="1600" b="1" i="1" smtClean="0">
                                <a:solidFill>
                                  <a:schemeClr val="accent2"/>
                                </a:solidFill>
                                <a:latin typeface="Cambria Math" panose="02040503050406030204" pitchFamily="18" charset="0"/>
                              </a:rPr>
                              <m:t>𝟏</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𝟎𝟏𝟏𝟗</m:t>
                            </m:r>
                          </m:sub>
                        </m:sSub>
                      </m:fName>
                      <m:e>
                        <m:d>
                          <m:dPr>
                            <m:ctrlPr>
                              <a:rPr lang="en-US" sz="1600" b="1" i="1" smtClean="0">
                                <a:solidFill>
                                  <a:schemeClr val="accent2"/>
                                </a:solidFill>
                                <a:latin typeface="Cambria Math" panose="02040503050406030204" pitchFamily="18" charset="0"/>
                              </a:rPr>
                            </m:ctrlPr>
                          </m:dPr>
                          <m:e>
                            <m:f>
                              <m:fPr>
                                <m:ctrlPr>
                                  <a:rPr lang="en-US" sz="1600" b="1" i="1" smtClean="0">
                                    <a:solidFill>
                                      <a:schemeClr val="accent2"/>
                                    </a:solidFill>
                                    <a:latin typeface="Cambria Math" panose="02040503050406030204" pitchFamily="18" charset="0"/>
                                  </a:rPr>
                                </m:ctrlPr>
                              </m:fPr>
                              <m:num>
                                <m:r>
                                  <a:rPr lang="en-US" sz="1600" b="1" i="1" smtClean="0">
                                    <a:solidFill>
                                      <a:schemeClr val="accent2"/>
                                    </a:solidFill>
                                    <a:latin typeface="Cambria Math" panose="02040503050406030204" pitchFamily="18" charset="0"/>
                                  </a:rPr>
                                  <m:t>𝟓</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𝟎𝟎𝟎</m:t>
                                </m:r>
                              </m:num>
                              <m:den>
                                <m:r>
                                  <a:rPr lang="en-US" sz="1600" b="1" i="1" smtClean="0">
                                    <a:solidFill>
                                      <a:schemeClr val="accent2"/>
                                    </a:solidFill>
                                    <a:latin typeface="Cambria Math" panose="02040503050406030204" pitchFamily="18" charset="0"/>
                                  </a:rPr>
                                  <m:t>𝟑</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𝟐𝟕𝟏</m:t>
                                </m:r>
                              </m:den>
                            </m:f>
                          </m:e>
                        </m:d>
                      </m:e>
                    </m:func>
                  </m:oMath>
                </a14:m>
                <a:r>
                  <a:rPr lang="en-US" sz="1600" b="1" dirty="0">
                    <a:solidFill>
                      <a:schemeClr val="accent2"/>
                    </a:solidFill>
                    <a:latin typeface="Garamond" panose="02020404030301010803" pitchFamily="18" charset="0"/>
                  </a:rPr>
                  <a:t> </a:t>
                </a:r>
              </a:p>
              <a:p>
                <a:pPr lvl="3">
                  <a:buClr>
                    <a:schemeClr val="tx1"/>
                  </a:buClr>
                </a:pPr>
                <a:r>
                  <a:rPr lang="en-US" sz="1600" b="1" dirty="0">
                    <a:solidFill>
                      <a:schemeClr val="accent2"/>
                    </a:solidFill>
                    <a:latin typeface="Garamond" panose="02020404030301010803" pitchFamily="18" charset="0"/>
                  </a:rPr>
                  <a:t> </a:t>
                </a:r>
              </a:p>
              <a:p>
                <a:pPr lvl="3">
                  <a:buClr>
                    <a:schemeClr val="tx1"/>
                  </a:buClr>
                </a:pPr>
                <a:r>
                  <a:rPr lang="en-US" sz="1600" b="1" dirty="0">
                    <a:solidFill>
                      <a:schemeClr val="accent2"/>
                    </a:solidFill>
                  </a:rPr>
                  <a:t>	</a:t>
                </a:r>
                <a14:m>
                  <m:oMath xmlns:m="http://schemas.openxmlformats.org/officeDocument/2006/math">
                    <m:r>
                      <a:rPr lang="en-US" sz="1600" b="1" i="0" smtClean="0">
                        <a:solidFill>
                          <a:schemeClr val="accent2"/>
                        </a:solidFill>
                        <a:latin typeface="Cambria Math" panose="02040503050406030204" pitchFamily="18" charset="0"/>
                      </a:rPr>
                      <m:t>𝐭</m:t>
                    </m:r>
                    <m:r>
                      <a:rPr lang="en-US" sz="1600" b="1" i="1">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𝟐𝟎𝟑𝟓</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𝟗</m:t>
                    </m:r>
                  </m:oMath>
                </a14:m>
                <a:endParaRPr lang="en-US" sz="1600" dirty="0"/>
              </a:p>
            </p:txBody>
          </p:sp>
        </mc:Choice>
        <mc:Fallback>
          <p:sp>
            <p:nvSpPr>
              <p:cNvPr id="4" name="Rectangle 3">
                <a:extLst>
                  <a:ext uri="{FF2B5EF4-FFF2-40B4-BE49-F238E27FC236}">
                    <a16:creationId xmlns:a16="http://schemas.microsoft.com/office/drawing/2014/main" id="{57E66AE8-6AA6-494E-B9B4-8323A5356A35}"/>
                  </a:ext>
                </a:extLst>
              </p:cNvPr>
              <p:cNvSpPr>
                <a:spLocks noRot="1" noChangeAspect="1" noMove="1" noResize="1" noEditPoints="1" noAdjustHandles="1" noChangeArrowheads="1" noChangeShapeType="1" noTextEdit="1"/>
              </p:cNvSpPr>
              <p:nvPr/>
            </p:nvSpPr>
            <p:spPr>
              <a:xfrm>
                <a:off x="2950346" y="3231915"/>
                <a:ext cx="6096000" cy="3560911"/>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CB67383-5E96-4418-8ED6-9FE0B90234C7}"/>
              </a:ext>
            </a:extLst>
          </p:cNvPr>
          <p:cNvSpPr txBox="1"/>
          <p:nvPr/>
        </p:nvSpPr>
        <p:spPr>
          <a:xfrm>
            <a:off x="9001957" y="4232140"/>
            <a:ext cx="1918537" cy="461665"/>
          </a:xfrm>
          <a:prstGeom prst="rect">
            <a:avLst/>
          </a:prstGeom>
          <a:noFill/>
        </p:spPr>
        <p:txBody>
          <a:bodyPr wrap="square" rtlCol="0">
            <a:spAutoFit/>
          </a:bodyPr>
          <a:lstStyle/>
          <a:p>
            <a:r>
              <a:rPr lang="en-US" sz="2400" b="1" dirty="0">
                <a:solidFill>
                  <a:schemeClr val="accent2"/>
                </a:solidFill>
                <a:latin typeface="Garamond" panose="02020404030301010803" pitchFamily="18" charset="0"/>
              </a:rPr>
              <a:t>During 2035</a:t>
            </a:r>
          </a:p>
        </p:txBody>
      </p:sp>
    </p:spTree>
    <p:extLst>
      <p:ext uri="{BB962C8B-B14F-4D97-AF65-F5344CB8AC3E}">
        <p14:creationId xmlns:p14="http://schemas.microsoft.com/office/powerpoint/2010/main" val="426386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Quiz</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6"/>
            </a:pPr>
            <a:r>
              <a:rPr lang="en-US" sz="2400" dirty="0">
                <a:solidFill>
                  <a:srgbClr val="597F77"/>
                </a:solidFill>
                <a:latin typeface="Garamond" panose="02020404030301010803" pitchFamily="18" charset="0"/>
              </a:rPr>
              <a:t>Explain how you arrived at your answer to #5. (This explanation can include an explanation of your computation as well as any rounding that may have happened.)</a:t>
            </a:r>
          </a:p>
          <a:p>
            <a:pPr marL="457200" lvl="1" indent="0">
              <a:buClr>
                <a:schemeClr val="tx1"/>
              </a:buClr>
              <a:buNone/>
            </a:pPr>
            <a:r>
              <a:rPr lang="en-US" b="1" dirty="0">
                <a:solidFill>
                  <a:schemeClr val="accent2"/>
                </a:solidFill>
                <a:latin typeface="Garamond" panose="02020404030301010803" pitchFamily="18" charset="0"/>
              </a:rPr>
              <a:t>A strict calculation will yield 2035.9. This means that the population will reach 5,000 during the year 2035; you cannot just round to the nearest whole number.</a:t>
            </a:r>
          </a:p>
        </p:txBody>
      </p:sp>
    </p:spTree>
    <p:extLst>
      <p:ext uri="{BB962C8B-B14F-4D97-AF65-F5344CB8AC3E}">
        <p14:creationId xmlns:p14="http://schemas.microsoft.com/office/powerpoint/2010/main" val="5094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1825625"/>
            <a:ext cx="10515600" cy="4351338"/>
          </a:xfrm>
        </p:spPr>
        <p:txBody>
          <a:bodyPr>
            <a:normAutofit/>
          </a:bodyPr>
          <a:lstStyle/>
          <a:p>
            <a:pPr marL="457200" indent="-457200">
              <a:buClr>
                <a:srgbClr val="597F77"/>
              </a:buClr>
              <a:buFont typeface="+mj-lt"/>
              <a:buAutoNum type="arabicPeriod" startAt="14"/>
            </a:pPr>
            <a:r>
              <a:rPr lang="en-US" sz="2400" dirty="0">
                <a:solidFill>
                  <a:srgbClr val="597F77"/>
                </a:solidFill>
                <a:latin typeface="Garamond" panose="02020404030301010803" pitchFamily="18" charset="0"/>
              </a:rPr>
              <a:t>One of the original goals of the scientists and data analysts was to keep China’s population below 1.2 billion. They did not meet this goal. According to the table below, in what year did the Chinese population actually reach 1.2 billion?</a:t>
            </a: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p:txBody>
      </p:sp>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Evaluating the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17 of your Packet!</a:t>
            </a:r>
          </a:p>
        </p:txBody>
      </p:sp>
      <p:pic>
        <p:nvPicPr>
          <p:cNvPr id="4" name="Picture 3">
            <a:extLst>
              <a:ext uri="{FF2B5EF4-FFF2-40B4-BE49-F238E27FC236}">
                <a16:creationId xmlns:a16="http://schemas.microsoft.com/office/drawing/2014/main" id="{504F25ED-859B-4735-B9D1-C5FC54FB4D15}"/>
              </a:ext>
            </a:extLst>
          </p:cNvPr>
          <p:cNvPicPr>
            <a:picLocks noChangeAspect="1"/>
          </p:cNvPicPr>
          <p:nvPr/>
        </p:nvPicPr>
        <p:blipFill>
          <a:blip r:embed="rId3"/>
          <a:stretch>
            <a:fillRect/>
          </a:stretch>
        </p:blipFill>
        <p:spPr>
          <a:xfrm>
            <a:off x="1825930" y="2885301"/>
            <a:ext cx="8774108" cy="3029444"/>
          </a:xfrm>
          <a:prstGeom prst="rect">
            <a:avLst/>
          </a:prstGeom>
        </p:spPr>
      </p:pic>
    </p:spTree>
    <p:extLst>
      <p:ext uri="{BB962C8B-B14F-4D97-AF65-F5344CB8AC3E}">
        <p14:creationId xmlns:p14="http://schemas.microsoft.com/office/powerpoint/2010/main" val="2358961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a:xfrm>
            <a:off x="838200" y="1825625"/>
            <a:ext cx="10515600" cy="4351338"/>
          </a:xfrm>
        </p:spPr>
        <p:txBody>
          <a:bodyPr>
            <a:normAutofit/>
          </a:bodyPr>
          <a:lstStyle/>
          <a:p>
            <a:pPr marL="457200" indent="-457200">
              <a:buClr>
                <a:srgbClr val="597F77"/>
              </a:buClr>
              <a:buFont typeface="+mj-lt"/>
              <a:buAutoNum type="arabicPeriod" startAt="14"/>
            </a:pPr>
            <a:r>
              <a:rPr lang="en-US" sz="2400" dirty="0">
                <a:solidFill>
                  <a:srgbClr val="597F77"/>
                </a:solidFill>
                <a:latin typeface="Garamond" panose="02020404030301010803" pitchFamily="18" charset="0"/>
              </a:rPr>
              <a:t>One of the original goals of the scientists and data analysts was to keep China’s population below 1.2 billion. They did not meet this goal. According to the table below, in what year did the Chinese population actually reach 1.2 billion?</a:t>
            </a:r>
          </a:p>
          <a:p>
            <a:pPr marL="0" indent="0">
              <a:buClr>
                <a:srgbClr val="597F77"/>
              </a:buClr>
              <a:buNone/>
            </a:pPr>
            <a:endParaRPr lang="en-US" sz="2400" dirty="0">
              <a:solidFill>
                <a:srgbClr val="597F77"/>
              </a:solidFill>
              <a:latin typeface="Garamond" panose="02020404030301010803" pitchFamily="18" charset="0"/>
            </a:endParaRPr>
          </a:p>
          <a:p>
            <a:pPr marL="0" indent="0">
              <a:buClr>
                <a:srgbClr val="597F77"/>
              </a:buClr>
              <a:buNone/>
            </a:pPr>
            <a:endParaRPr lang="en-US" sz="2400" dirty="0">
              <a:solidFill>
                <a:srgbClr val="597F77"/>
              </a:solidFill>
              <a:latin typeface="Garamond" panose="02020404030301010803" pitchFamily="18" charset="0"/>
            </a:endParaRPr>
          </a:p>
        </p:txBody>
      </p:sp>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Evaluating the One-Child Policy</a:t>
            </a:r>
          </a:p>
        </p:txBody>
      </p:sp>
      <p:sp>
        <p:nvSpPr>
          <p:cNvPr id="9" name="TextBox 8">
            <a:extLst>
              <a:ext uri="{FF2B5EF4-FFF2-40B4-BE49-F238E27FC236}">
                <a16:creationId xmlns:a16="http://schemas.microsoft.com/office/drawing/2014/main" id="{9B54D740-C1E4-42C5-8646-0E0612C6E84A}"/>
              </a:ext>
            </a:extLst>
          </p:cNvPr>
          <p:cNvSpPr txBox="1"/>
          <p:nvPr/>
        </p:nvSpPr>
        <p:spPr>
          <a:xfrm rot="20700000">
            <a:off x="-53088" y="412959"/>
            <a:ext cx="3331105"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17 of your Packet!</a:t>
            </a:r>
          </a:p>
        </p:txBody>
      </p:sp>
      <p:sp>
        <p:nvSpPr>
          <p:cNvPr id="13" name="Content Placeholder 2">
            <a:extLst>
              <a:ext uri="{FF2B5EF4-FFF2-40B4-BE49-F238E27FC236}">
                <a16:creationId xmlns:a16="http://schemas.microsoft.com/office/drawing/2014/main" id="{09C8F7A7-9DF6-4CD7-AB2C-9CC17FED7492}"/>
              </a:ext>
            </a:extLst>
          </p:cNvPr>
          <p:cNvSpPr txBox="1">
            <a:spLocks/>
          </p:cNvSpPr>
          <p:nvPr/>
        </p:nvSpPr>
        <p:spPr>
          <a:xfrm>
            <a:off x="5255195" y="5895482"/>
            <a:ext cx="2211774" cy="562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597F77"/>
              </a:buClr>
              <a:buNone/>
            </a:pPr>
            <a:r>
              <a:rPr lang="en-US" sz="2400" b="1" dirty="0">
                <a:solidFill>
                  <a:schemeClr val="accent2"/>
                </a:solidFill>
                <a:latin typeface="Garamond" panose="02020404030301010803" pitchFamily="18" charset="0"/>
              </a:rPr>
              <a:t>During 1994</a:t>
            </a:r>
          </a:p>
        </p:txBody>
      </p:sp>
      <p:pic>
        <p:nvPicPr>
          <p:cNvPr id="4" name="Picture 3">
            <a:extLst>
              <a:ext uri="{FF2B5EF4-FFF2-40B4-BE49-F238E27FC236}">
                <a16:creationId xmlns:a16="http://schemas.microsoft.com/office/drawing/2014/main" id="{504F25ED-859B-4735-B9D1-C5FC54FB4D15}"/>
              </a:ext>
            </a:extLst>
          </p:cNvPr>
          <p:cNvPicPr>
            <a:picLocks noChangeAspect="1"/>
          </p:cNvPicPr>
          <p:nvPr/>
        </p:nvPicPr>
        <p:blipFill>
          <a:blip r:embed="rId3"/>
          <a:stretch>
            <a:fillRect/>
          </a:stretch>
        </p:blipFill>
        <p:spPr>
          <a:xfrm>
            <a:off x="1825930" y="2885301"/>
            <a:ext cx="8774108" cy="3029444"/>
          </a:xfrm>
          <a:prstGeom prst="rect">
            <a:avLst/>
          </a:prstGeom>
        </p:spPr>
      </p:pic>
    </p:spTree>
    <p:extLst>
      <p:ext uri="{BB962C8B-B14F-4D97-AF65-F5344CB8AC3E}">
        <p14:creationId xmlns:p14="http://schemas.microsoft.com/office/powerpoint/2010/main" val="3422895976"/>
      </p:ext>
    </p:extLst>
  </p:cSld>
  <p:clrMapOvr>
    <a:masterClrMapping/>
  </p:clrMapOvr>
</p:sld>
</file>

<file path=ppt/theme/theme1.xml><?xml version="1.0" encoding="utf-8"?>
<a:theme xmlns:a="http://schemas.openxmlformats.org/drawingml/2006/main" name="Office Theme">
  <a:themeElements>
    <a:clrScheme name="LHD Custom Theme">
      <a:dk1>
        <a:srgbClr val="597F77"/>
      </a:dk1>
      <a:lt1>
        <a:sysClr val="window" lastClr="FFFFFF"/>
      </a:lt1>
      <a:dk2>
        <a:srgbClr val="0C2340"/>
      </a:dk2>
      <a:lt2>
        <a:srgbClr val="D8A89F"/>
      </a:lt2>
      <a:accent1>
        <a:srgbClr val="AE8F40"/>
      </a:accent1>
      <a:accent2>
        <a:srgbClr val="785F50"/>
      </a:accent2>
      <a:accent3>
        <a:srgbClr val="1E589E"/>
      </a:accent3>
      <a:accent4>
        <a:srgbClr val="7FA59D"/>
      </a:accent4>
      <a:accent5>
        <a:srgbClr val="382626"/>
      </a:accent5>
      <a:accent6>
        <a:srgbClr val="E3C2B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221373</TotalTime>
  <Words>1333</Words>
  <Application>Microsoft Office PowerPoint</Application>
  <PresentationFormat>Widescreen</PresentationFormat>
  <Paragraphs>110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 Math</vt:lpstr>
      <vt:lpstr>Garamond</vt:lpstr>
      <vt:lpstr>Georgia</vt:lpstr>
      <vt:lpstr>Times</vt:lpstr>
      <vt:lpstr>Office Theme</vt:lpstr>
      <vt:lpstr>PowerPoint Presentation</vt:lpstr>
      <vt:lpstr>Quiz</vt:lpstr>
      <vt:lpstr>Quiz</vt:lpstr>
      <vt:lpstr>Quiz</vt:lpstr>
      <vt:lpstr>Quiz</vt:lpstr>
      <vt:lpstr>Quiz</vt:lpstr>
      <vt:lpstr>Quiz</vt:lpstr>
      <vt:lpstr>Evaluating the One-Child Policy</vt:lpstr>
      <vt:lpstr>Evaluating the One-Child Policy</vt:lpstr>
      <vt:lpstr>Evaluating the One-Child Policy</vt:lpstr>
      <vt:lpstr>Evaluating the One-Child Policy</vt:lpstr>
      <vt:lpstr>Evaluating the One-Child Policy</vt:lpstr>
      <vt:lpstr>Evaluating the One-Child Policy</vt:lpstr>
      <vt:lpstr>Evaluating the One-Child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Human Dignity</dc:title>
  <dc:creator>tara hoover</dc:creator>
  <cp:lastModifiedBy>Christina Leblang</cp:lastModifiedBy>
  <cp:revision>357</cp:revision>
  <dcterms:created xsi:type="dcterms:W3CDTF">2019-03-28T15:18:55Z</dcterms:created>
  <dcterms:modified xsi:type="dcterms:W3CDTF">2022-10-18T16:05:06Z</dcterms:modified>
</cp:coreProperties>
</file>