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73" r:id="rId2"/>
    <p:sldId id="637" r:id="rId3"/>
    <p:sldId id="647" r:id="rId4"/>
    <p:sldId id="648" r:id="rId5"/>
    <p:sldId id="649" r:id="rId6"/>
    <p:sldId id="650" r:id="rId7"/>
    <p:sldId id="651" r:id="rId8"/>
    <p:sldId id="652" r:id="rId9"/>
    <p:sldId id="655" r:id="rId10"/>
    <p:sldId id="653" r:id="rId11"/>
    <p:sldId id="654" r:id="rId12"/>
    <p:sldId id="656" r:id="rId13"/>
    <p:sldId id="657" r:id="rId14"/>
    <p:sldId id="658" r:id="rId15"/>
    <p:sldId id="6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77"/>
    <a:srgbClr val="7FA59D"/>
    <a:srgbClr val="000000"/>
    <a:srgbClr val="AE8F40"/>
    <a:srgbClr val="D7A89E"/>
    <a:srgbClr val="F6F9F8"/>
    <a:srgbClr val="FEFEFE"/>
    <a:srgbClr val="F5F8F7"/>
    <a:srgbClr val="0C2340"/>
    <a:srgbClr val="1E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17" autoAdjust="0"/>
  </p:normalViewPr>
  <p:slideViewPr>
    <p:cSldViewPr snapToGrid="0" snapToObjects="1">
      <p:cViewPr varScale="1">
        <p:scale>
          <a:sx n="46" d="100"/>
          <a:sy n="46" d="100"/>
        </p:scale>
        <p:origin x="1444" y="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A415-1DCD-8941-A678-EF3A096EF5C8}"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ABB-0616-1445-A761-23EBDB10A4F8}" type="slidenum">
              <a:rPr lang="en-US" smtClean="0"/>
              <a:t>‹#›</a:t>
            </a:fld>
            <a:endParaRPr lang="en-US"/>
          </a:p>
        </p:txBody>
      </p:sp>
    </p:spTree>
    <p:extLst>
      <p:ext uri="{BB962C8B-B14F-4D97-AF65-F5344CB8AC3E}">
        <p14:creationId xmlns:p14="http://schemas.microsoft.com/office/powerpoint/2010/main" val="366863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88ABB-0616-1445-A761-23EBDB10A4F8}" type="slidenum">
              <a:rPr lang="en-US" smtClean="0"/>
              <a:t>1</a:t>
            </a:fld>
            <a:endParaRPr lang="en-US"/>
          </a:p>
        </p:txBody>
      </p:sp>
    </p:spTree>
    <p:extLst>
      <p:ext uri="{BB962C8B-B14F-4D97-AF65-F5344CB8AC3E}">
        <p14:creationId xmlns:p14="http://schemas.microsoft.com/office/powerpoint/2010/main" val="63294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10</a:t>
            </a:fld>
            <a:endParaRPr lang="en-US"/>
          </a:p>
        </p:txBody>
      </p:sp>
    </p:spTree>
    <p:extLst>
      <p:ext uri="{BB962C8B-B14F-4D97-AF65-F5344CB8AC3E}">
        <p14:creationId xmlns:p14="http://schemas.microsoft.com/office/powerpoint/2010/main" val="292319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11</a:t>
            </a:fld>
            <a:endParaRPr lang="en-US"/>
          </a:p>
        </p:txBody>
      </p:sp>
    </p:spTree>
    <p:extLst>
      <p:ext uri="{BB962C8B-B14F-4D97-AF65-F5344CB8AC3E}">
        <p14:creationId xmlns:p14="http://schemas.microsoft.com/office/powerpoint/2010/main" val="358119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12</a:t>
            </a:fld>
            <a:endParaRPr lang="en-US"/>
          </a:p>
        </p:txBody>
      </p:sp>
    </p:spTree>
    <p:extLst>
      <p:ext uri="{BB962C8B-B14F-4D97-AF65-F5344CB8AC3E}">
        <p14:creationId xmlns:p14="http://schemas.microsoft.com/office/powerpoint/2010/main" val="146400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13</a:t>
            </a:fld>
            <a:endParaRPr lang="en-US"/>
          </a:p>
        </p:txBody>
      </p:sp>
    </p:spTree>
    <p:extLst>
      <p:ext uri="{BB962C8B-B14F-4D97-AF65-F5344CB8AC3E}">
        <p14:creationId xmlns:p14="http://schemas.microsoft.com/office/powerpoint/2010/main" val="383943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problem establishes the “need” for a one-child policy. The problem sets the stage for a student to come to the conclusion that a </a:t>
            </a:r>
            <a:r>
              <a:rPr lang="el-GR" b="0" dirty="0"/>
              <a:t>β</a:t>
            </a:r>
            <a:r>
              <a:rPr lang="en-US" b="0" dirty="0"/>
              <a:t>-value between 1.0 and 1.5 would be necessary to achieve the population goal.</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14</a:t>
            </a:fld>
            <a:endParaRPr lang="en-US"/>
          </a:p>
        </p:txBody>
      </p:sp>
    </p:spTree>
    <p:extLst>
      <p:ext uri="{BB962C8B-B14F-4D97-AF65-F5344CB8AC3E}">
        <p14:creationId xmlns:p14="http://schemas.microsoft.com/office/powerpoint/2010/main" val="389039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In order to prepare students to consider the ethical implications of China’s one-child policy, the teacher should conclude by inviting students to review their collective input on the question they answered at the close of Lesson #2. “Based on what you have learned so far, what do you think some ethical objections to China’s one-child policy might </a:t>
            </a:r>
            <a:r>
              <a:rPr lang="en-US" b="0"/>
              <a:t>be?”</a:t>
            </a:r>
            <a:endParaRPr lang="en-US" b="0" dirty="0"/>
          </a:p>
        </p:txBody>
      </p:sp>
      <p:sp>
        <p:nvSpPr>
          <p:cNvPr id="4" name="Slide Number Placeholder 3"/>
          <p:cNvSpPr>
            <a:spLocks noGrp="1"/>
          </p:cNvSpPr>
          <p:nvPr>
            <p:ph type="sldNum" sz="quarter" idx="5"/>
          </p:nvPr>
        </p:nvSpPr>
        <p:spPr/>
        <p:txBody>
          <a:bodyPr/>
          <a:lstStyle/>
          <a:p>
            <a:fld id="{52B88ABB-0616-1445-A761-23EBDB10A4F8}" type="slidenum">
              <a:rPr lang="en-US" smtClean="0"/>
              <a:t>15</a:t>
            </a:fld>
            <a:endParaRPr lang="en-US"/>
          </a:p>
        </p:txBody>
      </p:sp>
    </p:spTree>
    <p:extLst>
      <p:ext uri="{BB962C8B-B14F-4D97-AF65-F5344CB8AC3E}">
        <p14:creationId xmlns:p14="http://schemas.microsoft.com/office/powerpoint/2010/main" val="420887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teacher may want to ask students what year the data is from and why they think the data is from 1978. Some students may think the data should be from 1979 if they are in the year 1979. This can be a good opportunity to draw students’ attention to the meaning of the numbers being used. If we are currently in the year 1979, then we would not yet have numbers for the population of China in 1979. If officials were to use numbers from the 1960s, while the population numbers would be accurate for those years, the growth rate may have shifted by the late 1970s.</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2</a:t>
            </a:fld>
            <a:endParaRPr lang="en-US"/>
          </a:p>
        </p:txBody>
      </p:sp>
    </p:spTree>
    <p:extLst>
      <p:ext uri="{BB962C8B-B14F-4D97-AF65-F5344CB8AC3E}">
        <p14:creationId xmlns:p14="http://schemas.microsoft.com/office/powerpoint/2010/main" val="106863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3</a:t>
            </a:fld>
            <a:endParaRPr lang="en-US"/>
          </a:p>
        </p:txBody>
      </p:sp>
    </p:spTree>
    <p:extLst>
      <p:ext uri="{BB962C8B-B14F-4D97-AF65-F5344CB8AC3E}">
        <p14:creationId xmlns:p14="http://schemas.microsoft.com/office/powerpoint/2010/main" val="353044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4</a:t>
            </a:fld>
            <a:endParaRPr lang="en-US"/>
          </a:p>
        </p:txBody>
      </p:sp>
    </p:spTree>
    <p:extLst>
      <p:ext uri="{BB962C8B-B14F-4D97-AF65-F5344CB8AC3E}">
        <p14:creationId xmlns:p14="http://schemas.microsoft.com/office/powerpoint/2010/main" val="110036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5</a:t>
            </a:fld>
            <a:endParaRPr lang="en-US"/>
          </a:p>
        </p:txBody>
      </p:sp>
    </p:spTree>
    <p:extLst>
      <p:ext uri="{BB962C8B-B14F-4D97-AF65-F5344CB8AC3E}">
        <p14:creationId xmlns:p14="http://schemas.microsoft.com/office/powerpoint/2010/main" val="127831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6</a:t>
            </a:fld>
            <a:endParaRPr lang="en-US"/>
          </a:p>
        </p:txBody>
      </p:sp>
    </p:spTree>
    <p:extLst>
      <p:ext uri="{BB962C8B-B14F-4D97-AF65-F5344CB8AC3E}">
        <p14:creationId xmlns:p14="http://schemas.microsoft.com/office/powerpoint/2010/main" val="370800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9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7</a:t>
            </a:fld>
            <a:endParaRPr lang="en-US"/>
          </a:p>
        </p:txBody>
      </p:sp>
    </p:spTree>
    <p:extLst>
      <p:ext uri="{BB962C8B-B14F-4D97-AF65-F5344CB8AC3E}">
        <p14:creationId xmlns:p14="http://schemas.microsoft.com/office/powerpoint/2010/main" val="408228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10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8</a:t>
            </a:fld>
            <a:endParaRPr lang="en-US"/>
          </a:p>
        </p:txBody>
      </p:sp>
    </p:spTree>
    <p:extLst>
      <p:ext uri="{BB962C8B-B14F-4D97-AF65-F5344CB8AC3E}">
        <p14:creationId xmlns:p14="http://schemas.microsoft.com/office/powerpoint/2010/main" val="6741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10-11 of the student packet. </a:t>
            </a:r>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9</a:t>
            </a:fld>
            <a:endParaRPr lang="en-US"/>
          </a:p>
        </p:txBody>
      </p:sp>
    </p:spTree>
    <p:extLst>
      <p:ext uri="{BB962C8B-B14F-4D97-AF65-F5344CB8AC3E}">
        <p14:creationId xmlns:p14="http://schemas.microsoft.com/office/powerpoint/2010/main" val="664119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280E9D-D32C-014E-9327-3696A8C8155B}"/>
              </a:ext>
            </a:extLst>
          </p:cNvPr>
          <p:cNvCxnSpPr/>
          <p:nvPr userDrawn="1"/>
        </p:nvCxnSpPr>
        <p:spPr>
          <a:xfrm>
            <a:off x="-10632" y="3456031"/>
            <a:ext cx="12192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44F13F2-7853-924D-AD1F-39B2DA2C68BB}"/>
              </a:ext>
            </a:extLst>
          </p:cNvPr>
          <p:cNvGrpSpPr/>
          <p:nvPr userDrawn="1"/>
        </p:nvGrpSpPr>
        <p:grpSpPr>
          <a:xfrm>
            <a:off x="-10632" y="0"/>
            <a:ext cx="12202632" cy="5294119"/>
            <a:chOff x="-10632" y="-1223394"/>
            <a:chExt cx="12202632" cy="4738609"/>
          </a:xfrm>
        </p:grpSpPr>
        <p:sp>
          <p:nvSpPr>
            <p:cNvPr id="5" name="Rectangle 4">
              <a:extLst>
                <a:ext uri="{FF2B5EF4-FFF2-40B4-BE49-F238E27FC236}">
                  <a16:creationId xmlns:a16="http://schemas.microsoft.com/office/drawing/2014/main" id="{719A1690-CC0D-7843-8885-71F412DACCD2}"/>
                </a:ext>
              </a:extLst>
            </p:cNvPr>
            <p:cNvSpPr/>
            <p:nvPr userDrawn="1"/>
          </p:nvSpPr>
          <p:spPr>
            <a:xfrm>
              <a:off x="0" y="-1223394"/>
              <a:ext cx="12192000" cy="473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891CB6A-C86D-5240-939A-56458BDC49D0}"/>
                </a:ext>
              </a:extLst>
            </p:cNvPr>
            <p:cNvCxnSpPr>
              <a:cxnSpLocks/>
            </p:cNvCxnSpPr>
            <p:nvPr userDrawn="1"/>
          </p:nvCxnSpPr>
          <p:spPr>
            <a:xfrm>
              <a:off x="-10632" y="3515215"/>
              <a:ext cx="12202632" cy="0"/>
            </a:xfrm>
            <a:prstGeom prst="line">
              <a:avLst/>
            </a:prstGeom>
            <a:ln w="127000">
              <a:solidFill>
                <a:srgbClr val="D8A89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92BED5F-F094-6B4D-A814-38213F51BE73}"/>
              </a:ext>
            </a:extLst>
          </p:cNvPr>
          <p:cNvPicPr>
            <a:picLocks noChangeAspect="1"/>
          </p:cNvPicPr>
          <p:nvPr userDrawn="1"/>
        </p:nvPicPr>
        <p:blipFill>
          <a:blip r:embed="rId3"/>
          <a:stretch>
            <a:fillRect/>
          </a:stretch>
        </p:blipFill>
        <p:spPr>
          <a:xfrm>
            <a:off x="-10632" y="0"/>
            <a:ext cx="12202632" cy="317500"/>
          </a:xfrm>
          <a:prstGeom prst="rect">
            <a:avLst/>
          </a:prstGeom>
        </p:spPr>
      </p:pic>
      <p:pic>
        <p:nvPicPr>
          <p:cNvPr id="7" name="Picture 6">
            <a:extLst>
              <a:ext uri="{FF2B5EF4-FFF2-40B4-BE49-F238E27FC236}">
                <a16:creationId xmlns:a16="http://schemas.microsoft.com/office/drawing/2014/main" id="{26B66255-36E2-1541-871F-DA2D39D7FDC7}"/>
              </a:ext>
            </a:extLst>
          </p:cNvPr>
          <p:cNvPicPr>
            <a:picLocks noChangeAspect="1"/>
          </p:cNvPicPr>
          <p:nvPr userDrawn="1"/>
        </p:nvPicPr>
        <p:blipFill>
          <a:blip r:embed="rId4"/>
          <a:stretch>
            <a:fillRect/>
          </a:stretch>
        </p:blipFill>
        <p:spPr>
          <a:xfrm>
            <a:off x="11004550" y="-1"/>
            <a:ext cx="800100" cy="952500"/>
          </a:xfrm>
          <a:prstGeom prst="rect">
            <a:avLst/>
          </a:prstGeom>
        </p:spPr>
      </p:pic>
    </p:spTree>
    <p:extLst>
      <p:ext uri="{BB962C8B-B14F-4D97-AF65-F5344CB8AC3E}">
        <p14:creationId xmlns:p14="http://schemas.microsoft.com/office/powerpoint/2010/main" val="39720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6FF7-3FB6-2444-8E28-31EE1FDFA0ED}"/>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3636DE-B3D9-8D42-94B8-D340C0CBB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23F9CA-5088-524A-99A4-6E202B5A6E1E}"/>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3D16C585-A6DD-4B41-864F-52510308AAB1}"/>
              </a:ext>
            </a:extLst>
          </p:cNvPr>
          <p:cNvSpPr>
            <a:spLocks noGrp="1"/>
          </p:cNvSpPr>
          <p:nvPr>
            <p:ph type="ftr" sz="quarter" idx="3"/>
          </p:nvPr>
        </p:nvSpPr>
        <p:spPr>
          <a:xfrm>
            <a:off x="839788" y="638031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1E5FB1A3-6CAA-AB47-AAC1-38FCAE7168A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428509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6DF-8F31-CA42-B75A-A5BAD931E209}"/>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728143-D61F-EA40-AD98-7FA2D817627E}"/>
              </a:ext>
            </a:extLst>
          </p:cNvPr>
          <p:cNvSpPr>
            <a:spLocks noGrp="1"/>
          </p:cNvSpPr>
          <p:nvPr>
            <p:ph type="body" orient="vert" idx="1"/>
          </p:nvPr>
        </p:nvSpPr>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13777DA6-4130-1D42-8728-6F29C63C06B9}"/>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9" name="Picture 18">
            <a:extLst>
              <a:ext uri="{FF2B5EF4-FFF2-40B4-BE49-F238E27FC236}">
                <a16:creationId xmlns:a16="http://schemas.microsoft.com/office/drawing/2014/main" id="{F3009E71-DA35-5042-A2DE-2D61AD191E8A}"/>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2976496-A249-FE43-AB7F-9A9E11C2D55B}"/>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9688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25B81-8C43-8544-8B43-135774AC7561}"/>
              </a:ext>
            </a:extLst>
          </p:cNvPr>
          <p:cNvSpPr>
            <a:spLocks noGrp="1"/>
          </p:cNvSpPr>
          <p:nvPr>
            <p:ph type="title" orient="vert"/>
          </p:nvPr>
        </p:nvSpPr>
        <p:spPr>
          <a:xfrm>
            <a:off x="8724900" y="365125"/>
            <a:ext cx="2628900" cy="5811838"/>
          </a:xfrm>
        </p:spPr>
        <p:txBody>
          <a:bodyPr vert="eaVert"/>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14A50C0-A425-7B4B-BBC8-CDA6CEE6A4C1}"/>
              </a:ext>
            </a:extLst>
          </p:cNvPr>
          <p:cNvSpPr>
            <a:spLocks noGrp="1"/>
          </p:cNvSpPr>
          <p:nvPr>
            <p:ph type="body" orient="vert" idx="1"/>
          </p:nvPr>
        </p:nvSpPr>
        <p:spPr>
          <a:xfrm>
            <a:off x="838200" y="365125"/>
            <a:ext cx="7734300" cy="5811838"/>
          </a:xfrm>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CDB95245-46EB-2545-9D6C-7573A99422E1}"/>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B1316A0-0413-CF48-8D7C-465FE0BF0520}"/>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61828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156595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1368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943060"/>
          </a:xfrm>
          <a:prstGeom prst="rect">
            <a:avLst/>
          </a:prstGeom>
          <a:solidFill>
            <a:srgbClr val="785F50"/>
          </a:solidFill>
          <a:ln>
            <a:solidFill>
              <a:srgbClr val="785F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510362"/>
            <a:ext cx="12192000" cy="5922335"/>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 Dark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39935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C9E2A-5B1A-004A-B684-1384EA60F490}"/>
              </a:ext>
            </a:extLst>
          </p:cNvPr>
          <p:cNvSpPr txBox="1">
            <a:spLocks/>
          </p:cNvSpPr>
          <p:nvPr userDrawn="1"/>
        </p:nvSpPr>
        <p:spPr>
          <a:xfrm>
            <a:off x="0" y="162514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564989" y="0"/>
            <a:ext cx="3727611" cy="3119338"/>
          </a:xfrm>
          <a:noFill/>
        </p:spPr>
        <p:txBody>
          <a:bodyPr>
            <a:noAutofit/>
          </a:bodyPr>
          <a:lstStyle>
            <a:lvl1pPr marL="0" indent="0">
              <a:buNone/>
              <a:defRPr sz="50000" b="1" i="0" spc="-500" baseline="0">
                <a:solidFill>
                  <a:srgbClr val="D8A89F">
                    <a:alpha val="50000"/>
                  </a:srgbClr>
                </a:solidFill>
                <a:latin typeface="Times" pitchFamily="2" charset="0"/>
              </a:defRPr>
            </a:lvl1pPr>
          </a:lstStyle>
          <a:p>
            <a:pPr lvl="0"/>
            <a:r>
              <a:rPr lang="en-US" dirty="0"/>
              <a:t>“</a:t>
            </a:r>
          </a:p>
        </p:txBody>
      </p:sp>
      <p:sp>
        <p:nvSpPr>
          <p:cNvPr id="12" name="Text Placeholder 10">
            <a:extLst>
              <a:ext uri="{FF2B5EF4-FFF2-40B4-BE49-F238E27FC236}">
                <a16:creationId xmlns:a16="http://schemas.microsoft.com/office/drawing/2014/main" id="{8F804033-AE40-3F42-9536-F1F17B04CA04}"/>
              </a:ext>
            </a:extLst>
          </p:cNvPr>
          <p:cNvSpPr>
            <a:spLocks noGrp="1"/>
          </p:cNvSpPr>
          <p:nvPr>
            <p:ph type="body" sz="quarter" idx="11" hasCustomPrompt="1"/>
          </p:nvPr>
        </p:nvSpPr>
        <p:spPr>
          <a:xfrm>
            <a:off x="3193889" y="2339811"/>
            <a:ext cx="8433121" cy="2117789"/>
          </a:xfrm>
        </p:spPr>
        <p:txBody>
          <a:bodyPr/>
          <a:lstStyle>
            <a:lvl1pPr marL="0" indent="0">
              <a:buNone/>
              <a:defRPr i="0">
                <a:solidFill>
                  <a:srgbClr val="597F77"/>
                </a:solidFill>
                <a:latin typeface="Times" pitchFamily="2" charset="0"/>
              </a:defRPr>
            </a:lvl1pPr>
          </a:lstStyle>
          <a:p>
            <a:pPr lvl="0"/>
            <a:r>
              <a:rPr lang="en-US" dirty="0"/>
              <a:t>Subheading goes here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55" y="1110492"/>
            <a:ext cx="2670053" cy="2072644"/>
          </a:xfrm>
          <a:prstGeom prst="rect">
            <a:avLst/>
          </a:prstGeom>
        </p:spPr>
      </p:pic>
    </p:spTree>
    <p:extLst>
      <p:ext uri="{BB962C8B-B14F-4D97-AF65-F5344CB8AC3E}">
        <p14:creationId xmlns:p14="http://schemas.microsoft.com/office/powerpoint/2010/main" val="5629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ED5-3F4A-5C49-A2AA-1E1925476C8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878F6-A48C-664F-AE2B-E91066DC5D97}"/>
              </a:ext>
            </a:extLst>
          </p:cNvPr>
          <p:cNvSpPr>
            <a:spLocks noGrp="1"/>
          </p:cNvSpPr>
          <p:nvPr>
            <p:ph idx="1"/>
          </p:nvPr>
        </p:nvSpPr>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734D8DBF-12F7-0241-A453-6FFA9C128C0B}"/>
              </a:ext>
            </a:extLst>
          </p:cNvPr>
          <p:cNvGrpSpPr/>
          <p:nvPr userDrawn="1"/>
        </p:nvGrpSpPr>
        <p:grpSpPr>
          <a:xfrm>
            <a:off x="8835359" y="6381749"/>
            <a:ext cx="3356640" cy="365126"/>
            <a:chOff x="8835359" y="6381749"/>
            <a:chExt cx="3356640" cy="365126"/>
          </a:xfrm>
        </p:grpSpPr>
        <p:sp>
          <p:nvSpPr>
            <p:cNvPr id="10" name="Rectangle 9">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F55827E-F47D-D548-B163-F2A38C8BC366}"/>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grpSp>
      <p:sp>
        <p:nvSpPr>
          <p:cNvPr id="17" name="Footer Placeholder 4">
            <a:extLst>
              <a:ext uri="{FF2B5EF4-FFF2-40B4-BE49-F238E27FC236}">
                <a16:creationId xmlns:a16="http://schemas.microsoft.com/office/drawing/2014/main" id="{501C6E6C-BA31-8344-903C-2457DEB1B59E}"/>
              </a:ext>
            </a:extLst>
          </p:cNvPr>
          <p:cNvSpPr>
            <a:spLocks noGrp="1"/>
          </p:cNvSpPr>
          <p:nvPr>
            <p:ph type="ftr" sz="quarter" idx="3"/>
          </p:nvPr>
        </p:nvSpPr>
        <p:spPr>
          <a:xfrm>
            <a:off x="838200" y="637983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4" name="Picture 3">
            <a:extLst>
              <a:ext uri="{FF2B5EF4-FFF2-40B4-BE49-F238E27FC236}">
                <a16:creationId xmlns:a16="http://schemas.microsoft.com/office/drawing/2014/main" id="{FCF6A323-E88F-6440-8AA2-D7C4DFC01233}"/>
              </a:ext>
            </a:extLst>
          </p:cNvPr>
          <p:cNvPicPr>
            <a:picLocks noChangeAspect="1"/>
          </p:cNvPicPr>
          <p:nvPr userDrawn="1"/>
        </p:nvPicPr>
        <p:blipFill rotWithShape="1">
          <a:blip r:embed="rId2"/>
          <a:srcRect l="48620"/>
          <a:stretch/>
        </p:blipFill>
        <p:spPr>
          <a:xfrm>
            <a:off x="-18288" y="365124"/>
            <a:ext cx="681069" cy="1325563"/>
          </a:xfrm>
          <a:prstGeom prst="rect">
            <a:avLst/>
          </a:prstGeom>
        </p:spPr>
      </p:pic>
      <p:cxnSp>
        <p:nvCxnSpPr>
          <p:cNvPr id="6" name="Straight Connector 5">
            <a:extLst>
              <a:ext uri="{FF2B5EF4-FFF2-40B4-BE49-F238E27FC236}">
                <a16:creationId xmlns:a16="http://schemas.microsoft.com/office/drawing/2014/main" id="{325B2CF8-8857-B148-9D9A-FA628204DAFF}"/>
              </a:ext>
            </a:extLst>
          </p:cNvPr>
          <p:cNvCxnSpPr/>
          <p:nvPr userDrawn="1"/>
        </p:nvCxnSpPr>
        <p:spPr>
          <a:xfrm flipH="1">
            <a:off x="939800" y="1358900"/>
            <a:ext cx="10414000" cy="0"/>
          </a:xfrm>
          <a:prstGeom prst="line">
            <a:avLst/>
          </a:prstGeom>
          <a:ln w="28575">
            <a:solidFill>
              <a:srgbClr val="785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21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BCB-36AD-2840-853F-9B1FDEF06037}"/>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56CF61-DE77-2A4D-83E0-B0E39899B66B}"/>
              </a:ext>
            </a:extLst>
          </p:cNvPr>
          <p:cNvSpPr>
            <a:spLocks noGrp="1"/>
          </p:cNvSpPr>
          <p:nvPr>
            <p:ph sz="half" idx="1"/>
          </p:nvPr>
        </p:nvSpPr>
        <p:spPr>
          <a:xfrm>
            <a:off x="838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223F04-5E8E-7742-9209-533F834BD039}"/>
              </a:ext>
            </a:extLst>
          </p:cNvPr>
          <p:cNvSpPr>
            <a:spLocks noGrp="1"/>
          </p:cNvSpPr>
          <p:nvPr>
            <p:ph sz="half" idx="2"/>
          </p:nvPr>
        </p:nvSpPr>
        <p:spPr>
          <a:xfrm>
            <a:off x="6172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44BA72E9-D874-7E47-9C5F-26BFB7455686}"/>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874AF8D0-7B6B-9843-8F92-D206C317CD93}"/>
              </a:ext>
            </a:extLst>
          </p:cNvPr>
          <p:cNvPicPr>
            <a:picLocks noChangeAspect="1"/>
          </p:cNvPicPr>
          <p:nvPr userDrawn="1"/>
        </p:nvPicPr>
        <p:blipFill rotWithShape="1">
          <a:blip r:embed="rId2"/>
          <a:srcRect l="50001"/>
          <a:stretch/>
        </p:blipFill>
        <p:spPr>
          <a:xfrm>
            <a:off x="0" y="365124"/>
            <a:ext cx="662781"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88CD89E9-BCE9-8A48-9CE2-5DDD4E7FD19C}"/>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4528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48A-FD93-1445-873B-3E918AA7D122}"/>
              </a:ext>
            </a:extLst>
          </p:cNvPr>
          <p:cNvSpPr>
            <a:spLocks noGrp="1"/>
          </p:cNvSpPr>
          <p:nvPr>
            <p:ph type="title"/>
          </p:nvPr>
        </p:nvSpPr>
        <p:spPr>
          <a:xfrm>
            <a:off x="839788" y="365125"/>
            <a:ext cx="10515600" cy="1325563"/>
          </a:xfrm>
        </p:spPr>
        <p:txBody>
          <a:bodyPr/>
          <a:lstStyle>
            <a:lvl1pPr>
              <a:defRPr>
                <a:solidFill>
                  <a:srgbClr val="597F77"/>
                </a:solidFill>
                <a:latin typeface="Times"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81AA850-FF8D-BE4F-B17E-0B475C96056A}"/>
              </a:ext>
            </a:extLst>
          </p:cNvPr>
          <p:cNvSpPr>
            <a:spLocks noGrp="1"/>
          </p:cNvSpPr>
          <p:nvPr>
            <p:ph type="body" idx="1"/>
          </p:nvPr>
        </p:nvSpPr>
        <p:spPr>
          <a:xfrm>
            <a:off x="839788" y="1681163"/>
            <a:ext cx="5157787"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F927417-55F3-D441-8B6B-49E082B2E731}"/>
              </a:ext>
            </a:extLst>
          </p:cNvPr>
          <p:cNvSpPr>
            <a:spLocks noGrp="1"/>
          </p:cNvSpPr>
          <p:nvPr>
            <p:ph sz="half" idx="2"/>
          </p:nvPr>
        </p:nvSpPr>
        <p:spPr>
          <a:xfrm>
            <a:off x="839788" y="2505075"/>
            <a:ext cx="5157787"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269CFE-05E6-BA4F-8D74-342CA851D769}"/>
              </a:ext>
            </a:extLst>
          </p:cNvPr>
          <p:cNvSpPr>
            <a:spLocks noGrp="1"/>
          </p:cNvSpPr>
          <p:nvPr>
            <p:ph type="body" sz="quarter" idx="3"/>
          </p:nvPr>
        </p:nvSpPr>
        <p:spPr>
          <a:xfrm>
            <a:off x="6172200" y="1681163"/>
            <a:ext cx="5183188"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FDA944-B73E-3640-923E-D4540095F3F3}"/>
              </a:ext>
            </a:extLst>
          </p:cNvPr>
          <p:cNvSpPr>
            <a:spLocks noGrp="1"/>
          </p:cNvSpPr>
          <p:nvPr>
            <p:ph sz="quarter" idx="4"/>
          </p:nvPr>
        </p:nvSpPr>
        <p:spPr>
          <a:xfrm>
            <a:off x="6172200" y="2505075"/>
            <a:ext cx="5183188"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78B64F61-82A8-834C-A60D-739CB7CC0F31}"/>
              </a:ext>
            </a:extLst>
          </p:cNvPr>
          <p:cNvSpPr>
            <a:spLocks noGrp="1"/>
          </p:cNvSpPr>
          <p:nvPr>
            <p:ph type="ftr" sz="quarter" idx="11"/>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2" name="Picture 21">
            <a:extLst>
              <a:ext uri="{FF2B5EF4-FFF2-40B4-BE49-F238E27FC236}">
                <a16:creationId xmlns:a16="http://schemas.microsoft.com/office/drawing/2014/main" id="{2406EB56-B845-6543-B743-6639A9B9E916}"/>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6806797-309D-0644-B90B-26B176B69B0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24106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246B-75A4-F348-ACFC-6D544C1849B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5D315EE5-99ED-6644-9493-AD6EA6E1082A}"/>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8" name="Picture 17">
            <a:extLst>
              <a:ext uri="{FF2B5EF4-FFF2-40B4-BE49-F238E27FC236}">
                <a16:creationId xmlns:a16="http://schemas.microsoft.com/office/drawing/2014/main" id="{98982BFB-CB1F-4F42-A684-44EA47A34F7F}"/>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9B29B53D-BF6C-5B48-B334-C846C25EAAD5}"/>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1735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092B-66B1-644B-A73A-2DFC012FAB89}"/>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13CE13-4B20-5044-9682-9A65139F744A}"/>
              </a:ext>
            </a:extLst>
          </p:cNvPr>
          <p:cNvSpPr>
            <a:spLocks noGrp="1"/>
          </p:cNvSpPr>
          <p:nvPr>
            <p:ph idx="1"/>
          </p:nvPr>
        </p:nvSpPr>
        <p:spPr>
          <a:xfrm>
            <a:off x="5183188" y="987425"/>
            <a:ext cx="6172200" cy="4873625"/>
          </a:xfrm>
        </p:spPr>
        <p:txBody>
          <a:bodyPr/>
          <a:lstStyle>
            <a:lvl1pPr>
              <a:spcAft>
                <a:spcPts val="1200"/>
              </a:spcAft>
              <a:buClr>
                <a:srgbClr val="001340"/>
              </a:buClr>
              <a:defRPr sz="3200">
                <a:latin typeface="Times" pitchFamily="2" charset="0"/>
              </a:defRPr>
            </a:lvl1pPr>
            <a:lvl2pPr>
              <a:spcAft>
                <a:spcPts val="1200"/>
              </a:spcAft>
              <a:buClr>
                <a:srgbClr val="001340"/>
              </a:buClr>
              <a:defRPr sz="2800">
                <a:latin typeface="Times" pitchFamily="2" charset="0"/>
              </a:defRPr>
            </a:lvl2pPr>
            <a:lvl3pPr>
              <a:spcAft>
                <a:spcPts val="1200"/>
              </a:spcAft>
              <a:buClr>
                <a:srgbClr val="001340"/>
              </a:buClr>
              <a:defRPr sz="2400">
                <a:latin typeface="Times" pitchFamily="2" charset="0"/>
              </a:defRPr>
            </a:lvl3pPr>
            <a:lvl4pPr>
              <a:spcAft>
                <a:spcPts val="1200"/>
              </a:spcAft>
              <a:buClr>
                <a:srgbClr val="001340"/>
              </a:buClr>
              <a:defRPr sz="2000">
                <a:latin typeface="Times" pitchFamily="2" charset="0"/>
              </a:defRPr>
            </a:lvl4pPr>
            <a:lvl5pPr>
              <a:spcAft>
                <a:spcPts val="1200"/>
              </a:spcAft>
              <a:buClr>
                <a:srgbClr val="001340"/>
              </a:buClr>
              <a:defRPr sz="2000">
                <a:latin typeface="Times"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56E275-1927-4247-BE17-3AE78FC4AFCA}"/>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F1DB98DD-B69B-A94E-8F9C-32D221271A67}"/>
              </a:ext>
            </a:extLst>
          </p:cNvPr>
          <p:cNvSpPr>
            <a:spLocks noGrp="1"/>
          </p:cNvSpPr>
          <p:nvPr>
            <p:ph type="ftr" sz="quarter" idx="3"/>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96102331-C37D-6A47-A063-726B9D12E780}"/>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4" name="Rectangle 13">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45F6979A-2789-5C44-BBE7-80ED4C2861A3}"/>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6085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4EFA-0B36-AD48-9037-F16FE6D63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4EC821-9F4A-3C48-8796-55BDF3AE9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E28CC9B-1921-2B4D-B274-8A76FC127C78}"/>
              </a:ext>
            </a:extLst>
          </p:cNvPr>
          <p:cNvSpPr>
            <a:spLocks noGrp="1"/>
          </p:cNvSpPr>
          <p:nvPr>
            <p:ph type="sldNum" sz="quarter" idx="4"/>
          </p:nvPr>
        </p:nvSpPr>
        <p:spPr>
          <a:xfrm>
            <a:off x="831849" y="6356350"/>
            <a:ext cx="603545" cy="365125"/>
          </a:xfrm>
          <a:prstGeom prst="rect">
            <a:avLst/>
          </a:prstGeom>
        </p:spPr>
        <p:txBody>
          <a:bodyPr/>
          <a:lstStyle>
            <a:lvl1pPr algn="l">
              <a:defRPr sz="1800">
                <a:solidFill>
                  <a:srgbClr val="001340"/>
                </a:solidFill>
                <a:latin typeface="Georgia" panose="02040502050405020303" pitchFamily="18" charset="0"/>
              </a:defRPr>
            </a:lvl1pPr>
          </a:lstStyle>
          <a:p>
            <a:fld id="{DDFCD82C-01E0-F94E-B818-D354039D3CB0}" type="slidenum">
              <a:rPr lang="en-US" smtClean="0"/>
              <a:pPr/>
              <a:t>‹#›</a:t>
            </a:fld>
            <a:endParaRPr lang="en-US" dirty="0"/>
          </a:p>
        </p:txBody>
      </p:sp>
    </p:spTree>
    <p:extLst>
      <p:ext uri="{BB962C8B-B14F-4D97-AF65-F5344CB8AC3E}">
        <p14:creationId xmlns:p14="http://schemas.microsoft.com/office/powerpoint/2010/main" val="19443677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0" r:id="rId4"/>
    <p:sldLayoutId id="2147483650" r:id="rId5"/>
    <p:sldLayoutId id="2147483652" r:id="rId6"/>
    <p:sldLayoutId id="2147483653" r:id="rId7"/>
    <p:sldLayoutId id="2147483654" r:id="rId8"/>
    <p:sldLayoutId id="2147483656" r:id="rId9"/>
    <p:sldLayoutId id="2147483657" r:id="rId10"/>
    <p:sldLayoutId id="2147483658" r:id="rId11"/>
    <p:sldLayoutId id="2147483659" r:id="rId12"/>
    <p:sldLayoutId id="2147483655" r:id="rId13"/>
  </p:sldLayoutIdLst>
  <p:hf hdr="0" dt="0"/>
  <p:txStyles>
    <p:titleStyle>
      <a:lvl1pPr algn="l" defTabSz="914400" rtl="0" eaLnBrk="1" latinLnBrk="0" hangingPunct="1">
        <a:lnSpc>
          <a:spcPct val="90000"/>
        </a:lnSpc>
        <a:spcBef>
          <a:spcPct val="0"/>
        </a:spcBef>
        <a:buNone/>
        <a:defRPr sz="4400" b="1" kern="1200">
          <a:solidFill>
            <a:srgbClr val="00134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1883709"/>
            <a:ext cx="11540017" cy="3416320"/>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Analyzing the Mathematical Models of China’s One-Child Policy</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sp>
        <p:nvSpPr>
          <p:cNvPr id="7" name="TextBox 6">
            <a:extLst>
              <a:ext uri="{FF2B5EF4-FFF2-40B4-BE49-F238E27FC236}">
                <a16:creationId xmlns:a16="http://schemas.microsoft.com/office/drawing/2014/main" id="{7822CD2C-A606-FF4E-9842-2BBB12DD093F}"/>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Tree>
    <p:extLst>
      <p:ext uri="{BB962C8B-B14F-4D97-AF65-F5344CB8AC3E}">
        <p14:creationId xmlns:p14="http://schemas.microsoft.com/office/powerpoint/2010/main" val="16875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CC2557-F64C-41E4-BE7B-5E2D19B2A3B3}"/>
              </a:ext>
            </a:extLst>
          </p:cNvPr>
          <p:cNvPicPr>
            <a:picLocks noChangeAspect="1"/>
          </p:cNvPicPr>
          <p:nvPr/>
        </p:nvPicPr>
        <p:blipFill>
          <a:blip r:embed="rId3"/>
          <a:stretch>
            <a:fillRect/>
          </a:stretch>
        </p:blipFill>
        <p:spPr>
          <a:xfrm>
            <a:off x="409041" y="3046028"/>
            <a:ext cx="5377647" cy="3740053"/>
          </a:xfrm>
          <a:prstGeom prst="rect">
            <a:avLst/>
          </a:prstGeom>
        </p:spPr>
      </p:pic>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2"/>
            </a:pPr>
            <a:r>
              <a:rPr lang="en-US" sz="2400" dirty="0">
                <a:solidFill>
                  <a:srgbClr val="597F77"/>
                </a:solidFill>
                <a:latin typeface="Garamond" panose="02020404030301010803" pitchFamily="18" charset="0"/>
              </a:rPr>
              <a:t>Chinese scientists built complex models to make the same types of projections. Below is a graph of one of the projections used by the Chinese government before instituting its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10 of your Packet!</a:t>
            </a:r>
          </a:p>
        </p:txBody>
      </p:sp>
      <p:sp>
        <p:nvSpPr>
          <p:cNvPr id="10" name="Content Placeholder 2">
            <a:extLst>
              <a:ext uri="{FF2B5EF4-FFF2-40B4-BE49-F238E27FC236}">
                <a16:creationId xmlns:a16="http://schemas.microsoft.com/office/drawing/2014/main" id="{BD0FD2D0-991C-402F-88F1-08A35D0742C7}"/>
              </a:ext>
            </a:extLst>
          </p:cNvPr>
          <p:cNvSpPr txBox="1">
            <a:spLocks/>
          </p:cNvSpPr>
          <p:nvPr/>
        </p:nvSpPr>
        <p:spPr>
          <a:xfrm>
            <a:off x="5082541" y="6274522"/>
            <a:ext cx="3858259" cy="840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sz="1200" b="1" baseline="30000" dirty="0">
                <a:solidFill>
                  <a:schemeClr val="accent2"/>
                </a:solidFill>
                <a:latin typeface="Garamond" panose="02020404030301010803" pitchFamily="18" charset="0"/>
              </a:rPr>
              <a:t>Source: Song Jian Li </a:t>
            </a:r>
            <a:r>
              <a:rPr lang="en-US" sz="1200" b="1" baseline="30000" dirty="0" err="1">
                <a:solidFill>
                  <a:schemeClr val="accent2"/>
                </a:solidFill>
                <a:latin typeface="Garamond" panose="02020404030301010803" pitchFamily="18" charset="0"/>
              </a:rPr>
              <a:t>Guangyuan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Renko</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fazhan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wenti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dingliang</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yanju</a:t>
            </a:r>
            <a:r>
              <a:rPr lang="en-US" sz="1200" b="1" baseline="30000" dirty="0">
                <a:solidFill>
                  <a:schemeClr val="accent2"/>
                </a:solidFill>
                <a:latin typeface="Garamond" panose="02020404030301010803" pitchFamily="18" charset="0"/>
              </a:rPr>
              <a:t>” (“Quantitative research on the problem of population development”) </a:t>
            </a:r>
            <a:r>
              <a:rPr lang="en-US" sz="1200" b="1" baseline="30000" dirty="0" err="1">
                <a:solidFill>
                  <a:schemeClr val="accent2"/>
                </a:solidFill>
                <a:latin typeface="Garamond" panose="02020404030301010803" pitchFamily="18" charset="0"/>
              </a:rPr>
              <a:t>Jingi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yanjiu</a:t>
            </a:r>
            <a:r>
              <a:rPr lang="en-US" sz="1200" b="1" baseline="30000" dirty="0">
                <a:solidFill>
                  <a:schemeClr val="accent2"/>
                </a:solidFill>
                <a:latin typeface="Garamond" panose="02020404030301010803" pitchFamily="18" charset="0"/>
              </a:rPr>
              <a:t> (Economy Research), No. 2, pp 60-67. Reproduced in Greenhalgh, “Science, Modernity, p.180.</a:t>
            </a:r>
          </a:p>
        </p:txBody>
      </p:sp>
      <p:sp>
        <p:nvSpPr>
          <p:cNvPr id="11" name="Content Placeholder 2">
            <a:extLst>
              <a:ext uri="{FF2B5EF4-FFF2-40B4-BE49-F238E27FC236}">
                <a16:creationId xmlns:a16="http://schemas.microsoft.com/office/drawing/2014/main" id="{450D7B77-343F-4E8A-82CD-5AB8DCB55844}"/>
              </a:ext>
            </a:extLst>
          </p:cNvPr>
          <p:cNvSpPr txBox="1">
            <a:spLocks/>
          </p:cNvSpPr>
          <p:nvPr/>
        </p:nvSpPr>
        <p:spPr>
          <a:xfrm>
            <a:off x="5477376" y="2652362"/>
            <a:ext cx="6249045" cy="2263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a:solidFill>
                  <a:schemeClr val="accent2"/>
                </a:solidFill>
                <a:latin typeface="Garamond" panose="02020404030301010803" pitchFamily="18" charset="0"/>
              </a:rPr>
              <a:t>In this graph, ß represents the total fertility rate (number of births per woman).</a:t>
            </a:r>
          </a:p>
        </p:txBody>
      </p:sp>
      <p:sp>
        <p:nvSpPr>
          <p:cNvPr id="12" name="Content Placeholder 2">
            <a:extLst>
              <a:ext uri="{FF2B5EF4-FFF2-40B4-BE49-F238E27FC236}">
                <a16:creationId xmlns:a16="http://schemas.microsoft.com/office/drawing/2014/main" id="{092DD15E-3CAD-4710-97A4-9447BE5BD90D}"/>
              </a:ext>
            </a:extLst>
          </p:cNvPr>
          <p:cNvSpPr txBox="1">
            <a:spLocks/>
          </p:cNvSpPr>
          <p:nvPr/>
        </p:nvSpPr>
        <p:spPr>
          <a:xfrm>
            <a:off x="6096000" y="3567123"/>
            <a:ext cx="62490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597F77"/>
              </a:buClr>
              <a:buFont typeface="Arial" panose="020B0604020202020204" pitchFamily="34" charset="0"/>
              <a:buAutoNum type="alphaLcParenR"/>
            </a:pPr>
            <a:r>
              <a:rPr lang="en-US" sz="2400" dirty="0">
                <a:solidFill>
                  <a:srgbClr val="597F77"/>
                </a:solidFill>
                <a:latin typeface="Garamond" panose="02020404030301010803" pitchFamily="18" charset="0"/>
              </a:rPr>
              <a:t>Which of the values of ß found on the graph most closely matches the total fertility rate from 1978?</a:t>
            </a:r>
          </a:p>
          <a:p>
            <a:pPr marL="0" indent="0">
              <a:buClr>
                <a:srgbClr val="597F77"/>
              </a:buClr>
              <a:buNone/>
            </a:pPr>
            <a:r>
              <a:rPr lang="en-US" sz="2400"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3.0 (In 1978, it was 2.94.)</a:t>
            </a:r>
          </a:p>
        </p:txBody>
      </p:sp>
    </p:spTree>
    <p:extLst>
      <p:ext uri="{BB962C8B-B14F-4D97-AF65-F5344CB8AC3E}">
        <p14:creationId xmlns:p14="http://schemas.microsoft.com/office/powerpoint/2010/main" val="1852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0" indent="0">
              <a:buClr>
                <a:srgbClr val="597F77"/>
              </a:buClr>
              <a:buNone/>
            </a:pPr>
            <a:r>
              <a:rPr lang="en-US" sz="2400" dirty="0">
                <a:solidFill>
                  <a:srgbClr val="597F77"/>
                </a:solidFill>
                <a:latin typeface="Garamond" panose="02020404030301010803" pitchFamily="18" charset="0"/>
              </a:rPr>
              <a:t>b) Use the graph’s projection for this ß-value to make estimates of China’s population in the following years:</a:t>
            </a:r>
          </a:p>
        </p:txBody>
      </p:sp>
      <p:pic>
        <p:nvPicPr>
          <p:cNvPr id="4" name="Picture 3">
            <a:extLst>
              <a:ext uri="{FF2B5EF4-FFF2-40B4-BE49-F238E27FC236}">
                <a16:creationId xmlns:a16="http://schemas.microsoft.com/office/drawing/2014/main" id="{0C7587E5-034D-4E3D-9AE9-F1F5F73E5082}"/>
              </a:ext>
            </a:extLst>
          </p:cNvPr>
          <p:cNvPicPr>
            <a:picLocks noChangeAspect="1"/>
          </p:cNvPicPr>
          <p:nvPr/>
        </p:nvPicPr>
        <p:blipFill>
          <a:blip r:embed="rId3"/>
          <a:stretch>
            <a:fillRect/>
          </a:stretch>
        </p:blipFill>
        <p:spPr>
          <a:xfrm>
            <a:off x="314627" y="3049155"/>
            <a:ext cx="5476875" cy="3733800"/>
          </a:xfrm>
          <a:prstGeom prst="rect">
            <a:avLst/>
          </a:prstGeom>
        </p:spPr>
      </p:pic>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11 of your Packet!</a:t>
            </a:r>
          </a:p>
        </p:txBody>
      </p:sp>
      <p:sp>
        <p:nvSpPr>
          <p:cNvPr id="11" name="Content Placeholder 2">
            <a:extLst>
              <a:ext uri="{FF2B5EF4-FFF2-40B4-BE49-F238E27FC236}">
                <a16:creationId xmlns:a16="http://schemas.microsoft.com/office/drawing/2014/main" id="{450D7B77-343F-4E8A-82CD-5AB8DCB55844}"/>
              </a:ext>
            </a:extLst>
          </p:cNvPr>
          <p:cNvSpPr txBox="1">
            <a:spLocks/>
          </p:cNvSpPr>
          <p:nvPr/>
        </p:nvSpPr>
        <p:spPr>
          <a:xfrm>
            <a:off x="5791502" y="5361028"/>
            <a:ext cx="6249045" cy="2263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a:solidFill>
                  <a:schemeClr val="accent2"/>
                </a:solidFill>
                <a:latin typeface="Garamond" panose="02020404030301010803" pitchFamily="18" charset="0"/>
              </a:rPr>
              <a:t>In this graph, ß represents the total fertility rate (number of births per woman).</a:t>
            </a:r>
          </a:p>
        </p:txBody>
      </p:sp>
      <p:sp>
        <p:nvSpPr>
          <p:cNvPr id="12" name="Content Placeholder 2">
            <a:extLst>
              <a:ext uri="{FF2B5EF4-FFF2-40B4-BE49-F238E27FC236}">
                <a16:creationId xmlns:a16="http://schemas.microsoft.com/office/drawing/2014/main" id="{092DD15E-3CAD-4710-97A4-9447BE5BD90D}"/>
              </a:ext>
            </a:extLst>
          </p:cNvPr>
          <p:cNvSpPr txBox="1">
            <a:spLocks/>
          </p:cNvSpPr>
          <p:nvPr/>
        </p:nvSpPr>
        <p:spPr>
          <a:xfrm>
            <a:off x="6315075" y="2734126"/>
            <a:ext cx="62490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597F77"/>
              </a:buClr>
              <a:buNone/>
            </a:pPr>
            <a:r>
              <a:rPr lang="en-US" sz="2400" dirty="0">
                <a:solidFill>
                  <a:srgbClr val="597F77"/>
                </a:solidFill>
                <a:latin typeface="Garamond" panose="02020404030301010803" pitchFamily="18" charset="0"/>
              </a:rPr>
              <a:t>1. 2000		</a:t>
            </a:r>
            <a:r>
              <a:rPr lang="en-US" sz="2400" b="1" dirty="0">
                <a:solidFill>
                  <a:schemeClr val="accent2"/>
                </a:solidFill>
                <a:latin typeface="Garamond" panose="02020404030301010803" pitchFamily="18" charset="0"/>
              </a:rPr>
              <a:t>1.3 billion</a:t>
            </a:r>
          </a:p>
          <a:p>
            <a:pPr marL="0" indent="0">
              <a:lnSpc>
                <a:spcPct val="150000"/>
              </a:lnSpc>
              <a:buClr>
                <a:srgbClr val="597F77"/>
              </a:buClr>
              <a:buNone/>
            </a:pPr>
            <a:r>
              <a:rPr lang="en-US" sz="2400" dirty="0">
                <a:solidFill>
                  <a:srgbClr val="597F77"/>
                </a:solidFill>
                <a:latin typeface="Garamond" panose="02020404030301010803" pitchFamily="18" charset="0"/>
              </a:rPr>
              <a:t>2. 2040		</a:t>
            </a:r>
            <a:r>
              <a:rPr lang="en-US" sz="2400" b="1" dirty="0">
                <a:solidFill>
                  <a:schemeClr val="accent2"/>
                </a:solidFill>
                <a:latin typeface="Garamond" panose="02020404030301010803" pitchFamily="18" charset="0"/>
              </a:rPr>
              <a:t>2.4 billion</a:t>
            </a:r>
          </a:p>
          <a:p>
            <a:pPr marL="0" indent="0">
              <a:lnSpc>
                <a:spcPct val="150000"/>
              </a:lnSpc>
              <a:buClr>
                <a:srgbClr val="597F77"/>
              </a:buClr>
              <a:buNone/>
            </a:pPr>
            <a:r>
              <a:rPr lang="en-US" sz="2400" dirty="0">
                <a:solidFill>
                  <a:srgbClr val="597F77"/>
                </a:solidFill>
                <a:latin typeface="Garamond" panose="02020404030301010803" pitchFamily="18" charset="0"/>
              </a:rPr>
              <a:t>3. 2080		</a:t>
            </a:r>
            <a:r>
              <a:rPr lang="en-US" sz="2400" b="1" dirty="0">
                <a:solidFill>
                  <a:schemeClr val="accent2"/>
                </a:solidFill>
                <a:latin typeface="Garamond" panose="02020404030301010803" pitchFamily="18" charset="0"/>
              </a:rPr>
              <a:t>4.3 billion</a:t>
            </a:r>
          </a:p>
        </p:txBody>
      </p:sp>
      <p:pic>
        <p:nvPicPr>
          <p:cNvPr id="5" name="Picture 4">
            <a:extLst>
              <a:ext uri="{FF2B5EF4-FFF2-40B4-BE49-F238E27FC236}">
                <a16:creationId xmlns:a16="http://schemas.microsoft.com/office/drawing/2014/main" id="{D41F440D-613B-4DDE-886D-9E846FDA7C97}"/>
              </a:ext>
            </a:extLst>
          </p:cNvPr>
          <p:cNvPicPr>
            <a:picLocks noChangeAspect="1"/>
          </p:cNvPicPr>
          <p:nvPr/>
        </p:nvPicPr>
        <p:blipFill>
          <a:blip r:embed="rId4"/>
          <a:stretch>
            <a:fillRect/>
          </a:stretch>
        </p:blipFill>
        <p:spPr>
          <a:xfrm>
            <a:off x="200850" y="2875494"/>
            <a:ext cx="6055549" cy="4047331"/>
          </a:xfrm>
          <a:prstGeom prst="rect">
            <a:avLst/>
          </a:prstGeom>
        </p:spPr>
      </p:pic>
      <p:sp>
        <p:nvSpPr>
          <p:cNvPr id="10" name="Content Placeholder 2">
            <a:extLst>
              <a:ext uri="{FF2B5EF4-FFF2-40B4-BE49-F238E27FC236}">
                <a16:creationId xmlns:a16="http://schemas.microsoft.com/office/drawing/2014/main" id="{BD0FD2D0-991C-402F-88F1-08A35D0742C7}"/>
              </a:ext>
            </a:extLst>
          </p:cNvPr>
          <p:cNvSpPr txBox="1">
            <a:spLocks/>
          </p:cNvSpPr>
          <p:nvPr/>
        </p:nvSpPr>
        <p:spPr>
          <a:xfrm>
            <a:off x="5082541" y="6274522"/>
            <a:ext cx="3858259" cy="840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sz="1200" b="1" baseline="30000" dirty="0">
                <a:solidFill>
                  <a:schemeClr val="accent2"/>
                </a:solidFill>
                <a:latin typeface="Garamond" panose="02020404030301010803" pitchFamily="18" charset="0"/>
              </a:rPr>
              <a:t>Source: Song Jian Li </a:t>
            </a:r>
            <a:r>
              <a:rPr lang="en-US" sz="1200" b="1" baseline="30000" dirty="0" err="1">
                <a:solidFill>
                  <a:schemeClr val="accent2"/>
                </a:solidFill>
                <a:latin typeface="Garamond" panose="02020404030301010803" pitchFamily="18" charset="0"/>
              </a:rPr>
              <a:t>Guangyuan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Renko</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fazhan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wenti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dingliang</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yanju</a:t>
            </a:r>
            <a:r>
              <a:rPr lang="en-US" sz="1200" b="1" baseline="30000" dirty="0">
                <a:solidFill>
                  <a:schemeClr val="accent2"/>
                </a:solidFill>
                <a:latin typeface="Garamond" panose="02020404030301010803" pitchFamily="18" charset="0"/>
              </a:rPr>
              <a:t>” (“Quantitative research on the problem of population development”) </a:t>
            </a:r>
            <a:r>
              <a:rPr lang="en-US" sz="1200" b="1" baseline="30000" dirty="0" err="1">
                <a:solidFill>
                  <a:schemeClr val="accent2"/>
                </a:solidFill>
                <a:latin typeface="Garamond" panose="02020404030301010803" pitchFamily="18" charset="0"/>
              </a:rPr>
              <a:t>Jingi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yanjiu</a:t>
            </a:r>
            <a:r>
              <a:rPr lang="en-US" sz="1200" b="1" baseline="30000" dirty="0">
                <a:solidFill>
                  <a:schemeClr val="accent2"/>
                </a:solidFill>
                <a:latin typeface="Garamond" panose="02020404030301010803" pitchFamily="18" charset="0"/>
              </a:rPr>
              <a:t> (Economy Research), No. 2, pp 60-67. Reproduced in Greenhalgh, “Science, Modernity, p.180.</a:t>
            </a:r>
          </a:p>
        </p:txBody>
      </p:sp>
    </p:spTree>
    <p:extLst>
      <p:ext uri="{BB962C8B-B14F-4D97-AF65-F5344CB8AC3E}">
        <p14:creationId xmlns:p14="http://schemas.microsoft.com/office/powerpoint/2010/main" val="207825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0" indent="0">
              <a:buClr>
                <a:srgbClr val="597F77"/>
              </a:buClr>
              <a:buNone/>
            </a:pPr>
            <a:r>
              <a:rPr lang="en-US" sz="2400" dirty="0">
                <a:solidFill>
                  <a:srgbClr val="597F77"/>
                </a:solidFill>
                <a:latin typeface="Garamond" panose="02020404030301010803" pitchFamily="18" charset="0"/>
              </a:rPr>
              <a:t>b) Use the graph’s projection for this ß-value to make estimates of China’s population in the following years:</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r>
              <a:rPr lang="en-US" sz="2400" dirty="0">
                <a:solidFill>
                  <a:srgbClr val="597F77"/>
                </a:solidFill>
                <a:latin typeface="Garamond" panose="02020404030301010803" pitchFamily="18" charset="0"/>
              </a:rPr>
              <a:t>c) How close are the above estimates to your calculations from #10?</a:t>
            </a: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11 of your Packet!</a:t>
            </a:r>
          </a:p>
        </p:txBody>
      </p:sp>
      <p:sp>
        <p:nvSpPr>
          <p:cNvPr id="12" name="Content Placeholder 2">
            <a:extLst>
              <a:ext uri="{FF2B5EF4-FFF2-40B4-BE49-F238E27FC236}">
                <a16:creationId xmlns:a16="http://schemas.microsoft.com/office/drawing/2014/main" id="{092DD15E-3CAD-4710-97A4-9447BE5BD90D}"/>
              </a:ext>
            </a:extLst>
          </p:cNvPr>
          <p:cNvSpPr txBox="1">
            <a:spLocks/>
          </p:cNvSpPr>
          <p:nvPr/>
        </p:nvSpPr>
        <p:spPr>
          <a:xfrm>
            <a:off x="1260475" y="2522988"/>
            <a:ext cx="62490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400" dirty="0">
                <a:solidFill>
                  <a:srgbClr val="597F77"/>
                </a:solidFill>
                <a:latin typeface="Garamond" panose="02020404030301010803" pitchFamily="18" charset="0"/>
              </a:rPr>
              <a:t>1. 2000		</a:t>
            </a:r>
            <a:r>
              <a:rPr lang="en-US" sz="2400" b="1" dirty="0">
                <a:solidFill>
                  <a:schemeClr val="accent2"/>
                </a:solidFill>
                <a:latin typeface="Garamond" panose="02020404030301010803" pitchFamily="18" charset="0"/>
              </a:rPr>
              <a:t>1.3 billion</a:t>
            </a:r>
          </a:p>
          <a:p>
            <a:pPr marL="0" indent="0">
              <a:lnSpc>
                <a:spcPct val="100000"/>
              </a:lnSpc>
              <a:buClr>
                <a:srgbClr val="597F77"/>
              </a:buClr>
              <a:buNone/>
            </a:pPr>
            <a:r>
              <a:rPr lang="en-US" sz="2400" dirty="0">
                <a:solidFill>
                  <a:srgbClr val="597F77"/>
                </a:solidFill>
                <a:latin typeface="Garamond" panose="02020404030301010803" pitchFamily="18" charset="0"/>
              </a:rPr>
              <a:t>2. 2040		</a:t>
            </a:r>
            <a:r>
              <a:rPr lang="en-US" sz="2400" b="1" dirty="0">
                <a:solidFill>
                  <a:schemeClr val="accent2"/>
                </a:solidFill>
                <a:latin typeface="Garamond" panose="02020404030301010803" pitchFamily="18" charset="0"/>
              </a:rPr>
              <a:t>2.4 billion</a:t>
            </a:r>
          </a:p>
          <a:p>
            <a:pPr marL="0" indent="0">
              <a:lnSpc>
                <a:spcPct val="100000"/>
              </a:lnSpc>
              <a:buClr>
                <a:srgbClr val="597F77"/>
              </a:buClr>
              <a:buNone/>
            </a:pPr>
            <a:r>
              <a:rPr lang="en-US" sz="2400" dirty="0">
                <a:solidFill>
                  <a:srgbClr val="597F77"/>
                </a:solidFill>
                <a:latin typeface="Garamond" panose="02020404030301010803" pitchFamily="18" charset="0"/>
              </a:rPr>
              <a:t>3. 2080		</a:t>
            </a:r>
            <a:r>
              <a:rPr lang="en-US" sz="2400" b="1" dirty="0">
                <a:solidFill>
                  <a:schemeClr val="accent2"/>
                </a:solidFill>
                <a:latin typeface="Garamond" panose="02020404030301010803" pitchFamily="18" charset="0"/>
              </a:rPr>
              <a:t>4.3 billion</a:t>
            </a:r>
          </a:p>
        </p:txBody>
      </p:sp>
      <p:sp>
        <p:nvSpPr>
          <p:cNvPr id="13" name="Content Placeholder 2">
            <a:extLst>
              <a:ext uri="{FF2B5EF4-FFF2-40B4-BE49-F238E27FC236}">
                <a16:creationId xmlns:a16="http://schemas.microsoft.com/office/drawing/2014/main" id="{09C8F7A7-9DF6-4CD7-AB2C-9CC17FED7492}"/>
              </a:ext>
            </a:extLst>
          </p:cNvPr>
          <p:cNvSpPr txBox="1">
            <a:spLocks/>
          </p:cNvSpPr>
          <p:nvPr/>
        </p:nvSpPr>
        <p:spPr>
          <a:xfrm>
            <a:off x="1260475" y="5084076"/>
            <a:ext cx="8950325" cy="1634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400" b="1" dirty="0">
                <a:solidFill>
                  <a:schemeClr val="accent2"/>
                </a:solidFill>
                <a:latin typeface="Garamond" panose="02020404030301010803" pitchFamily="18" charset="0"/>
              </a:rPr>
              <a:t>The estimates from #10 were very close but were slightly lower because the fertility rate in 1978 was slightly below 3.0 and the model used in the chart above does not appear to be a perfectly exponential curve.</a:t>
            </a:r>
          </a:p>
        </p:txBody>
      </p:sp>
    </p:spTree>
    <p:extLst>
      <p:ext uri="{BB962C8B-B14F-4D97-AF65-F5344CB8AC3E}">
        <p14:creationId xmlns:p14="http://schemas.microsoft.com/office/powerpoint/2010/main" val="342289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3"/>
            </a:pPr>
            <a:r>
              <a:rPr lang="en-US" sz="2400" dirty="0">
                <a:solidFill>
                  <a:srgbClr val="597F77"/>
                </a:solidFill>
                <a:latin typeface="Garamond" panose="02020404030301010803" pitchFamily="18" charset="0"/>
              </a:rPr>
              <a:t>The group of researchers that created the graph above believed the “ideal” population size of China in 2080 was between 650 million and 700 million people. Based on the projection in the graph shown above, what would the total fertility rate (number of births per woman) need to be in order to achieve this target population?</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11 of your Packet!</a:t>
            </a:r>
          </a:p>
        </p:txBody>
      </p:sp>
      <p:sp>
        <p:nvSpPr>
          <p:cNvPr id="13" name="Content Placeholder 2">
            <a:extLst>
              <a:ext uri="{FF2B5EF4-FFF2-40B4-BE49-F238E27FC236}">
                <a16:creationId xmlns:a16="http://schemas.microsoft.com/office/drawing/2014/main" id="{09C8F7A7-9DF6-4CD7-AB2C-9CC17FED7492}"/>
              </a:ext>
            </a:extLst>
          </p:cNvPr>
          <p:cNvSpPr txBox="1">
            <a:spLocks/>
          </p:cNvSpPr>
          <p:nvPr/>
        </p:nvSpPr>
        <p:spPr>
          <a:xfrm>
            <a:off x="1984375" y="3737876"/>
            <a:ext cx="8950325" cy="1634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endParaRPr lang="en-US" sz="2400" b="1"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172050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3"/>
            </a:pPr>
            <a:r>
              <a:rPr lang="en-US" sz="2400" dirty="0">
                <a:solidFill>
                  <a:srgbClr val="597F77"/>
                </a:solidFill>
                <a:latin typeface="Garamond" panose="02020404030301010803" pitchFamily="18" charset="0"/>
              </a:rPr>
              <a:t>The group of researchers that created the graph above believed the “ideal” population size of China in 2080 was between 650 million and 700 million people. Based on the projection in the graph shown above, what would the total fertility rate (number of births per woman) need to be in order to achieve this </a:t>
            </a:r>
            <a:r>
              <a:rPr lang="en-US" sz="2400">
                <a:solidFill>
                  <a:srgbClr val="597F77"/>
                </a:solidFill>
                <a:latin typeface="Garamond" panose="02020404030301010803" pitchFamily="18" charset="0"/>
              </a:rPr>
              <a:t>target population?</a:t>
            </a: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11 of your Packet!</a:t>
            </a:r>
          </a:p>
        </p:txBody>
      </p:sp>
      <p:sp>
        <p:nvSpPr>
          <p:cNvPr id="13" name="Content Placeholder 2">
            <a:extLst>
              <a:ext uri="{FF2B5EF4-FFF2-40B4-BE49-F238E27FC236}">
                <a16:creationId xmlns:a16="http://schemas.microsoft.com/office/drawing/2014/main" id="{09C8F7A7-9DF6-4CD7-AB2C-9CC17FED7492}"/>
              </a:ext>
            </a:extLst>
          </p:cNvPr>
          <p:cNvSpPr txBox="1">
            <a:spLocks/>
          </p:cNvSpPr>
          <p:nvPr/>
        </p:nvSpPr>
        <p:spPr>
          <a:xfrm>
            <a:off x="1984375" y="3737876"/>
            <a:ext cx="8950325" cy="1634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400" b="1" dirty="0">
                <a:solidFill>
                  <a:schemeClr val="accent2"/>
                </a:solidFill>
                <a:latin typeface="Garamond" panose="02020404030301010803" pitchFamily="18" charset="0"/>
              </a:rPr>
              <a:t>It would need to be between 1.0 and 1.5.</a:t>
            </a:r>
          </a:p>
        </p:txBody>
      </p:sp>
    </p:spTree>
    <p:extLst>
      <p:ext uri="{BB962C8B-B14F-4D97-AF65-F5344CB8AC3E}">
        <p14:creationId xmlns:p14="http://schemas.microsoft.com/office/powerpoint/2010/main" val="46038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45D98-F99C-435C-B680-820371BC9799}"/>
              </a:ext>
            </a:extLst>
          </p:cNvPr>
          <p:cNvSpPr>
            <a:spLocks noGrp="1"/>
          </p:cNvSpPr>
          <p:nvPr>
            <p:ph type="title"/>
          </p:nvPr>
        </p:nvSpPr>
        <p:spPr/>
        <p:txBody>
          <a:bodyPr/>
          <a:lstStyle/>
          <a:p>
            <a:r>
              <a:rPr lang="en-US" dirty="0"/>
              <a:t>Based on what you have learned so far, what do you think some ethical objections to China’s one-child policy might be?</a:t>
            </a:r>
          </a:p>
        </p:txBody>
      </p:sp>
    </p:spTree>
    <p:extLst>
      <p:ext uri="{BB962C8B-B14F-4D97-AF65-F5344CB8AC3E}">
        <p14:creationId xmlns:p14="http://schemas.microsoft.com/office/powerpoint/2010/main" val="314814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0" indent="0">
              <a:buClr>
                <a:schemeClr val="accent2"/>
              </a:buClr>
              <a:buNone/>
            </a:pPr>
            <a:r>
              <a:rPr lang="en-US" sz="2400" dirty="0">
                <a:solidFill>
                  <a:srgbClr val="597F77"/>
                </a:solidFill>
                <a:latin typeface="Garamond" panose="02020404030301010803" pitchFamily="18" charset="0"/>
              </a:rPr>
              <a:t>The year is 1979, and you are a data analyst preparing a report regarding future projections of the Chinese population using an exponential model. Solve the following equations for x. Round to the nearest tenth.</a:t>
            </a:r>
          </a:p>
          <a:p>
            <a:pPr marL="457200" indent="-457200">
              <a:buClr>
                <a:srgbClr val="597F77"/>
              </a:buClr>
              <a:buFont typeface="+mj-lt"/>
              <a:buAutoNum type="arabicPeriod" startAt="9"/>
            </a:pPr>
            <a:r>
              <a:rPr lang="en-US" sz="2400" dirty="0">
                <a:solidFill>
                  <a:srgbClr val="597F77"/>
                </a:solidFill>
                <a:latin typeface="Garamond" panose="02020404030301010803" pitchFamily="18" charset="0"/>
              </a:rPr>
              <a:t>You are using data from the previous year (1978) to make your projections. </a:t>
            </a:r>
          </a:p>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0" indent="0">
              <a:buClr>
                <a:srgbClr val="597F77"/>
              </a:buClr>
              <a:buNone/>
            </a:pPr>
            <a:r>
              <a:rPr lang="en-US" sz="2400" dirty="0">
                <a:solidFill>
                  <a:srgbClr val="597F77"/>
                </a:solidFill>
                <a:latin typeface="Garamond" panose="02020404030301010803" pitchFamily="18" charset="0"/>
              </a:rPr>
              <a:t>Build an exponential model based on this data for China’s population (P) as a function of the year (t).</a:t>
            </a:r>
          </a:p>
          <a:p>
            <a:pPr lvl="1">
              <a:buClr>
                <a:schemeClr val="accent2"/>
              </a:buClr>
            </a:pPr>
            <a:endParaRPr lang="en-US" sz="2400" dirty="0">
              <a:solidFill>
                <a:srgbClr val="597F77"/>
              </a:solidFill>
              <a:latin typeface="Garamond" panose="02020404030301010803" pitchFamily="18" charset="0"/>
            </a:endParaRPr>
          </a:p>
        </p:txBody>
      </p:sp>
      <p:pic>
        <p:nvPicPr>
          <p:cNvPr id="8" name="Picture 7">
            <a:extLst>
              <a:ext uri="{FF2B5EF4-FFF2-40B4-BE49-F238E27FC236}">
                <a16:creationId xmlns:a16="http://schemas.microsoft.com/office/drawing/2014/main" id="{6A1F05E4-2F15-4BE7-B64A-C2C48EE24FE7}"/>
              </a:ext>
            </a:extLst>
          </p:cNvPr>
          <p:cNvPicPr>
            <a:picLocks noChangeAspect="1"/>
          </p:cNvPicPr>
          <p:nvPr/>
        </p:nvPicPr>
        <p:blipFill>
          <a:blip r:embed="rId3"/>
          <a:stretch>
            <a:fillRect/>
          </a:stretch>
        </p:blipFill>
        <p:spPr>
          <a:xfrm>
            <a:off x="1071562" y="3480497"/>
            <a:ext cx="10048875" cy="1343025"/>
          </a:xfrm>
          <a:prstGeom prst="rect">
            <a:avLst/>
          </a:prstGeom>
        </p:spPr>
      </p:pic>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Tree>
    <p:extLst>
      <p:ext uri="{BB962C8B-B14F-4D97-AF65-F5344CB8AC3E}">
        <p14:creationId xmlns:p14="http://schemas.microsoft.com/office/powerpoint/2010/main" val="408083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0" indent="0">
              <a:buClr>
                <a:schemeClr val="accent2"/>
              </a:buClr>
              <a:buNone/>
            </a:pPr>
            <a:r>
              <a:rPr lang="en-US" sz="2400" dirty="0">
                <a:solidFill>
                  <a:srgbClr val="597F77"/>
                </a:solidFill>
                <a:latin typeface="Garamond" panose="02020404030301010803" pitchFamily="18" charset="0"/>
              </a:rPr>
              <a:t>The year is 1979, and you are a data analyst preparing a report regarding future projections of the Chinese population using an exponential model. Solve the following equations for x. Round to the nearest tenth.</a:t>
            </a:r>
          </a:p>
          <a:p>
            <a:pPr marL="457200" indent="-457200">
              <a:buClr>
                <a:srgbClr val="597F77"/>
              </a:buClr>
              <a:buFont typeface="+mj-lt"/>
              <a:buAutoNum type="arabicPeriod" startAt="9"/>
            </a:pPr>
            <a:r>
              <a:rPr lang="en-US" sz="2400" dirty="0">
                <a:solidFill>
                  <a:srgbClr val="597F77"/>
                </a:solidFill>
                <a:latin typeface="Garamond" panose="02020404030301010803" pitchFamily="18" charset="0"/>
              </a:rPr>
              <a:t>You are using data from the previous year (1978) to make your projections. </a:t>
            </a:r>
          </a:p>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0" indent="0">
              <a:buClr>
                <a:srgbClr val="597F77"/>
              </a:buClr>
              <a:buNone/>
            </a:pPr>
            <a:r>
              <a:rPr lang="en-US" sz="2400" dirty="0">
                <a:solidFill>
                  <a:srgbClr val="597F77"/>
                </a:solidFill>
                <a:latin typeface="Garamond" panose="02020404030301010803" pitchFamily="18" charset="0"/>
              </a:rPr>
              <a:t>Build an exponential model based on this data for China’s population (P) as a function of the year (t).</a:t>
            </a:r>
          </a:p>
          <a:p>
            <a:pPr lvl="1">
              <a:buClr>
                <a:schemeClr val="accent2"/>
              </a:buClr>
            </a:pPr>
            <a:endParaRPr lang="en-US" sz="2400" dirty="0">
              <a:solidFill>
                <a:srgbClr val="597F77"/>
              </a:solidFill>
              <a:latin typeface="Garamond" panose="02020404030301010803" pitchFamily="18" charset="0"/>
            </a:endParaRPr>
          </a:p>
        </p:txBody>
      </p:sp>
      <p:pic>
        <p:nvPicPr>
          <p:cNvPr id="8" name="Picture 7">
            <a:extLst>
              <a:ext uri="{FF2B5EF4-FFF2-40B4-BE49-F238E27FC236}">
                <a16:creationId xmlns:a16="http://schemas.microsoft.com/office/drawing/2014/main" id="{6A1F05E4-2F15-4BE7-B64A-C2C48EE24FE7}"/>
              </a:ext>
            </a:extLst>
          </p:cNvPr>
          <p:cNvPicPr>
            <a:picLocks noChangeAspect="1"/>
          </p:cNvPicPr>
          <p:nvPr/>
        </p:nvPicPr>
        <p:blipFill>
          <a:blip r:embed="rId3"/>
          <a:stretch>
            <a:fillRect/>
          </a:stretch>
        </p:blipFill>
        <p:spPr>
          <a:xfrm>
            <a:off x="1071562" y="3480497"/>
            <a:ext cx="10048875" cy="1343025"/>
          </a:xfrm>
          <a:prstGeom prst="rect">
            <a:avLst/>
          </a:prstGeom>
        </p:spPr>
      </p:pic>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
        <p:nvSpPr>
          <p:cNvPr id="6" name="Content Placeholder 2">
            <a:extLst>
              <a:ext uri="{FF2B5EF4-FFF2-40B4-BE49-F238E27FC236}">
                <a16:creationId xmlns:a16="http://schemas.microsoft.com/office/drawing/2014/main" id="{20AB432F-0850-4C98-9A59-DF3F6AD78F2F}"/>
              </a:ext>
            </a:extLst>
          </p:cNvPr>
          <p:cNvSpPr txBox="1">
            <a:spLocks/>
          </p:cNvSpPr>
          <p:nvPr/>
        </p:nvSpPr>
        <p:spPr>
          <a:xfrm>
            <a:off x="2381693" y="5554744"/>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Tree>
    <p:extLst>
      <p:ext uri="{BB962C8B-B14F-4D97-AF65-F5344CB8AC3E}">
        <p14:creationId xmlns:p14="http://schemas.microsoft.com/office/powerpoint/2010/main" val="355042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10"/>
            </a:pPr>
            <a:r>
              <a:rPr lang="en-US" sz="2400" dirty="0">
                <a:solidFill>
                  <a:srgbClr val="597F77"/>
                </a:solidFill>
                <a:latin typeface="Garamond" panose="02020404030301010803" pitchFamily="18" charset="0"/>
              </a:rPr>
              <a:t>Use your model to estimate China’s population in the following years:</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2000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2040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2080</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
        <p:nvSpPr>
          <p:cNvPr id="6" name="Content Placeholder 2">
            <a:extLst>
              <a:ext uri="{FF2B5EF4-FFF2-40B4-BE49-F238E27FC236}">
                <a16:creationId xmlns:a16="http://schemas.microsoft.com/office/drawing/2014/main" id="{20AB432F-0850-4C98-9A59-DF3F6AD78F2F}"/>
              </a:ext>
            </a:extLst>
          </p:cNvPr>
          <p:cNvSpPr txBox="1">
            <a:spLocks/>
          </p:cNvSpPr>
          <p:nvPr/>
        </p:nvSpPr>
        <p:spPr>
          <a:xfrm>
            <a:off x="2714846" y="1690688"/>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Tree>
    <p:extLst>
      <p:ext uri="{BB962C8B-B14F-4D97-AF65-F5344CB8AC3E}">
        <p14:creationId xmlns:p14="http://schemas.microsoft.com/office/powerpoint/2010/main" val="58423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10"/>
            </a:pPr>
            <a:r>
              <a:rPr lang="en-US" sz="2400" dirty="0">
                <a:solidFill>
                  <a:srgbClr val="597F77"/>
                </a:solidFill>
                <a:latin typeface="Garamond" panose="02020404030301010803" pitchFamily="18" charset="0"/>
              </a:rPr>
              <a:t>Use your model to estimate China’s population in the following years:</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2000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2040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2080</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
        <p:nvSpPr>
          <p:cNvPr id="6" name="Content Placeholder 2">
            <a:extLst>
              <a:ext uri="{FF2B5EF4-FFF2-40B4-BE49-F238E27FC236}">
                <a16:creationId xmlns:a16="http://schemas.microsoft.com/office/drawing/2014/main" id="{20AB432F-0850-4C98-9A59-DF3F6AD78F2F}"/>
              </a:ext>
            </a:extLst>
          </p:cNvPr>
          <p:cNvSpPr txBox="1">
            <a:spLocks/>
          </p:cNvSpPr>
          <p:nvPr/>
        </p:nvSpPr>
        <p:spPr>
          <a:xfrm>
            <a:off x="2714846" y="1690688"/>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
        <p:nvSpPr>
          <p:cNvPr id="7" name="Content Placeholder 2">
            <a:extLst>
              <a:ext uri="{FF2B5EF4-FFF2-40B4-BE49-F238E27FC236}">
                <a16:creationId xmlns:a16="http://schemas.microsoft.com/office/drawing/2014/main" id="{E570536A-1C9C-4A85-AB0E-41F6CB1B1DA0}"/>
              </a:ext>
            </a:extLst>
          </p:cNvPr>
          <p:cNvSpPr txBox="1">
            <a:spLocks/>
          </p:cNvSpPr>
          <p:nvPr/>
        </p:nvSpPr>
        <p:spPr>
          <a:xfrm>
            <a:off x="4591493" y="3399021"/>
            <a:ext cx="6762307" cy="316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P(2000) = 956,165,000(1+0.0134)</a:t>
            </a:r>
            <a:r>
              <a:rPr lang="en-US" b="1" baseline="30000" dirty="0">
                <a:solidFill>
                  <a:schemeClr val="accent2"/>
                </a:solidFill>
                <a:latin typeface="Garamond" panose="02020404030301010803" pitchFamily="18" charset="0"/>
              </a:rPr>
              <a:t>2000-1978</a:t>
            </a:r>
          </a:p>
          <a:p>
            <a:pPr marL="457200" lvl="1" indent="0">
              <a:buClr>
                <a:schemeClr val="tx1"/>
              </a:buClr>
              <a:buNone/>
            </a:pPr>
            <a:r>
              <a:rPr lang="en-US" b="1" dirty="0">
                <a:solidFill>
                  <a:schemeClr val="accent2"/>
                </a:solidFill>
                <a:latin typeface="Garamond" panose="02020404030301010803" pitchFamily="18" charset="0"/>
              </a:rPr>
              <a:t>P(2000) = 956,165,000(1.0134)</a:t>
            </a:r>
            <a:r>
              <a:rPr lang="en-US" b="1" baseline="30000" dirty="0">
                <a:solidFill>
                  <a:schemeClr val="accent2"/>
                </a:solidFill>
                <a:latin typeface="Garamond" panose="02020404030301010803" pitchFamily="18" charset="0"/>
              </a:rPr>
              <a:t>2000-1978</a:t>
            </a:r>
          </a:p>
          <a:p>
            <a:pPr marL="457200" lvl="1" indent="0">
              <a:buClr>
                <a:schemeClr val="tx1"/>
              </a:buClr>
              <a:buNone/>
            </a:pPr>
            <a:r>
              <a:rPr lang="en-US" b="1" dirty="0">
                <a:solidFill>
                  <a:schemeClr val="accent2"/>
                </a:solidFill>
                <a:latin typeface="Garamond" panose="02020404030301010803" pitchFamily="18" charset="0"/>
              </a:rPr>
              <a:t>P(2000) = 956,165,000(1.0134)</a:t>
            </a:r>
            <a:r>
              <a:rPr lang="en-US" b="1" baseline="30000" dirty="0">
                <a:solidFill>
                  <a:schemeClr val="accent2"/>
                </a:solidFill>
                <a:latin typeface="Garamond" panose="02020404030301010803" pitchFamily="18" charset="0"/>
              </a:rPr>
              <a:t>22</a:t>
            </a:r>
          </a:p>
          <a:p>
            <a:pPr marL="457200" lvl="1" indent="0">
              <a:buClr>
                <a:schemeClr val="tx1"/>
              </a:buClr>
              <a:buNone/>
            </a:pPr>
            <a:r>
              <a:rPr lang="en-US" b="1" dirty="0">
                <a:solidFill>
                  <a:schemeClr val="accent2"/>
                </a:solidFill>
                <a:latin typeface="Garamond" panose="02020404030301010803" pitchFamily="18" charset="0"/>
              </a:rPr>
              <a:t>P(2000) = 1,281,482,387</a:t>
            </a:r>
            <a:endParaRPr lang="en-US" b="1" baseline="30000"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316908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10"/>
            </a:pPr>
            <a:r>
              <a:rPr lang="en-US" sz="2400" dirty="0">
                <a:solidFill>
                  <a:srgbClr val="597F77"/>
                </a:solidFill>
                <a:latin typeface="Garamond" panose="02020404030301010803" pitchFamily="18" charset="0"/>
              </a:rPr>
              <a:t>Use your model to estimate China’s population in the following years:</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2000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2040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2080</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
        <p:nvSpPr>
          <p:cNvPr id="6" name="Content Placeholder 2">
            <a:extLst>
              <a:ext uri="{FF2B5EF4-FFF2-40B4-BE49-F238E27FC236}">
                <a16:creationId xmlns:a16="http://schemas.microsoft.com/office/drawing/2014/main" id="{20AB432F-0850-4C98-9A59-DF3F6AD78F2F}"/>
              </a:ext>
            </a:extLst>
          </p:cNvPr>
          <p:cNvSpPr txBox="1">
            <a:spLocks/>
          </p:cNvSpPr>
          <p:nvPr/>
        </p:nvSpPr>
        <p:spPr>
          <a:xfrm>
            <a:off x="2714846" y="1690688"/>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
        <p:nvSpPr>
          <p:cNvPr id="7" name="Content Placeholder 2">
            <a:extLst>
              <a:ext uri="{FF2B5EF4-FFF2-40B4-BE49-F238E27FC236}">
                <a16:creationId xmlns:a16="http://schemas.microsoft.com/office/drawing/2014/main" id="{E570536A-1C9C-4A85-AB0E-41F6CB1B1DA0}"/>
              </a:ext>
            </a:extLst>
          </p:cNvPr>
          <p:cNvSpPr txBox="1">
            <a:spLocks/>
          </p:cNvSpPr>
          <p:nvPr/>
        </p:nvSpPr>
        <p:spPr>
          <a:xfrm>
            <a:off x="4591493" y="3399021"/>
            <a:ext cx="6762307" cy="316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P(2040) = 956,165,000(1+0.0134)</a:t>
            </a:r>
            <a:r>
              <a:rPr lang="en-US" b="1" baseline="30000" dirty="0">
                <a:solidFill>
                  <a:schemeClr val="accent2"/>
                </a:solidFill>
                <a:latin typeface="Garamond" panose="02020404030301010803" pitchFamily="18" charset="0"/>
              </a:rPr>
              <a:t>2040-1978</a:t>
            </a:r>
          </a:p>
          <a:p>
            <a:pPr marL="457200" lvl="1" indent="0">
              <a:buClr>
                <a:schemeClr val="tx1"/>
              </a:buClr>
              <a:buNone/>
            </a:pPr>
            <a:r>
              <a:rPr lang="en-US" b="1" dirty="0">
                <a:solidFill>
                  <a:schemeClr val="accent2"/>
                </a:solidFill>
                <a:latin typeface="Garamond" panose="02020404030301010803" pitchFamily="18" charset="0"/>
              </a:rPr>
              <a:t>P(2040) = 956,165,000(1.0134)</a:t>
            </a:r>
            <a:r>
              <a:rPr lang="en-US" b="1" baseline="30000" dirty="0">
                <a:solidFill>
                  <a:schemeClr val="accent2"/>
                </a:solidFill>
                <a:latin typeface="Garamond" panose="02020404030301010803" pitchFamily="18" charset="0"/>
              </a:rPr>
              <a:t>2040-1978</a:t>
            </a:r>
          </a:p>
          <a:p>
            <a:pPr marL="457200" lvl="1" indent="0">
              <a:buClr>
                <a:schemeClr val="tx1"/>
              </a:buClr>
              <a:buNone/>
            </a:pPr>
            <a:r>
              <a:rPr lang="en-US" b="1" dirty="0">
                <a:solidFill>
                  <a:schemeClr val="accent2"/>
                </a:solidFill>
                <a:latin typeface="Garamond" panose="02020404030301010803" pitchFamily="18" charset="0"/>
              </a:rPr>
              <a:t>P(2040) = 956,165,000(1.0134)</a:t>
            </a:r>
            <a:r>
              <a:rPr lang="en-US" b="1" baseline="30000" dirty="0">
                <a:solidFill>
                  <a:schemeClr val="accent2"/>
                </a:solidFill>
                <a:latin typeface="Garamond" panose="02020404030301010803" pitchFamily="18" charset="0"/>
              </a:rPr>
              <a:t>62</a:t>
            </a:r>
          </a:p>
          <a:p>
            <a:pPr marL="457200" lvl="1" indent="0">
              <a:buClr>
                <a:schemeClr val="tx1"/>
              </a:buClr>
              <a:buNone/>
            </a:pPr>
            <a:r>
              <a:rPr lang="en-US" b="1" dirty="0">
                <a:solidFill>
                  <a:schemeClr val="accent2"/>
                </a:solidFill>
                <a:latin typeface="Garamond" panose="02020404030301010803" pitchFamily="18" charset="0"/>
              </a:rPr>
              <a:t>P(2040) = 2,182,471,794</a:t>
            </a:r>
            <a:endParaRPr lang="en-US" b="1" baseline="30000"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429467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10"/>
            </a:pPr>
            <a:r>
              <a:rPr lang="en-US" sz="2400" dirty="0">
                <a:solidFill>
                  <a:srgbClr val="597F77"/>
                </a:solidFill>
                <a:latin typeface="Garamond" panose="02020404030301010803" pitchFamily="18" charset="0"/>
              </a:rPr>
              <a:t>Use your model to estimate China’s population in the following years:</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2000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2040</a:t>
            </a:r>
          </a:p>
          <a:p>
            <a:pPr marL="914400" lvl="1" indent="-457200">
              <a:buClr>
                <a:srgbClr val="597F77"/>
              </a:buClr>
              <a:buFont typeface="+mj-lt"/>
              <a:buAutoNum type="alphaLcParenR"/>
            </a:pPr>
            <a:r>
              <a:rPr lang="en-US" dirty="0">
                <a:solidFill>
                  <a:srgbClr val="597F77"/>
                </a:solidFill>
                <a:latin typeface="Garamond" panose="02020404030301010803" pitchFamily="18" charset="0"/>
              </a:rPr>
              <a:t>2080</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7402" y="412959"/>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9 of your Packet!</a:t>
            </a:r>
          </a:p>
        </p:txBody>
      </p:sp>
      <p:sp>
        <p:nvSpPr>
          <p:cNvPr id="6" name="Content Placeholder 2">
            <a:extLst>
              <a:ext uri="{FF2B5EF4-FFF2-40B4-BE49-F238E27FC236}">
                <a16:creationId xmlns:a16="http://schemas.microsoft.com/office/drawing/2014/main" id="{20AB432F-0850-4C98-9A59-DF3F6AD78F2F}"/>
              </a:ext>
            </a:extLst>
          </p:cNvPr>
          <p:cNvSpPr txBox="1">
            <a:spLocks/>
          </p:cNvSpPr>
          <p:nvPr/>
        </p:nvSpPr>
        <p:spPr>
          <a:xfrm>
            <a:off x="2714846" y="1690688"/>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
        <p:nvSpPr>
          <p:cNvPr id="7" name="Content Placeholder 2">
            <a:extLst>
              <a:ext uri="{FF2B5EF4-FFF2-40B4-BE49-F238E27FC236}">
                <a16:creationId xmlns:a16="http://schemas.microsoft.com/office/drawing/2014/main" id="{E570536A-1C9C-4A85-AB0E-41F6CB1B1DA0}"/>
              </a:ext>
            </a:extLst>
          </p:cNvPr>
          <p:cNvSpPr txBox="1">
            <a:spLocks/>
          </p:cNvSpPr>
          <p:nvPr/>
        </p:nvSpPr>
        <p:spPr>
          <a:xfrm>
            <a:off x="4591493" y="3399021"/>
            <a:ext cx="6762307" cy="316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P(2080) = 956,165,000(1+0.0134)</a:t>
            </a:r>
            <a:r>
              <a:rPr lang="en-US" b="1" baseline="30000" dirty="0">
                <a:solidFill>
                  <a:schemeClr val="accent2"/>
                </a:solidFill>
                <a:latin typeface="Garamond" panose="02020404030301010803" pitchFamily="18" charset="0"/>
              </a:rPr>
              <a:t>2080-1978</a:t>
            </a:r>
          </a:p>
          <a:p>
            <a:pPr marL="457200" lvl="1" indent="0">
              <a:buClr>
                <a:schemeClr val="tx1"/>
              </a:buClr>
              <a:buNone/>
            </a:pPr>
            <a:r>
              <a:rPr lang="en-US" b="1" dirty="0">
                <a:solidFill>
                  <a:schemeClr val="accent2"/>
                </a:solidFill>
                <a:latin typeface="Garamond" panose="02020404030301010803" pitchFamily="18" charset="0"/>
              </a:rPr>
              <a:t>P(2080) = 956,165,000(1.0134)</a:t>
            </a:r>
            <a:r>
              <a:rPr lang="en-US" b="1" baseline="30000" dirty="0">
                <a:solidFill>
                  <a:schemeClr val="accent2"/>
                </a:solidFill>
                <a:latin typeface="Garamond" panose="02020404030301010803" pitchFamily="18" charset="0"/>
              </a:rPr>
              <a:t>2080-1978</a:t>
            </a:r>
          </a:p>
          <a:p>
            <a:pPr marL="457200" lvl="1" indent="0">
              <a:buClr>
                <a:schemeClr val="tx1"/>
              </a:buClr>
              <a:buNone/>
            </a:pPr>
            <a:r>
              <a:rPr lang="en-US" b="1" dirty="0">
                <a:solidFill>
                  <a:schemeClr val="accent2"/>
                </a:solidFill>
                <a:latin typeface="Garamond" panose="02020404030301010803" pitchFamily="18" charset="0"/>
              </a:rPr>
              <a:t>P(2080) = 956,165,000(1.0134)</a:t>
            </a:r>
            <a:r>
              <a:rPr lang="en-US" b="1" baseline="30000" dirty="0">
                <a:solidFill>
                  <a:schemeClr val="accent2"/>
                </a:solidFill>
                <a:latin typeface="Garamond" panose="02020404030301010803" pitchFamily="18" charset="0"/>
              </a:rPr>
              <a:t>102</a:t>
            </a:r>
          </a:p>
          <a:p>
            <a:pPr marL="457200" lvl="1" indent="0">
              <a:buClr>
                <a:schemeClr val="tx1"/>
              </a:buClr>
              <a:buNone/>
            </a:pPr>
            <a:r>
              <a:rPr lang="en-US" b="1" dirty="0">
                <a:solidFill>
                  <a:schemeClr val="accent2"/>
                </a:solidFill>
                <a:latin typeface="Garamond" panose="02020404030301010803" pitchFamily="18" charset="0"/>
              </a:rPr>
              <a:t>P(2080) = 3,716,932,188</a:t>
            </a:r>
            <a:endParaRPr lang="en-US" b="1" baseline="30000"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424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marL="457200" indent="-457200">
              <a:buClr>
                <a:srgbClr val="597F77"/>
              </a:buClr>
              <a:buFont typeface="+mj-lt"/>
              <a:buAutoNum type="arabicPeriod" startAt="9"/>
            </a:pPr>
            <a:endParaRPr lang="en-US" sz="2400" dirty="0">
              <a:solidFill>
                <a:srgbClr val="597F77"/>
              </a:solidFill>
              <a:latin typeface="Garamond" panose="02020404030301010803" pitchFamily="18" charset="0"/>
            </a:endParaRPr>
          </a:p>
          <a:p>
            <a:pPr marL="457200" indent="-457200">
              <a:buClr>
                <a:srgbClr val="597F77"/>
              </a:buClr>
              <a:buFont typeface="+mj-lt"/>
              <a:buAutoNum type="arabicPeriod" startAt="11"/>
            </a:pPr>
            <a:r>
              <a:rPr lang="en-US" sz="2400" dirty="0">
                <a:solidFill>
                  <a:srgbClr val="597F77"/>
                </a:solidFill>
                <a:latin typeface="Garamond" panose="02020404030301010803" pitchFamily="18" charset="0"/>
              </a:rPr>
              <a:t>The team of scientists and other analysts claimed that the population of China needed to be kept under 1.2 billion in order to avoid mass starvation and country-wide disaster. Use your model to predict the year in which the Chinese population would reach 1.2 billion.</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10 of your Packet!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570536A-1C9C-4A85-AB0E-41F6CB1B1DA0}"/>
                  </a:ext>
                </a:extLst>
              </p:cNvPr>
              <p:cNvSpPr txBox="1">
                <a:spLocks/>
              </p:cNvSpPr>
              <p:nvPr/>
            </p:nvSpPr>
            <p:spPr>
              <a:xfrm>
                <a:off x="4251251" y="3586956"/>
                <a:ext cx="6762307" cy="316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Cambria Math" panose="02040503050406030204" pitchFamily="18" charset="0"/>
                    <a:ea typeface="Cambria Math" panose="02040503050406030204" pitchFamily="18" charset="0"/>
                  </a:rPr>
                  <a:t>1,2000,000,000 = 956,165,000(1+0.0134)</a:t>
                </a:r>
                <a:r>
                  <a:rPr lang="en-US" b="1" baseline="30000" dirty="0">
                    <a:solidFill>
                      <a:schemeClr val="accent2"/>
                    </a:solidFill>
                    <a:latin typeface="Cambria Math" panose="02040503050406030204" pitchFamily="18" charset="0"/>
                    <a:ea typeface="Cambria Math" panose="02040503050406030204" pitchFamily="18" charset="0"/>
                  </a:rPr>
                  <a:t>t-1978</a:t>
                </a:r>
              </a:p>
              <a:p>
                <a:pPr marL="457200" lvl="1" indent="0">
                  <a:buClr>
                    <a:schemeClr val="tx1"/>
                  </a:buClr>
                  <a:buNone/>
                </a:pPr>
                <a14:m>
                  <m:oMath xmlns:m="http://schemas.openxmlformats.org/officeDocument/2006/math">
                    <m:f>
                      <m:fPr>
                        <m:ctrlPr>
                          <a:rPr lang="en-US" b="1" i="1" dirty="0" smtClean="0">
                            <a:solidFill>
                              <a:schemeClr val="accent2"/>
                            </a:solidFill>
                            <a:latin typeface="Cambria Math" panose="02040503050406030204" pitchFamily="18" charset="0"/>
                            <a:ea typeface="Cambria Math" panose="02040503050406030204" pitchFamily="18" charset="0"/>
                          </a:rPr>
                        </m:ctrlPr>
                      </m:fPr>
                      <m:num>
                        <m:r>
                          <a:rPr lang="en-US" b="1" i="1" dirty="0" smtClean="0">
                            <a:solidFill>
                              <a:schemeClr val="accent2"/>
                            </a:solidFill>
                            <a:latin typeface="Cambria Math" panose="02040503050406030204" pitchFamily="18" charset="0"/>
                            <a:ea typeface="Cambria Math" panose="02040503050406030204" pitchFamily="18" charset="0"/>
                          </a:rPr>
                          <m:t>𝟏</m:t>
                        </m:r>
                        <m:r>
                          <a:rPr lang="en-US" b="1" i="1" dirty="0" smtClean="0">
                            <a:solidFill>
                              <a:schemeClr val="accent2"/>
                            </a:solidFill>
                            <a:latin typeface="Cambria Math" panose="02040503050406030204" pitchFamily="18" charset="0"/>
                            <a:ea typeface="Cambria Math" panose="02040503050406030204" pitchFamily="18" charset="0"/>
                          </a:rPr>
                          <m:t>,</m:t>
                        </m:r>
                        <m:r>
                          <a:rPr lang="en-US" b="1" i="1" dirty="0" smtClean="0">
                            <a:solidFill>
                              <a:schemeClr val="accent2"/>
                            </a:solidFill>
                            <a:latin typeface="Cambria Math" panose="02040503050406030204" pitchFamily="18" charset="0"/>
                            <a:ea typeface="Cambria Math" panose="02040503050406030204" pitchFamily="18" charset="0"/>
                          </a:rPr>
                          <m:t>𝟐𝟎𝟎</m:t>
                        </m:r>
                        <m:r>
                          <a:rPr lang="en-US" b="1" i="1" dirty="0" smtClean="0">
                            <a:solidFill>
                              <a:schemeClr val="accent2"/>
                            </a:solidFill>
                            <a:latin typeface="Cambria Math" panose="02040503050406030204" pitchFamily="18" charset="0"/>
                            <a:ea typeface="Cambria Math" panose="02040503050406030204" pitchFamily="18" charset="0"/>
                          </a:rPr>
                          <m:t>,</m:t>
                        </m:r>
                        <m:r>
                          <a:rPr lang="en-US" b="1" i="1" dirty="0" smtClean="0">
                            <a:solidFill>
                              <a:schemeClr val="accent2"/>
                            </a:solidFill>
                            <a:latin typeface="Cambria Math" panose="02040503050406030204" pitchFamily="18" charset="0"/>
                            <a:ea typeface="Cambria Math" panose="02040503050406030204" pitchFamily="18" charset="0"/>
                          </a:rPr>
                          <m:t>𝟎𝟎𝟎</m:t>
                        </m:r>
                        <m:r>
                          <a:rPr lang="en-US" b="1" i="1" dirty="0" smtClean="0">
                            <a:solidFill>
                              <a:schemeClr val="accent2"/>
                            </a:solidFill>
                            <a:latin typeface="Cambria Math" panose="02040503050406030204" pitchFamily="18" charset="0"/>
                            <a:ea typeface="Cambria Math" panose="02040503050406030204" pitchFamily="18" charset="0"/>
                          </a:rPr>
                          <m:t>,</m:t>
                        </m:r>
                        <m:r>
                          <a:rPr lang="en-US" b="1" i="1" dirty="0" smtClean="0">
                            <a:solidFill>
                              <a:schemeClr val="accent2"/>
                            </a:solidFill>
                            <a:latin typeface="Cambria Math" panose="02040503050406030204" pitchFamily="18" charset="0"/>
                            <a:ea typeface="Cambria Math" panose="02040503050406030204" pitchFamily="18" charset="0"/>
                          </a:rPr>
                          <m:t>𝟎𝟎𝟎</m:t>
                        </m:r>
                      </m:num>
                      <m:den>
                        <m:r>
                          <a:rPr lang="en-US" b="1" i="1" dirty="0" smtClean="0">
                            <a:solidFill>
                              <a:schemeClr val="accent2"/>
                            </a:solidFill>
                            <a:latin typeface="Cambria Math" panose="02040503050406030204" pitchFamily="18" charset="0"/>
                            <a:ea typeface="Cambria Math" panose="02040503050406030204" pitchFamily="18" charset="0"/>
                          </a:rPr>
                          <m:t>𝟗𝟓𝟔</m:t>
                        </m:r>
                        <m:r>
                          <a:rPr lang="en-US" b="1" i="1" dirty="0" smtClean="0">
                            <a:solidFill>
                              <a:schemeClr val="accent2"/>
                            </a:solidFill>
                            <a:latin typeface="Cambria Math" panose="02040503050406030204" pitchFamily="18" charset="0"/>
                            <a:ea typeface="Cambria Math" panose="02040503050406030204" pitchFamily="18" charset="0"/>
                          </a:rPr>
                          <m:t>,</m:t>
                        </m:r>
                        <m:r>
                          <a:rPr lang="en-US" b="1" i="1" dirty="0" smtClean="0">
                            <a:solidFill>
                              <a:schemeClr val="accent2"/>
                            </a:solidFill>
                            <a:latin typeface="Cambria Math" panose="02040503050406030204" pitchFamily="18" charset="0"/>
                            <a:ea typeface="Cambria Math" panose="02040503050406030204" pitchFamily="18" charset="0"/>
                          </a:rPr>
                          <m:t>𝟏𝟔𝟓</m:t>
                        </m:r>
                        <m:r>
                          <a:rPr lang="en-US" b="1" i="1" dirty="0" smtClean="0">
                            <a:solidFill>
                              <a:schemeClr val="accent2"/>
                            </a:solidFill>
                            <a:latin typeface="Cambria Math" panose="02040503050406030204" pitchFamily="18" charset="0"/>
                            <a:ea typeface="Cambria Math" panose="02040503050406030204" pitchFamily="18" charset="0"/>
                          </a:rPr>
                          <m:t>,</m:t>
                        </m:r>
                        <m:r>
                          <a:rPr lang="en-US" b="1" i="1" dirty="0" smtClean="0">
                            <a:solidFill>
                              <a:schemeClr val="accent2"/>
                            </a:solidFill>
                            <a:latin typeface="Cambria Math" panose="02040503050406030204" pitchFamily="18" charset="0"/>
                            <a:ea typeface="Cambria Math" panose="02040503050406030204" pitchFamily="18" charset="0"/>
                          </a:rPr>
                          <m:t>𝟎𝟎𝟎</m:t>
                        </m:r>
                      </m:den>
                    </m:f>
                    <m:r>
                      <a:rPr lang="en-US" b="1" i="1" dirty="0" smtClean="0">
                        <a:solidFill>
                          <a:schemeClr val="accent2"/>
                        </a:solidFill>
                        <a:latin typeface="Cambria Math" panose="02040503050406030204" pitchFamily="18" charset="0"/>
                        <a:ea typeface="Cambria Math" panose="02040503050406030204" pitchFamily="18" charset="0"/>
                      </a:rPr>
                      <m:t> </m:t>
                    </m:r>
                  </m:oMath>
                </a14:m>
                <a:r>
                  <a:rPr lang="en-US" b="1" dirty="0">
                    <a:solidFill>
                      <a:schemeClr val="accent2"/>
                    </a:solidFill>
                    <a:latin typeface="Cambria Math" panose="02040503050406030204" pitchFamily="18" charset="0"/>
                    <a:ea typeface="Cambria Math" panose="02040503050406030204" pitchFamily="18" charset="0"/>
                  </a:rPr>
                  <a:t>= (1.0134)</a:t>
                </a:r>
                <a:r>
                  <a:rPr lang="en-US" b="1" baseline="30000" dirty="0">
                    <a:solidFill>
                      <a:schemeClr val="accent2"/>
                    </a:solidFill>
                    <a:latin typeface="Cambria Math" panose="02040503050406030204" pitchFamily="18" charset="0"/>
                    <a:ea typeface="Cambria Math" panose="02040503050406030204" pitchFamily="18" charset="0"/>
                  </a:rPr>
                  <a:t>t-1978</a:t>
                </a:r>
              </a:p>
              <a:p>
                <a:pPr marL="457200" lvl="1" indent="0">
                  <a:buClr>
                    <a:schemeClr val="tx1"/>
                  </a:buClr>
                  <a:buNone/>
                </a:pPr>
                <a:r>
                  <a:rPr lang="en-US" b="1" dirty="0">
                    <a:solidFill>
                      <a:schemeClr val="accent2"/>
                    </a:solidFill>
                    <a:latin typeface="Cambria Math" panose="02040503050406030204" pitchFamily="18" charset="0"/>
                    <a:ea typeface="Cambria Math" panose="02040503050406030204" pitchFamily="18" charset="0"/>
                  </a:rPr>
                  <a:t>t-1978 = </a:t>
                </a:r>
                <a14:m>
                  <m:oMath xmlns:m="http://schemas.openxmlformats.org/officeDocument/2006/math">
                    <m:func>
                      <m:funcPr>
                        <m:ctrlPr>
                          <a:rPr lang="en-US" b="1" i="1" smtClean="0">
                            <a:solidFill>
                              <a:schemeClr val="accent2"/>
                            </a:solidFill>
                            <a:latin typeface="Cambria Math" panose="02040503050406030204" pitchFamily="18" charset="0"/>
                            <a:ea typeface="Cambria Math" panose="02040503050406030204" pitchFamily="18" charset="0"/>
                          </a:rPr>
                        </m:ctrlPr>
                      </m:funcPr>
                      <m:fName>
                        <m:sSub>
                          <m:sSubPr>
                            <m:ctrlPr>
                              <a:rPr lang="en-US" b="1" i="1" smtClean="0">
                                <a:solidFill>
                                  <a:schemeClr val="accent2"/>
                                </a:solidFill>
                                <a:latin typeface="Cambria Math" panose="02040503050406030204" pitchFamily="18" charset="0"/>
                                <a:ea typeface="Cambria Math" panose="02040503050406030204" pitchFamily="18" charset="0"/>
                              </a:rPr>
                            </m:ctrlPr>
                          </m:sSubPr>
                          <m:e>
                            <m:r>
                              <a:rPr lang="en-US" b="1" i="0" smtClean="0">
                                <a:solidFill>
                                  <a:schemeClr val="accent2"/>
                                </a:solidFill>
                                <a:latin typeface="Cambria Math" panose="02040503050406030204" pitchFamily="18" charset="0"/>
                                <a:ea typeface="Cambria Math" panose="02040503050406030204" pitchFamily="18" charset="0"/>
                              </a:rPr>
                              <m:t>𝐥𝐨𝐠</m:t>
                            </m:r>
                          </m:e>
                          <m:sub>
                            <m:r>
                              <a:rPr lang="en-US" b="1" i="1" smtClean="0">
                                <a:solidFill>
                                  <a:schemeClr val="accent2"/>
                                </a:solidFill>
                                <a:latin typeface="Cambria Math" panose="02040503050406030204" pitchFamily="18" charset="0"/>
                                <a:ea typeface="Cambria Math" panose="02040503050406030204" pitchFamily="18" charset="0"/>
                              </a:rPr>
                              <m:t>𝟏</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𝟎𝟏𝟑𝟒</m:t>
                            </m:r>
                          </m:sub>
                        </m:sSub>
                      </m:fName>
                      <m:e>
                        <m:d>
                          <m:dPr>
                            <m:ctrlPr>
                              <a:rPr lang="en-US" b="1" i="1" smtClean="0">
                                <a:solidFill>
                                  <a:schemeClr val="accent2"/>
                                </a:solidFill>
                                <a:latin typeface="Cambria Math" panose="02040503050406030204" pitchFamily="18" charset="0"/>
                                <a:ea typeface="Cambria Math" panose="02040503050406030204" pitchFamily="18" charset="0"/>
                              </a:rPr>
                            </m:ctrlPr>
                          </m:dPr>
                          <m:e>
                            <m:f>
                              <m:fPr>
                                <m:ctrlPr>
                                  <a:rPr lang="en-US" b="1" i="1" smtClean="0">
                                    <a:solidFill>
                                      <a:schemeClr val="accent2"/>
                                    </a:solidFill>
                                    <a:latin typeface="Cambria Math" panose="02040503050406030204" pitchFamily="18" charset="0"/>
                                    <a:ea typeface="Cambria Math" panose="02040503050406030204" pitchFamily="18" charset="0"/>
                                  </a:rPr>
                                </m:ctrlPr>
                              </m:fPr>
                              <m:num>
                                <m:r>
                                  <a:rPr lang="en-US" b="1" i="1" smtClean="0">
                                    <a:solidFill>
                                      <a:schemeClr val="accent2"/>
                                    </a:solidFill>
                                    <a:latin typeface="Cambria Math" panose="02040503050406030204" pitchFamily="18" charset="0"/>
                                    <a:ea typeface="Cambria Math" panose="02040503050406030204" pitchFamily="18" charset="0"/>
                                  </a:rPr>
                                  <m:t>𝟏</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𝟐𝟎𝟎</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num>
                              <m:den>
                                <m:r>
                                  <a:rPr lang="en-US" b="1" i="1" smtClean="0">
                                    <a:solidFill>
                                      <a:schemeClr val="accent2"/>
                                    </a:solidFill>
                                    <a:latin typeface="Cambria Math" panose="02040503050406030204" pitchFamily="18" charset="0"/>
                                    <a:ea typeface="Cambria Math" panose="02040503050406030204" pitchFamily="18" charset="0"/>
                                  </a:rPr>
                                  <m:t>𝟗𝟓𝟔</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𝟏𝟔𝟓</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den>
                            </m:f>
                          </m:e>
                        </m:d>
                      </m:e>
                    </m:func>
                  </m:oMath>
                </a14:m>
                <a:endParaRPr lang="en-US" b="1" baseline="30000" dirty="0">
                  <a:solidFill>
                    <a:schemeClr val="accent2"/>
                  </a:solidFill>
                  <a:latin typeface="Cambria Math" panose="02040503050406030204" pitchFamily="18" charset="0"/>
                  <a:ea typeface="Cambria Math" panose="02040503050406030204" pitchFamily="18" charset="0"/>
                </a:endParaRPr>
              </a:p>
              <a:p>
                <a:pPr marL="457200" lvl="1" indent="0">
                  <a:buClr>
                    <a:schemeClr val="tx1"/>
                  </a:buClr>
                  <a:buNone/>
                </a:pPr>
                <a:r>
                  <a:rPr lang="en-US" b="1" dirty="0">
                    <a:solidFill>
                      <a:schemeClr val="accent2"/>
                    </a:solidFill>
                    <a:latin typeface="Cambria Math" panose="02040503050406030204" pitchFamily="18" charset="0"/>
                    <a:ea typeface="Cambria Math" panose="02040503050406030204" pitchFamily="18" charset="0"/>
                  </a:rPr>
                  <a:t>t = </a:t>
                </a:r>
                <a14:m>
                  <m:oMath xmlns:m="http://schemas.openxmlformats.org/officeDocument/2006/math">
                    <m:func>
                      <m:funcPr>
                        <m:ctrlPr>
                          <a:rPr lang="en-US" b="1" i="1">
                            <a:solidFill>
                              <a:schemeClr val="accent2"/>
                            </a:solidFill>
                            <a:latin typeface="Cambria Math" panose="02040503050406030204" pitchFamily="18" charset="0"/>
                            <a:ea typeface="Cambria Math" panose="02040503050406030204" pitchFamily="18" charset="0"/>
                          </a:rPr>
                        </m:ctrlPr>
                      </m:funcPr>
                      <m:fName>
                        <m:sSub>
                          <m:sSubPr>
                            <m:ctrlPr>
                              <a:rPr lang="en-US" b="1" i="1">
                                <a:solidFill>
                                  <a:schemeClr val="accent2"/>
                                </a:solidFill>
                                <a:latin typeface="Cambria Math" panose="02040503050406030204" pitchFamily="18" charset="0"/>
                                <a:ea typeface="Cambria Math" panose="02040503050406030204" pitchFamily="18" charset="0"/>
                              </a:rPr>
                            </m:ctrlPr>
                          </m:sSubPr>
                          <m:e>
                            <m:r>
                              <a:rPr lang="en-US" b="1" i="0" smtClean="0">
                                <a:solidFill>
                                  <a:schemeClr val="accent2"/>
                                </a:solidFill>
                                <a:latin typeface="Cambria Math" panose="02040503050406030204" pitchFamily="18" charset="0"/>
                                <a:ea typeface="Cambria Math" panose="02040503050406030204" pitchFamily="18" charset="0"/>
                              </a:rPr>
                              <m:t>𝟏𝟗𝟕𝟖</m:t>
                            </m:r>
                            <m:r>
                              <a:rPr lang="en-US" b="1" i="0" smtClean="0">
                                <a:solidFill>
                                  <a:schemeClr val="accent2"/>
                                </a:solidFill>
                                <a:latin typeface="Cambria Math" panose="02040503050406030204" pitchFamily="18" charset="0"/>
                                <a:ea typeface="Cambria Math" panose="02040503050406030204" pitchFamily="18" charset="0"/>
                              </a:rPr>
                              <m:t>+ </m:t>
                            </m:r>
                            <m:r>
                              <a:rPr lang="en-US" b="1" i="1" smtClean="0">
                                <a:solidFill>
                                  <a:schemeClr val="accent2"/>
                                </a:solidFill>
                                <a:latin typeface="Cambria Math" panose="02040503050406030204" pitchFamily="18" charset="0"/>
                                <a:ea typeface="Cambria Math" panose="02040503050406030204" pitchFamily="18" charset="0"/>
                              </a:rPr>
                              <m:t>𝐥𝐨𝐠</m:t>
                            </m:r>
                          </m:e>
                          <m:sub>
                            <m:r>
                              <a:rPr lang="en-US" b="1" i="1" smtClean="0">
                                <a:solidFill>
                                  <a:schemeClr val="accent2"/>
                                </a:solidFill>
                                <a:latin typeface="Cambria Math" panose="02040503050406030204" pitchFamily="18" charset="0"/>
                                <a:ea typeface="Cambria Math" panose="02040503050406030204" pitchFamily="18" charset="0"/>
                              </a:rPr>
                              <m:t>𝟏</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𝟎𝟏𝟑𝟒</m:t>
                            </m:r>
                          </m:sub>
                        </m:sSub>
                      </m:fName>
                      <m:e>
                        <m:d>
                          <m:dPr>
                            <m:ctrlPr>
                              <a:rPr lang="en-US" b="1" i="1">
                                <a:solidFill>
                                  <a:schemeClr val="accent2"/>
                                </a:solidFill>
                                <a:latin typeface="Cambria Math" panose="02040503050406030204" pitchFamily="18" charset="0"/>
                                <a:ea typeface="Cambria Math" panose="02040503050406030204" pitchFamily="18" charset="0"/>
                              </a:rPr>
                            </m:ctrlPr>
                          </m:dPr>
                          <m:e>
                            <m:f>
                              <m:fPr>
                                <m:ctrlPr>
                                  <a:rPr lang="en-US" b="1" i="1">
                                    <a:solidFill>
                                      <a:schemeClr val="accent2"/>
                                    </a:solidFill>
                                    <a:latin typeface="Cambria Math" panose="02040503050406030204" pitchFamily="18" charset="0"/>
                                    <a:ea typeface="Cambria Math" panose="02040503050406030204" pitchFamily="18" charset="0"/>
                                  </a:rPr>
                                </m:ctrlPr>
                              </m:fPr>
                              <m:num>
                                <m:r>
                                  <a:rPr lang="en-US" b="1" i="1" smtClean="0">
                                    <a:solidFill>
                                      <a:schemeClr val="accent2"/>
                                    </a:solidFill>
                                    <a:latin typeface="Cambria Math" panose="02040503050406030204" pitchFamily="18" charset="0"/>
                                    <a:ea typeface="Cambria Math" panose="02040503050406030204" pitchFamily="18" charset="0"/>
                                  </a:rPr>
                                  <m:t>𝟏</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𝟐𝟎𝟎</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num>
                              <m:den>
                                <m:r>
                                  <a:rPr lang="en-US" b="1" i="1" smtClean="0">
                                    <a:solidFill>
                                      <a:schemeClr val="accent2"/>
                                    </a:solidFill>
                                    <a:latin typeface="Cambria Math" panose="02040503050406030204" pitchFamily="18" charset="0"/>
                                    <a:ea typeface="Cambria Math" panose="02040503050406030204" pitchFamily="18" charset="0"/>
                                  </a:rPr>
                                  <m:t>𝟗𝟓𝟔</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𝟏𝟔𝟓</m:t>
                                </m:r>
                                <m:r>
                                  <a:rPr lang="en-US" b="1" i="1" smtClean="0">
                                    <a:solidFill>
                                      <a:schemeClr val="accent2"/>
                                    </a:solidFill>
                                    <a:latin typeface="Cambria Math" panose="02040503050406030204" pitchFamily="18" charset="0"/>
                                    <a:ea typeface="Cambria Math" panose="02040503050406030204" pitchFamily="18" charset="0"/>
                                  </a:rPr>
                                  <m:t>,</m:t>
                                </m:r>
                                <m:r>
                                  <a:rPr lang="en-US" b="1" i="1" smtClean="0">
                                    <a:solidFill>
                                      <a:schemeClr val="accent2"/>
                                    </a:solidFill>
                                    <a:latin typeface="Cambria Math" panose="02040503050406030204" pitchFamily="18" charset="0"/>
                                    <a:ea typeface="Cambria Math" panose="02040503050406030204" pitchFamily="18" charset="0"/>
                                  </a:rPr>
                                  <m:t>𝟎𝟎𝟎</m:t>
                                </m:r>
                              </m:den>
                            </m:f>
                          </m:e>
                        </m:d>
                      </m:e>
                    </m:func>
                  </m:oMath>
                </a14:m>
                <a:endParaRPr lang="en-US" b="1" baseline="30000" dirty="0">
                  <a:solidFill>
                    <a:schemeClr val="accent2"/>
                  </a:solidFill>
                  <a:latin typeface="Cambria Math" panose="02040503050406030204" pitchFamily="18" charset="0"/>
                  <a:ea typeface="Cambria Math" panose="02040503050406030204" pitchFamily="18" charset="0"/>
                </a:endParaRPr>
              </a:p>
              <a:p>
                <a:pPr marL="457200" lvl="1" indent="0">
                  <a:buClr>
                    <a:schemeClr val="tx1"/>
                  </a:buClr>
                  <a:buNone/>
                </a:pPr>
                <a:r>
                  <a:rPr lang="en-US" b="1" dirty="0">
                    <a:solidFill>
                      <a:schemeClr val="accent2"/>
                    </a:solidFill>
                    <a:latin typeface="Cambria Math" panose="02040503050406030204" pitchFamily="18" charset="0"/>
                    <a:ea typeface="Cambria Math" panose="02040503050406030204" pitchFamily="18" charset="0"/>
                  </a:rPr>
                  <a:t>t = 1995.06</a:t>
                </a:r>
              </a:p>
            </p:txBody>
          </p:sp>
        </mc:Choice>
        <mc:Fallback xmlns="">
          <p:sp>
            <p:nvSpPr>
              <p:cNvPr id="7" name="Content Placeholder 2">
                <a:extLst>
                  <a:ext uri="{FF2B5EF4-FFF2-40B4-BE49-F238E27FC236}">
                    <a16:creationId xmlns:a16="http://schemas.microsoft.com/office/drawing/2014/main" id="{E570536A-1C9C-4A85-AB0E-41F6CB1B1DA0}"/>
                  </a:ext>
                </a:extLst>
              </p:cNvPr>
              <p:cNvSpPr txBox="1">
                <a:spLocks noRot="1" noChangeAspect="1" noMove="1" noResize="1" noEditPoints="1" noAdjustHandles="1" noChangeArrowheads="1" noChangeShapeType="1" noTextEdit="1"/>
              </p:cNvSpPr>
              <p:nvPr/>
            </p:nvSpPr>
            <p:spPr>
              <a:xfrm>
                <a:off x="4251251" y="3586956"/>
                <a:ext cx="6762307" cy="3160712"/>
              </a:xfrm>
              <a:prstGeom prst="rect">
                <a:avLst/>
              </a:prstGeom>
              <a:blipFill>
                <a:blip r:embed="rId3"/>
                <a:stretch>
                  <a:fillRect t="-2697" b="-3468"/>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C0A8FA15-3483-4429-A1FC-EF25B39E1D9A}"/>
              </a:ext>
            </a:extLst>
          </p:cNvPr>
          <p:cNvSpPr txBox="1">
            <a:spLocks/>
          </p:cNvSpPr>
          <p:nvPr/>
        </p:nvSpPr>
        <p:spPr>
          <a:xfrm>
            <a:off x="2714846" y="1690688"/>
            <a:ext cx="6762307"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P(t) = 956,165,000(1+0.0134)</a:t>
            </a:r>
            <a:r>
              <a:rPr lang="en-US" b="1" baseline="30000" dirty="0">
                <a:solidFill>
                  <a:schemeClr val="accent2"/>
                </a:solidFill>
                <a:latin typeface="Garamond" panose="02020404030301010803" pitchFamily="18" charset="0"/>
              </a:rPr>
              <a:t>t-1978</a:t>
            </a:r>
          </a:p>
        </p:txBody>
      </p:sp>
      <p:sp>
        <p:nvSpPr>
          <p:cNvPr id="10" name="Content Placeholder 2">
            <a:extLst>
              <a:ext uri="{FF2B5EF4-FFF2-40B4-BE49-F238E27FC236}">
                <a16:creationId xmlns:a16="http://schemas.microsoft.com/office/drawing/2014/main" id="{BD0FD2D0-991C-402F-88F1-08A35D0742C7}"/>
              </a:ext>
            </a:extLst>
          </p:cNvPr>
          <p:cNvSpPr txBox="1">
            <a:spLocks/>
          </p:cNvSpPr>
          <p:nvPr/>
        </p:nvSpPr>
        <p:spPr>
          <a:xfrm>
            <a:off x="529856" y="4229182"/>
            <a:ext cx="3381154" cy="2263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According to this model, the population would reach 1.2 billion in 1995.</a:t>
            </a:r>
            <a:endParaRPr lang="en-US"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415849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3A1E35-8258-48F8-BB11-CACE14CA3E9D}"/>
              </a:ext>
            </a:extLst>
          </p:cNvPr>
          <p:cNvPicPr>
            <a:picLocks noChangeAspect="1"/>
          </p:cNvPicPr>
          <p:nvPr/>
        </p:nvPicPr>
        <p:blipFill>
          <a:blip r:embed="rId3"/>
          <a:stretch>
            <a:fillRect/>
          </a:stretch>
        </p:blipFill>
        <p:spPr>
          <a:xfrm>
            <a:off x="409041" y="3046028"/>
            <a:ext cx="5377647" cy="3740053"/>
          </a:xfrm>
          <a:prstGeom prst="rect">
            <a:avLst/>
          </a:prstGeom>
        </p:spPr>
      </p:pic>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Development of the One-Child Policy</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2"/>
            </a:pPr>
            <a:r>
              <a:rPr lang="en-US" sz="2400" dirty="0">
                <a:solidFill>
                  <a:srgbClr val="597F77"/>
                </a:solidFill>
                <a:latin typeface="Garamond" panose="02020404030301010803" pitchFamily="18" charset="0"/>
              </a:rPr>
              <a:t>Chinese scientists built complex models to make the same types of projections. Below is a graph of one of the projections used by the Chinese government before instituting its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10 of your Packet!</a:t>
            </a:r>
          </a:p>
        </p:txBody>
      </p:sp>
      <p:sp>
        <p:nvSpPr>
          <p:cNvPr id="10" name="Content Placeholder 2">
            <a:extLst>
              <a:ext uri="{FF2B5EF4-FFF2-40B4-BE49-F238E27FC236}">
                <a16:creationId xmlns:a16="http://schemas.microsoft.com/office/drawing/2014/main" id="{BD0FD2D0-991C-402F-88F1-08A35D0742C7}"/>
              </a:ext>
            </a:extLst>
          </p:cNvPr>
          <p:cNvSpPr txBox="1">
            <a:spLocks/>
          </p:cNvSpPr>
          <p:nvPr/>
        </p:nvSpPr>
        <p:spPr>
          <a:xfrm>
            <a:off x="5082541" y="6274522"/>
            <a:ext cx="3858259" cy="840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sz="1200" b="1" baseline="30000" dirty="0">
                <a:solidFill>
                  <a:schemeClr val="accent2"/>
                </a:solidFill>
                <a:latin typeface="Garamond" panose="02020404030301010803" pitchFamily="18" charset="0"/>
              </a:rPr>
              <a:t>Source: Song Jian Li </a:t>
            </a:r>
            <a:r>
              <a:rPr lang="en-US" sz="1200" b="1" baseline="30000" dirty="0" err="1">
                <a:solidFill>
                  <a:schemeClr val="accent2"/>
                </a:solidFill>
                <a:latin typeface="Garamond" panose="02020404030301010803" pitchFamily="18" charset="0"/>
              </a:rPr>
              <a:t>Guangyuan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Renko</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fazhan</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wenti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dingliang</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yanju</a:t>
            </a:r>
            <a:r>
              <a:rPr lang="en-US" sz="1200" b="1" baseline="30000" dirty="0">
                <a:solidFill>
                  <a:schemeClr val="accent2"/>
                </a:solidFill>
                <a:latin typeface="Garamond" panose="02020404030301010803" pitchFamily="18" charset="0"/>
              </a:rPr>
              <a:t>” (“Quantitative research on the problem of population development”) </a:t>
            </a:r>
            <a:r>
              <a:rPr lang="en-US" sz="1200" b="1" baseline="30000" dirty="0" err="1">
                <a:solidFill>
                  <a:schemeClr val="accent2"/>
                </a:solidFill>
                <a:latin typeface="Garamond" panose="02020404030301010803" pitchFamily="18" charset="0"/>
              </a:rPr>
              <a:t>Jingi</a:t>
            </a:r>
            <a:r>
              <a:rPr lang="en-US" sz="1200" b="1" baseline="30000" dirty="0">
                <a:solidFill>
                  <a:schemeClr val="accent2"/>
                </a:solidFill>
                <a:latin typeface="Garamond" panose="02020404030301010803" pitchFamily="18" charset="0"/>
              </a:rPr>
              <a:t> </a:t>
            </a:r>
            <a:r>
              <a:rPr lang="en-US" sz="1200" b="1" baseline="30000" dirty="0" err="1">
                <a:solidFill>
                  <a:schemeClr val="accent2"/>
                </a:solidFill>
                <a:latin typeface="Garamond" panose="02020404030301010803" pitchFamily="18" charset="0"/>
              </a:rPr>
              <a:t>yanjiu</a:t>
            </a:r>
            <a:r>
              <a:rPr lang="en-US" sz="1200" b="1" baseline="30000" dirty="0">
                <a:solidFill>
                  <a:schemeClr val="accent2"/>
                </a:solidFill>
                <a:latin typeface="Garamond" panose="02020404030301010803" pitchFamily="18" charset="0"/>
              </a:rPr>
              <a:t> (Economy Research), No. 2, pp 60-67. Reproduced in Greenhalgh, “Science, Modernity, p.180.</a:t>
            </a:r>
          </a:p>
        </p:txBody>
      </p:sp>
      <p:sp>
        <p:nvSpPr>
          <p:cNvPr id="11" name="Content Placeholder 2">
            <a:extLst>
              <a:ext uri="{FF2B5EF4-FFF2-40B4-BE49-F238E27FC236}">
                <a16:creationId xmlns:a16="http://schemas.microsoft.com/office/drawing/2014/main" id="{450D7B77-343F-4E8A-82CD-5AB8DCB55844}"/>
              </a:ext>
            </a:extLst>
          </p:cNvPr>
          <p:cNvSpPr txBox="1">
            <a:spLocks/>
          </p:cNvSpPr>
          <p:nvPr/>
        </p:nvSpPr>
        <p:spPr>
          <a:xfrm>
            <a:off x="5477376" y="2652362"/>
            <a:ext cx="6249045" cy="2263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a:solidFill>
                  <a:schemeClr val="accent2"/>
                </a:solidFill>
                <a:latin typeface="Garamond" panose="02020404030301010803" pitchFamily="18" charset="0"/>
              </a:rPr>
              <a:t>In this graph, ß represents the total fertility rate (number of births per woman).</a:t>
            </a:r>
          </a:p>
        </p:txBody>
      </p:sp>
      <p:sp>
        <p:nvSpPr>
          <p:cNvPr id="12" name="Content Placeholder 2">
            <a:extLst>
              <a:ext uri="{FF2B5EF4-FFF2-40B4-BE49-F238E27FC236}">
                <a16:creationId xmlns:a16="http://schemas.microsoft.com/office/drawing/2014/main" id="{092DD15E-3CAD-4710-97A4-9447BE5BD90D}"/>
              </a:ext>
            </a:extLst>
          </p:cNvPr>
          <p:cNvSpPr txBox="1">
            <a:spLocks/>
          </p:cNvSpPr>
          <p:nvPr/>
        </p:nvSpPr>
        <p:spPr>
          <a:xfrm>
            <a:off x="6096000" y="3567123"/>
            <a:ext cx="62490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597F77"/>
              </a:buClr>
              <a:buFont typeface="Arial" panose="020B0604020202020204" pitchFamily="34" charset="0"/>
              <a:buAutoNum type="alphaLcParenR"/>
            </a:pPr>
            <a:r>
              <a:rPr lang="en-US" sz="2400" dirty="0">
                <a:solidFill>
                  <a:srgbClr val="597F77"/>
                </a:solidFill>
                <a:latin typeface="Garamond" panose="02020404030301010803" pitchFamily="18" charset="0"/>
              </a:rPr>
              <a:t>Which of the values of ß found on the graph most closely matches the total fertility rate from 1978?</a:t>
            </a:r>
          </a:p>
          <a:p>
            <a:pPr marL="0" indent="0">
              <a:buClr>
                <a:srgbClr val="597F77"/>
              </a:buClr>
              <a:buNone/>
            </a:pPr>
            <a:r>
              <a:rPr lang="en-US" sz="2400"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3.0 (In 1978, it was 2.94.)</a:t>
            </a:r>
          </a:p>
        </p:txBody>
      </p:sp>
      <p:sp>
        <p:nvSpPr>
          <p:cNvPr id="5" name="Rectangle 4">
            <a:extLst>
              <a:ext uri="{FF2B5EF4-FFF2-40B4-BE49-F238E27FC236}">
                <a16:creationId xmlns:a16="http://schemas.microsoft.com/office/drawing/2014/main" id="{7ACF062E-DF4B-4741-A512-1B2FC783AFDD}"/>
              </a:ext>
            </a:extLst>
          </p:cNvPr>
          <p:cNvSpPr/>
          <p:nvPr/>
        </p:nvSpPr>
        <p:spPr>
          <a:xfrm>
            <a:off x="6819900" y="4626264"/>
            <a:ext cx="4140200" cy="774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157941"/>
      </p:ext>
    </p:extLst>
  </p:cSld>
  <p:clrMapOvr>
    <a:masterClrMapping/>
  </p:clrMapOvr>
</p:sld>
</file>

<file path=ppt/theme/theme1.xml><?xml version="1.0" encoding="utf-8"?>
<a:theme xmlns:a="http://schemas.openxmlformats.org/drawingml/2006/main" name="Office Theme">
  <a:themeElements>
    <a:clrScheme name="LHD Custom Theme">
      <a:dk1>
        <a:srgbClr val="597F77"/>
      </a:dk1>
      <a:lt1>
        <a:sysClr val="window" lastClr="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219787</TotalTime>
  <Words>1650</Words>
  <Application>Microsoft Office PowerPoint</Application>
  <PresentationFormat>Widescreen</PresentationFormat>
  <Paragraphs>148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Garamond</vt:lpstr>
      <vt:lpstr>Georgia</vt:lpstr>
      <vt:lpstr>Times</vt:lpstr>
      <vt:lpstr>Office Theme</vt:lpstr>
      <vt:lpstr>PowerPoint Presentation</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Development of the One-Child Policy</vt:lpstr>
      <vt:lpstr>Based on what you have learned so far, what do you think some ethical objections to China’s one-child policy might 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Human Dignity</dc:title>
  <dc:creator>tara hoover</dc:creator>
  <cp:lastModifiedBy>Christina Leblang</cp:lastModifiedBy>
  <cp:revision>360</cp:revision>
  <dcterms:created xsi:type="dcterms:W3CDTF">2019-03-28T15:18:55Z</dcterms:created>
  <dcterms:modified xsi:type="dcterms:W3CDTF">2022-10-25T17:02:35Z</dcterms:modified>
</cp:coreProperties>
</file>