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sldIdLst>
    <p:sldId id="273" r:id="rId2"/>
    <p:sldId id="622" r:id="rId3"/>
    <p:sldId id="625" r:id="rId4"/>
    <p:sldId id="262" r:id="rId5"/>
    <p:sldId id="260" r:id="rId6"/>
    <p:sldId id="623" r:id="rId7"/>
    <p:sldId id="626" r:id="rId8"/>
    <p:sldId id="628" r:id="rId9"/>
    <p:sldId id="258" r:id="rId10"/>
    <p:sldId id="629" r:id="rId11"/>
    <p:sldId id="630" r:id="rId12"/>
    <p:sldId id="624" r:id="rId13"/>
    <p:sldId id="615" r:id="rId14"/>
    <p:sldId id="257" r:id="rId15"/>
    <p:sldId id="631" r:id="rId16"/>
    <p:sldId id="268" r:id="rId17"/>
    <p:sldId id="269" r:id="rId18"/>
    <p:sldId id="632" r:id="rId19"/>
    <p:sldId id="633" r:id="rId20"/>
    <p:sldId id="635" r:id="rId21"/>
    <p:sldId id="634" r:id="rId22"/>
    <p:sldId id="638" r:id="rId23"/>
    <p:sldId id="636" r:id="rId24"/>
    <p:sldId id="639" r:id="rId25"/>
    <p:sldId id="63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7F77"/>
    <a:srgbClr val="7FA59D"/>
    <a:srgbClr val="000000"/>
    <a:srgbClr val="AE8F40"/>
    <a:srgbClr val="D7A89E"/>
    <a:srgbClr val="F6F9F8"/>
    <a:srgbClr val="FEFEFE"/>
    <a:srgbClr val="F5F8F7"/>
    <a:srgbClr val="0C2340"/>
    <a:srgbClr val="1E58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617" autoAdjust="0"/>
  </p:normalViewPr>
  <p:slideViewPr>
    <p:cSldViewPr snapToGrid="0" snapToObjects="1">
      <p:cViewPr varScale="1">
        <p:scale>
          <a:sx n="45" d="100"/>
          <a:sy n="45" d="100"/>
        </p:scale>
        <p:origin x="1476" y="4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F1A415-1DCD-8941-A678-EF3A096EF5C8}" type="datetimeFigureOut">
              <a:rPr lang="en-US" smtClean="0"/>
              <a:t>10/17/2022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B88ABB-0616-1445-A761-23EBDB10A4F8}" type="slidenum">
              <a:rPr lang="en-US" smtClean="0"/>
              <a:t>‹#›</a:t>
            </a:fld>
            <a:endParaRPr lang="en-US"/>
          </a:p>
        </p:txBody>
      </p:sp>
    </p:spTree>
    <p:extLst>
      <p:ext uri="{BB962C8B-B14F-4D97-AF65-F5344CB8AC3E}">
        <p14:creationId xmlns:p14="http://schemas.microsoft.com/office/powerpoint/2010/main" val="3668630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B88ABB-0616-1445-A761-23EBDB10A4F8}" type="slidenum">
              <a:rPr lang="en-US" smtClean="0"/>
              <a:t>1</a:t>
            </a:fld>
            <a:endParaRPr lang="en-US"/>
          </a:p>
        </p:txBody>
      </p:sp>
    </p:spTree>
    <p:extLst>
      <p:ext uri="{BB962C8B-B14F-4D97-AF65-F5344CB8AC3E}">
        <p14:creationId xmlns:p14="http://schemas.microsoft.com/office/powerpoint/2010/main" val="632941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 3 of the student packet. </a:t>
            </a:r>
            <a:endParaRPr lang="en-US" b="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Remind students about order of operations. It is vitally important when performing these calculations!</a:t>
            </a:r>
            <a:endParaRPr lang="en-US" b="1" dirty="0"/>
          </a:p>
          <a:p>
            <a:endParaRPr lang="en-US" dirty="0"/>
          </a:p>
        </p:txBody>
      </p:sp>
      <p:sp>
        <p:nvSpPr>
          <p:cNvPr id="4" name="Slide Number Placeholder 3"/>
          <p:cNvSpPr>
            <a:spLocks noGrp="1"/>
          </p:cNvSpPr>
          <p:nvPr>
            <p:ph type="sldNum" sz="quarter" idx="5"/>
          </p:nvPr>
        </p:nvSpPr>
        <p:spPr/>
        <p:txBody>
          <a:bodyPr/>
          <a:lstStyle/>
          <a:p>
            <a:fld id="{06FDBD3D-42D2-A741-8A1B-E0589989D2C1}" type="slidenum">
              <a:rPr lang="en-US" smtClean="0"/>
              <a:t>10</a:t>
            </a:fld>
            <a:endParaRPr lang="en-US"/>
          </a:p>
        </p:txBody>
      </p:sp>
    </p:spTree>
    <p:extLst>
      <p:ext uri="{BB962C8B-B14F-4D97-AF65-F5344CB8AC3E}">
        <p14:creationId xmlns:p14="http://schemas.microsoft.com/office/powerpoint/2010/main" val="2201663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 3 of the student packet. </a:t>
            </a:r>
            <a:endParaRPr lang="en-US" b="1" dirty="0"/>
          </a:p>
          <a:p>
            <a:endParaRPr lang="en-US" dirty="0"/>
          </a:p>
          <a:p>
            <a:r>
              <a:rPr lang="en-US" b="0" dirty="0"/>
              <a:t>The rounding present for #2 in the review problems is a good opportunity to pose some ”what-if” questions for students:</a:t>
            </a:r>
          </a:p>
          <a:p>
            <a:pPr marL="228600" indent="-228600">
              <a:buFont typeface="+mj-lt"/>
              <a:buAutoNum type="alphaUcPeriod"/>
            </a:pPr>
            <a:r>
              <a:rPr lang="en-US" b="0" dirty="0"/>
              <a:t>What rounding would be expected if these were monetary units? (nearest hundredth)</a:t>
            </a:r>
          </a:p>
          <a:p>
            <a:pPr marL="228600" indent="-228600">
              <a:buFont typeface="+mj-lt"/>
              <a:buAutoNum type="alphaUcPeriod"/>
            </a:pPr>
            <a:r>
              <a:rPr lang="en-US" b="0" dirty="0"/>
              <a:t>What rounding would be expected if these were human? (nearest integer)</a:t>
            </a:r>
          </a:p>
          <a:p>
            <a:endParaRPr lang="en-US" dirty="0"/>
          </a:p>
        </p:txBody>
      </p:sp>
      <p:sp>
        <p:nvSpPr>
          <p:cNvPr id="4" name="Slide Number Placeholder 3"/>
          <p:cNvSpPr>
            <a:spLocks noGrp="1"/>
          </p:cNvSpPr>
          <p:nvPr>
            <p:ph type="sldNum" sz="quarter" idx="5"/>
          </p:nvPr>
        </p:nvSpPr>
        <p:spPr/>
        <p:txBody>
          <a:bodyPr/>
          <a:lstStyle/>
          <a:p>
            <a:fld id="{06FDBD3D-42D2-A741-8A1B-E0589989D2C1}" type="slidenum">
              <a:rPr lang="en-US" smtClean="0"/>
              <a:t>11</a:t>
            </a:fld>
            <a:endParaRPr lang="en-US"/>
          </a:p>
        </p:txBody>
      </p:sp>
    </p:spTree>
    <p:extLst>
      <p:ext uri="{BB962C8B-B14F-4D97-AF65-F5344CB8AC3E}">
        <p14:creationId xmlns:p14="http://schemas.microsoft.com/office/powerpoint/2010/main" val="41440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 3 of the student packet. </a:t>
            </a:r>
            <a:endParaRPr lang="en-US" b="1" dirty="0"/>
          </a:p>
          <a:p>
            <a:endParaRPr lang="en-US" b="0" dirty="0"/>
          </a:p>
          <a:p>
            <a:r>
              <a:rPr lang="en-US" b="0" dirty="0"/>
              <a:t>The rounding present for #2 in the review problems is a good opportunity to pose some ”what-if” questions for students:</a:t>
            </a:r>
          </a:p>
          <a:p>
            <a:pPr marL="228600" indent="-228600">
              <a:buFont typeface="+mj-lt"/>
              <a:buAutoNum type="alphaUcPeriod"/>
            </a:pPr>
            <a:r>
              <a:rPr lang="en-US" b="0" dirty="0"/>
              <a:t>What rounding would be expected if these were monetary units? (nearest hundredth)</a:t>
            </a:r>
          </a:p>
          <a:p>
            <a:pPr marL="228600" indent="-228600">
              <a:buFont typeface="+mj-lt"/>
              <a:buAutoNum type="alphaUcPeriod"/>
            </a:pPr>
            <a:r>
              <a:rPr lang="en-US" b="0" dirty="0"/>
              <a:t>What rounding would be expected if these were human? (nearest integer)</a:t>
            </a:r>
          </a:p>
          <a:p>
            <a:endParaRPr lang="en-US" dirty="0"/>
          </a:p>
        </p:txBody>
      </p:sp>
      <p:sp>
        <p:nvSpPr>
          <p:cNvPr id="4" name="Slide Number Placeholder 3"/>
          <p:cNvSpPr>
            <a:spLocks noGrp="1"/>
          </p:cNvSpPr>
          <p:nvPr>
            <p:ph type="sldNum" sz="quarter" idx="5"/>
          </p:nvPr>
        </p:nvSpPr>
        <p:spPr/>
        <p:txBody>
          <a:bodyPr/>
          <a:lstStyle/>
          <a:p>
            <a:fld id="{06FDBD3D-42D2-A741-8A1B-E0589989D2C1}" type="slidenum">
              <a:rPr lang="en-US" smtClean="0"/>
              <a:t>12</a:t>
            </a:fld>
            <a:endParaRPr lang="en-US"/>
          </a:p>
        </p:txBody>
      </p:sp>
    </p:spTree>
    <p:extLst>
      <p:ext uri="{BB962C8B-B14F-4D97-AF65-F5344CB8AC3E}">
        <p14:creationId xmlns:p14="http://schemas.microsoft.com/office/powerpoint/2010/main" val="3878315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27:35</a:t>
            </a:r>
          </a:p>
        </p:txBody>
      </p:sp>
      <p:sp>
        <p:nvSpPr>
          <p:cNvPr id="4" name="Slide Number Placeholder 3"/>
          <p:cNvSpPr>
            <a:spLocks noGrp="1"/>
          </p:cNvSpPr>
          <p:nvPr>
            <p:ph type="sldNum" sz="quarter" idx="10"/>
          </p:nvPr>
        </p:nvSpPr>
        <p:spPr/>
        <p:txBody>
          <a:bodyPr/>
          <a:lstStyle/>
          <a:p>
            <a:fld id="{52B88ABB-0616-1445-A761-23EBDB10A4F8}" type="slidenum">
              <a:rPr lang="en-US" smtClean="0"/>
              <a:t>13</a:t>
            </a:fld>
            <a:endParaRPr lang="en-US"/>
          </a:p>
        </p:txBody>
      </p:sp>
    </p:spTree>
    <p:extLst>
      <p:ext uri="{BB962C8B-B14F-4D97-AF65-F5344CB8AC3E}">
        <p14:creationId xmlns:p14="http://schemas.microsoft.com/office/powerpoint/2010/main" val="28930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06FDBD3D-42D2-A741-8A1B-E0589989D2C1}" type="slidenum">
              <a:rPr lang="en-US" smtClean="0"/>
              <a:t>14</a:t>
            </a:fld>
            <a:endParaRPr lang="en-US"/>
          </a:p>
        </p:txBody>
      </p:sp>
    </p:spTree>
    <p:extLst>
      <p:ext uri="{BB962C8B-B14F-4D97-AF65-F5344CB8AC3E}">
        <p14:creationId xmlns:p14="http://schemas.microsoft.com/office/powerpoint/2010/main" val="2609409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06FDBD3D-42D2-A741-8A1B-E0589989D2C1}" type="slidenum">
              <a:rPr lang="en-US" smtClean="0"/>
              <a:t>15</a:t>
            </a:fld>
            <a:endParaRPr lang="en-US"/>
          </a:p>
        </p:txBody>
      </p:sp>
    </p:spTree>
    <p:extLst>
      <p:ext uri="{BB962C8B-B14F-4D97-AF65-F5344CB8AC3E}">
        <p14:creationId xmlns:p14="http://schemas.microsoft.com/office/powerpoint/2010/main" val="2376441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r>
              <a:rPr lang="en-US" b="0" dirty="0"/>
              <a:t> There are several ways to model population growth, including some equations that involve </a:t>
            </a:r>
            <a:r>
              <a:rPr lang="en-US" b="0" i="1" dirty="0"/>
              <a:t>e</a:t>
            </a:r>
            <a:r>
              <a:rPr lang="en-US" b="0" i="0" dirty="0"/>
              <a:t>. For the sake of continuity, this structure will be used consistently.</a:t>
            </a:r>
            <a:endParaRPr lang="en-US" b="1" dirty="0"/>
          </a:p>
        </p:txBody>
      </p:sp>
      <p:sp>
        <p:nvSpPr>
          <p:cNvPr id="4" name="Slide Number Placeholder 3"/>
          <p:cNvSpPr>
            <a:spLocks noGrp="1"/>
          </p:cNvSpPr>
          <p:nvPr>
            <p:ph type="sldNum" sz="quarter" idx="5"/>
          </p:nvPr>
        </p:nvSpPr>
        <p:spPr/>
        <p:txBody>
          <a:bodyPr/>
          <a:lstStyle/>
          <a:p>
            <a:fld id="{06FDBD3D-42D2-A741-8A1B-E0589989D2C1}" type="slidenum">
              <a:rPr lang="en-US" smtClean="0"/>
              <a:t>17</a:t>
            </a:fld>
            <a:endParaRPr lang="en-US"/>
          </a:p>
        </p:txBody>
      </p:sp>
    </p:spTree>
    <p:extLst>
      <p:ext uri="{BB962C8B-B14F-4D97-AF65-F5344CB8AC3E}">
        <p14:creationId xmlns:p14="http://schemas.microsoft.com/office/powerpoint/2010/main" val="2902243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 4 of the student packet. Depending on the time remaining in class, these problems (#3-5) can be small group problems or can be assigned as homework problems. The teacher resources assume that students successfully complete these problems in class, so if they do not, perhaps solutions should be shared with students to review before the next class.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06FDBD3D-42D2-A741-8A1B-E0589989D2C1}" type="slidenum">
              <a:rPr lang="en-US" smtClean="0"/>
              <a:t>18</a:t>
            </a:fld>
            <a:endParaRPr lang="en-US"/>
          </a:p>
        </p:txBody>
      </p:sp>
    </p:spTree>
    <p:extLst>
      <p:ext uri="{BB962C8B-B14F-4D97-AF65-F5344CB8AC3E}">
        <p14:creationId xmlns:p14="http://schemas.microsoft.com/office/powerpoint/2010/main" val="3642874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 4 of the student packet. </a:t>
            </a:r>
            <a:endParaRPr lang="en-US" b="1" dirty="0"/>
          </a:p>
          <a:p>
            <a:endParaRPr lang="en-US" dirty="0"/>
          </a:p>
        </p:txBody>
      </p:sp>
      <p:sp>
        <p:nvSpPr>
          <p:cNvPr id="4" name="Slide Number Placeholder 3"/>
          <p:cNvSpPr>
            <a:spLocks noGrp="1"/>
          </p:cNvSpPr>
          <p:nvPr>
            <p:ph type="sldNum" sz="quarter" idx="5"/>
          </p:nvPr>
        </p:nvSpPr>
        <p:spPr/>
        <p:txBody>
          <a:bodyPr/>
          <a:lstStyle/>
          <a:p>
            <a:fld id="{06FDBD3D-42D2-A741-8A1B-E0589989D2C1}" type="slidenum">
              <a:rPr lang="en-US" smtClean="0"/>
              <a:t>19</a:t>
            </a:fld>
            <a:endParaRPr lang="en-US"/>
          </a:p>
        </p:txBody>
      </p:sp>
    </p:spTree>
    <p:extLst>
      <p:ext uri="{BB962C8B-B14F-4D97-AF65-F5344CB8AC3E}">
        <p14:creationId xmlns:p14="http://schemas.microsoft.com/office/powerpoint/2010/main" val="588861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 4 of the student packet. </a:t>
            </a:r>
            <a:endParaRPr lang="en-US" b="1" dirty="0"/>
          </a:p>
          <a:p>
            <a:endParaRPr lang="en-US" dirty="0"/>
          </a:p>
        </p:txBody>
      </p:sp>
      <p:sp>
        <p:nvSpPr>
          <p:cNvPr id="4" name="Slide Number Placeholder 3"/>
          <p:cNvSpPr>
            <a:spLocks noGrp="1"/>
          </p:cNvSpPr>
          <p:nvPr>
            <p:ph type="sldNum" sz="quarter" idx="5"/>
          </p:nvPr>
        </p:nvSpPr>
        <p:spPr/>
        <p:txBody>
          <a:bodyPr/>
          <a:lstStyle/>
          <a:p>
            <a:fld id="{06FDBD3D-42D2-A741-8A1B-E0589989D2C1}" type="slidenum">
              <a:rPr lang="en-US" smtClean="0"/>
              <a:t>20</a:t>
            </a:fld>
            <a:endParaRPr lang="en-US"/>
          </a:p>
        </p:txBody>
      </p:sp>
    </p:spTree>
    <p:extLst>
      <p:ext uri="{BB962C8B-B14F-4D97-AF65-F5344CB8AC3E}">
        <p14:creationId xmlns:p14="http://schemas.microsoft.com/office/powerpoint/2010/main" val="1307413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pages 2 of the student packet. </a:t>
            </a:r>
            <a:endParaRPr lang="en-US" b="1" dirty="0"/>
          </a:p>
          <a:p>
            <a:endParaRPr lang="en-US" dirty="0"/>
          </a:p>
        </p:txBody>
      </p:sp>
      <p:sp>
        <p:nvSpPr>
          <p:cNvPr id="4" name="Slide Number Placeholder 3"/>
          <p:cNvSpPr>
            <a:spLocks noGrp="1"/>
          </p:cNvSpPr>
          <p:nvPr>
            <p:ph type="sldNum" sz="quarter" idx="5"/>
          </p:nvPr>
        </p:nvSpPr>
        <p:spPr/>
        <p:txBody>
          <a:bodyPr/>
          <a:lstStyle/>
          <a:p>
            <a:fld id="{06FDBD3D-42D2-A741-8A1B-E0589989D2C1}" type="slidenum">
              <a:rPr lang="en-US" smtClean="0"/>
              <a:t>2</a:t>
            </a:fld>
            <a:endParaRPr lang="en-US"/>
          </a:p>
        </p:txBody>
      </p:sp>
    </p:spTree>
    <p:extLst>
      <p:ext uri="{BB962C8B-B14F-4D97-AF65-F5344CB8AC3E}">
        <p14:creationId xmlns:p14="http://schemas.microsoft.com/office/powerpoint/2010/main" val="2770105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 4 of the student packet. </a:t>
            </a:r>
            <a:endParaRPr lang="en-US" b="1" dirty="0"/>
          </a:p>
          <a:p>
            <a:endParaRPr lang="en-US" dirty="0"/>
          </a:p>
        </p:txBody>
      </p:sp>
      <p:sp>
        <p:nvSpPr>
          <p:cNvPr id="4" name="Slide Number Placeholder 3"/>
          <p:cNvSpPr>
            <a:spLocks noGrp="1"/>
          </p:cNvSpPr>
          <p:nvPr>
            <p:ph type="sldNum" sz="quarter" idx="5"/>
          </p:nvPr>
        </p:nvSpPr>
        <p:spPr/>
        <p:txBody>
          <a:bodyPr/>
          <a:lstStyle/>
          <a:p>
            <a:fld id="{06FDBD3D-42D2-A741-8A1B-E0589989D2C1}" type="slidenum">
              <a:rPr lang="en-US" smtClean="0"/>
              <a:t>21</a:t>
            </a:fld>
            <a:endParaRPr lang="en-US"/>
          </a:p>
        </p:txBody>
      </p:sp>
    </p:spTree>
    <p:extLst>
      <p:ext uri="{BB962C8B-B14F-4D97-AF65-F5344CB8AC3E}">
        <p14:creationId xmlns:p14="http://schemas.microsoft.com/office/powerpoint/2010/main" val="3938312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 5 of the student packet. </a:t>
            </a:r>
            <a:endParaRPr lang="en-US" b="1" dirty="0"/>
          </a:p>
          <a:p>
            <a:endParaRPr lang="en-US" dirty="0"/>
          </a:p>
        </p:txBody>
      </p:sp>
      <p:sp>
        <p:nvSpPr>
          <p:cNvPr id="4" name="Slide Number Placeholder 3"/>
          <p:cNvSpPr>
            <a:spLocks noGrp="1"/>
          </p:cNvSpPr>
          <p:nvPr>
            <p:ph type="sldNum" sz="quarter" idx="5"/>
          </p:nvPr>
        </p:nvSpPr>
        <p:spPr/>
        <p:txBody>
          <a:bodyPr/>
          <a:lstStyle/>
          <a:p>
            <a:fld id="{06FDBD3D-42D2-A741-8A1B-E0589989D2C1}" type="slidenum">
              <a:rPr lang="en-US" smtClean="0"/>
              <a:t>22</a:t>
            </a:fld>
            <a:endParaRPr lang="en-US"/>
          </a:p>
        </p:txBody>
      </p:sp>
    </p:spTree>
    <p:extLst>
      <p:ext uri="{BB962C8B-B14F-4D97-AF65-F5344CB8AC3E}">
        <p14:creationId xmlns:p14="http://schemas.microsoft.com/office/powerpoint/2010/main" val="3709320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 5 of the student packet. </a:t>
            </a:r>
            <a:endParaRPr lang="en-US" b="1" dirty="0"/>
          </a:p>
          <a:p>
            <a:endParaRPr lang="en-US" dirty="0"/>
          </a:p>
        </p:txBody>
      </p:sp>
      <p:sp>
        <p:nvSpPr>
          <p:cNvPr id="4" name="Slide Number Placeholder 3"/>
          <p:cNvSpPr>
            <a:spLocks noGrp="1"/>
          </p:cNvSpPr>
          <p:nvPr>
            <p:ph type="sldNum" sz="quarter" idx="5"/>
          </p:nvPr>
        </p:nvSpPr>
        <p:spPr/>
        <p:txBody>
          <a:bodyPr/>
          <a:lstStyle/>
          <a:p>
            <a:fld id="{06FDBD3D-42D2-A741-8A1B-E0589989D2C1}" type="slidenum">
              <a:rPr lang="en-US" smtClean="0"/>
              <a:t>23</a:t>
            </a:fld>
            <a:endParaRPr lang="en-US"/>
          </a:p>
        </p:txBody>
      </p:sp>
    </p:spTree>
    <p:extLst>
      <p:ext uri="{BB962C8B-B14F-4D97-AF65-F5344CB8AC3E}">
        <p14:creationId xmlns:p14="http://schemas.microsoft.com/office/powerpoint/2010/main" val="271374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 5 of the student packet. </a:t>
            </a:r>
            <a:endParaRPr lang="en-US" b="1" dirty="0"/>
          </a:p>
          <a:p>
            <a:endParaRPr lang="en-US" dirty="0"/>
          </a:p>
        </p:txBody>
      </p:sp>
      <p:sp>
        <p:nvSpPr>
          <p:cNvPr id="4" name="Slide Number Placeholder 3"/>
          <p:cNvSpPr>
            <a:spLocks noGrp="1"/>
          </p:cNvSpPr>
          <p:nvPr>
            <p:ph type="sldNum" sz="quarter" idx="5"/>
          </p:nvPr>
        </p:nvSpPr>
        <p:spPr/>
        <p:txBody>
          <a:bodyPr/>
          <a:lstStyle/>
          <a:p>
            <a:fld id="{06FDBD3D-42D2-A741-8A1B-E0589989D2C1}" type="slidenum">
              <a:rPr lang="en-US" smtClean="0"/>
              <a:t>24</a:t>
            </a:fld>
            <a:endParaRPr lang="en-US"/>
          </a:p>
        </p:txBody>
      </p:sp>
    </p:spTree>
    <p:extLst>
      <p:ext uri="{BB962C8B-B14F-4D97-AF65-F5344CB8AC3E}">
        <p14:creationId xmlns:p14="http://schemas.microsoft.com/office/powerpoint/2010/main" val="21030803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 5 of the student packet. </a:t>
            </a:r>
            <a:endParaRPr lang="en-US" b="1" dirty="0"/>
          </a:p>
          <a:p>
            <a:endParaRPr lang="en-US" dirty="0"/>
          </a:p>
        </p:txBody>
      </p:sp>
      <p:sp>
        <p:nvSpPr>
          <p:cNvPr id="4" name="Slide Number Placeholder 3"/>
          <p:cNvSpPr>
            <a:spLocks noGrp="1"/>
          </p:cNvSpPr>
          <p:nvPr>
            <p:ph type="sldNum" sz="quarter" idx="5"/>
          </p:nvPr>
        </p:nvSpPr>
        <p:spPr/>
        <p:txBody>
          <a:bodyPr/>
          <a:lstStyle/>
          <a:p>
            <a:fld id="{06FDBD3D-42D2-A741-8A1B-E0589989D2C1}" type="slidenum">
              <a:rPr lang="en-US" smtClean="0"/>
              <a:t>25</a:t>
            </a:fld>
            <a:endParaRPr lang="en-US"/>
          </a:p>
        </p:txBody>
      </p:sp>
    </p:spTree>
    <p:extLst>
      <p:ext uri="{BB962C8B-B14F-4D97-AF65-F5344CB8AC3E}">
        <p14:creationId xmlns:p14="http://schemas.microsoft.com/office/powerpoint/2010/main" val="715192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pages 2 of the student packet. </a:t>
            </a:r>
            <a:endParaRPr lang="en-US" b="1" dirty="0"/>
          </a:p>
          <a:p>
            <a:endParaRPr lang="en-US" dirty="0"/>
          </a:p>
        </p:txBody>
      </p:sp>
      <p:sp>
        <p:nvSpPr>
          <p:cNvPr id="4" name="Slide Number Placeholder 3"/>
          <p:cNvSpPr>
            <a:spLocks noGrp="1"/>
          </p:cNvSpPr>
          <p:nvPr>
            <p:ph type="sldNum" sz="quarter" idx="5"/>
          </p:nvPr>
        </p:nvSpPr>
        <p:spPr/>
        <p:txBody>
          <a:bodyPr/>
          <a:lstStyle/>
          <a:p>
            <a:fld id="{06FDBD3D-42D2-A741-8A1B-E0589989D2C1}" type="slidenum">
              <a:rPr lang="en-US" smtClean="0"/>
              <a:t>3</a:t>
            </a:fld>
            <a:endParaRPr lang="en-US"/>
          </a:p>
        </p:txBody>
      </p:sp>
    </p:spTree>
    <p:extLst>
      <p:ext uri="{BB962C8B-B14F-4D97-AF65-F5344CB8AC3E}">
        <p14:creationId xmlns:p14="http://schemas.microsoft.com/office/powerpoint/2010/main" val="732412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r>
              <a:rPr lang="en-US" b="0" dirty="0"/>
              <a:t> This is an important opportunity to orient students’ minds and to encourage them to approach this unit with an openness to new ideas and critical thought. This unit presents opportunities to use “real-world math,” not simply fabricated problems.</a:t>
            </a:r>
            <a:endParaRPr lang="en-US" b="1" dirty="0"/>
          </a:p>
        </p:txBody>
      </p:sp>
      <p:sp>
        <p:nvSpPr>
          <p:cNvPr id="4" name="Slide Number Placeholder 3"/>
          <p:cNvSpPr>
            <a:spLocks noGrp="1"/>
          </p:cNvSpPr>
          <p:nvPr>
            <p:ph type="sldNum" sz="quarter" idx="5"/>
          </p:nvPr>
        </p:nvSpPr>
        <p:spPr/>
        <p:txBody>
          <a:bodyPr/>
          <a:lstStyle/>
          <a:p>
            <a:fld id="{6073845F-5BED-FF48-97A6-602593373A65}" type="slidenum">
              <a:rPr lang="en-US" smtClean="0"/>
              <a:t>4</a:t>
            </a:fld>
            <a:endParaRPr lang="en-US"/>
          </a:p>
        </p:txBody>
      </p:sp>
    </p:spTree>
    <p:extLst>
      <p:ext uri="{BB962C8B-B14F-4D97-AF65-F5344CB8AC3E}">
        <p14:creationId xmlns:p14="http://schemas.microsoft.com/office/powerpoint/2010/main" val="1461868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r>
              <a:rPr lang="en-US" b="0" dirty="0"/>
              <a:t> Pass out the student packets before or after you walk students through a basic outline of the coming days.</a:t>
            </a:r>
            <a:endParaRPr lang="en-US" b="1" dirty="0"/>
          </a:p>
        </p:txBody>
      </p:sp>
      <p:sp>
        <p:nvSpPr>
          <p:cNvPr id="4" name="Slide Number Placeholder 3"/>
          <p:cNvSpPr>
            <a:spLocks noGrp="1"/>
          </p:cNvSpPr>
          <p:nvPr>
            <p:ph type="sldNum" sz="quarter" idx="5"/>
          </p:nvPr>
        </p:nvSpPr>
        <p:spPr/>
        <p:txBody>
          <a:bodyPr/>
          <a:lstStyle/>
          <a:p>
            <a:fld id="{6073845F-5BED-FF48-97A6-602593373A65}" type="slidenum">
              <a:rPr lang="en-US" smtClean="0"/>
              <a:t>5</a:t>
            </a:fld>
            <a:endParaRPr lang="en-US"/>
          </a:p>
        </p:txBody>
      </p:sp>
    </p:spTree>
    <p:extLst>
      <p:ext uri="{BB962C8B-B14F-4D97-AF65-F5344CB8AC3E}">
        <p14:creationId xmlns:p14="http://schemas.microsoft.com/office/powerpoint/2010/main" val="570970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r>
              <a:rPr lang="en-US" b="0" dirty="0"/>
              <a:t>: Students may want to write down answers in their packet during the video, or it may be more helpful to let them watch the video and then answer the questions together as a class afterwards.</a:t>
            </a:r>
          </a:p>
        </p:txBody>
      </p:sp>
      <p:sp>
        <p:nvSpPr>
          <p:cNvPr id="4" name="Slide Number Placeholder 3"/>
          <p:cNvSpPr>
            <a:spLocks noGrp="1"/>
          </p:cNvSpPr>
          <p:nvPr>
            <p:ph type="sldNum" sz="quarter" idx="5"/>
          </p:nvPr>
        </p:nvSpPr>
        <p:spPr/>
        <p:txBody>
          <a:bodyPr/>
          <a:lstStyle/>
          <a:p>
            <a:fld id="{06FDBD3D-42D2-A741-8A1B-E0589989D2C1}" type="slidenum">
              <a:rPr lang="en-US" smtClean="0"/>
              <a:t>6</a:t>
            </a:fld>
            <a:endParaRPr lang="en-US"/>
          </a:p>
        </p:txBody>
      </p:sp>
    </p:spTree>
    <p:extLst>
      <p:ext uri="{BB962C8B-B14F-4D97-AF65-F5344CB8AC3E}">
        <p14:creationId xmlns:p14="http://schemas.microsoft.com/office/powerpoint/2010/main" val="197453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r>
              <a:rPr lang="en-US" b="0" dirty="0"/>
              <a:t>:</a:t>
            </a:r>
          </a:p>
        </p:txBody>
      </p:sp>
      <p:sp>
        <p:nvSpPr>
          <p:cNvPr id="4" name="Slide Number Placeholder 3"/>
          <p:cNvSpPr>
            <a:spLocks noGrp="1"/>
          </p:cNvSpPr>
          <p:nvPr>
            <p:ph type="sldNum" sz="quarter" idx="5"/>
          </p:nvPr>
        </p:nvSpPr>
        <p:spPr/>
        <p:txBody>
          <a:bodyPr/>
          <a:lstStyle/>
          <a:p>
            <a:fld id="{06FDBD3D-42D2-A741-8A1B-E0589989D2C1}" type="slidenum">
              <a:rPr lang="en-US" smtClean="0"/>
              <a:t>7</a:t>
            </a:fld>
            <a:endParaRPr lang="en-US"/>
          </a:p>
        </p:txBody>
      </p:sp>
    </p:spTree>
    <p:extLst>
      <p:ext uri="{BB962C8B-B14F-4D97-AF65-F5344CB8AC3E}">
        <p14:creationId xmlns:p14="http://schemas.microsoft.com/office/powerpoint/2010/main" val="1537767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r>
              <a:rPr lang="en-US" b="0" dirty="0"/>
              <a:t>:</a:t>
            </a:r>
          </a:p>
        </p:txBody>
      </p:sp>
      <p:sp>
        <p:nvSpPr>
          <p:cNvPr id="4" name="Slide Number Placeholder 3"/>
          <p:cNvSpPr>
            <a:spLocks noGrp="1"/>
          </p:cNvSpPr>
          <p:nvPr>
            <p:ph type="sldNum" sz="quarter" idx="5"/>
          </p:nvPr>
        </p:nvSpPr>
        <p:spPr/>
        <p:txBody>
          <a:bodyPr/>
          <a:lstStyle/>
          <a:p>
            <a:fld id="{06FDBD3D-42D2-A741-8A1B-E0589989D2C1}" type="slidenum">
              <a:rPr lang="en-US" smtClean="0"/>
              <a:t>8</a:t>
            </a:fld>
            <a:endParaRPr lang="en-US"/>
          </a:p>
        </p:txBody>
      </p:sp>
    </p:spTree>
    <p:extLst>
      <p:ext uri="{BB962C8B-B14F-4D97-AF65-F5344CB8AC3E}">
        <p14:creationId xmlns:p14="http://schemas.microsoft.com/office/powerpoint/2010/main" val="1788849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r>
              <a:rPr lang="en-US" b="0" dirty="0"/>
              <a:t> This work corresponds to page 3 of the student packet. </a:t>
            </a:r>
          </a:p>
          <a:p>
            <a:endParaRPr lang="en-US" b="0" dirty="0"/>
          </a:p>
          <a:p>
            <a:r>
              <a:rPr lang="en-US" b="0" dirty="0"/>
              <a:t>Remind students about order of operations. It is vitally important when performing these calculations!</a:t>
            </a:r>
            <a:endParaRPr lang="en-US" b="1" dirty="0"/>
          </a:p>
          <a:p>
            <a:endParaRPr lang="en-US" dirty="0"/>
          </a:p>
        </p:txBody>
      </p:sp>
      <p:sp>
        <p:nvSpPr>
          <p:cNvPr id="4" name="Slide Number Placeholder 3"/>
          <p:cNvSpPr>
            <a:spLocks noGrp="1"/>
          </p:cNvSpPr>
          <p:nvPr>
            <p:ph type="sldNum" sz="quarter" idx="5"/>
          </p:nvPr>
        </p:nvSpPr>
        <p:spPr/>
        <p:txBody>
          <a:bodyPr/>
          <a:lstStyle/>
          <a:p>
            <a:fld id="{06FDBD3D-42D2-A741-8A1B-E0589989D2C1}" type="slidenum">
              <a:rPr lang="en-US" smtClean="0"/>
              <a:t>9</a:t>
            </a:fld>
            <a:endParaRPr lang="en-US"/>
          </a:p>
        </p:txBody>
      </p:sp>
    </p:spTree>
    <p:extLst>
      <p:ext uri="{BB962C8B-B14F-4D97-AF65-F5344CB8AC3E}">
        <p14:creationId xmlns:p14="http://schemas.microsoft.com/office/powerpoint/2010/main" val="2776054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1280E9D-D32C-014E-9327-3696A8C8155B}"/>
              </a:ext>
            </a:extLst>
          </p:cNvPr>
          <p:cNvCxnSpPr/>
          <p:nvPr userDrawn="1"/>
        </p:nvCxnSpPr>
        <p:spPr>
          <a:xfrm>
            <a:off x="-10632" y="3456031"/>
            <a:ext cx="12192000" cy="0"/>
          </a:xfrm>
          <a:prstGeom prst="line">
            <a:avLst/>
          </a:prstGeom>
          <a:ln>
            <a:solidFill>
              <a:srgbClr val="0C234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344F13F2-7853-924D-AD1F-39B2DA2C68BB}"/>
              </a:ext>
            </a:extLst>
          </p:cNvPr>
          <p:cNvGrpSpPr/>
          <p:nvPr userDrawn="1"/>
        </p:nvGrpSpPr>
        <p:grpSpPr>
          <a:xfrm>
            <a:off x="-10632" y="0"/>
            <a:ext cx="12202632" cy="5294119"/>
            <a:chOff x="-10632" y="-1223394"/>
            <a:chExt cx="12202632" cy="4738609"/>
          </a:xfrm>
        </p:grpSpPr>
        <p:sp>
          <p:nvSpPr>
            <p:cNvPr id="5" name="Rectangle 4">
              <a:extLst>
                <a:ext uri="{FF2B5EF4-FFF2-40B4-BE49-F238E27FC236}">
                  <a16:creationId xmlns:a16="http://schemas.microsoft.com/office/drawing/2014/main" id="{719A1690-CC0D-7843-8885-71F412DACCD2}"/>
                </a:ext>
              </a:extLst>
            </p:cNvPr>
            <p:cNvSpPr/>
            <p:nvPr userDrawn="1"/>
          </p:nvSpPr>
          <p:spPr>
            <a:xfrm>
              <a:off x="0" y="-1223394"/>
              <a:ext cx="12192000" cy="47386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C891CB6A-C86D-5240-939A-56458BDC49D0}"/>
                </a:ext>
              </a:extLst>
            </p:cNvPr>
            <p:cNvCxnSpPr>
              <a:cxnSpLocks/>
            </p:cNvCxnSpPr>
            <p:nvPr userDrawn="1"/>
          </p:nvCxnSpPr>
          <p:spPr>
            <a:xfrm>
              <a:off x="-10632" y="3515215"/>
              <a:ext cx="12202632" cy="0"/>
            </a:xfrm>
            <a:prstGeom prst="line">
              <a:avLst/>
            </a:prstGeom>
            <a:ln w="127000">
              <a:solidFill>
                <a:srgbClr val="D8A89F"/>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B92BED5F-F094-6B4D-A814-38213F51BE73}"/>
              </a:ext>
            </a:extLst>
          </p:cNvPr>
          <p:cNvPicPr>
            <a:picLocks noChangeAspect="1"/>
          </p:cNvPicPr>
          <p:nvPr userDrawn="1"/>
        </p:nvPicPr>
        <p:blipFill>
          <a:blip r:embed="rId3"/>
          <a:stretch>
            <a:fillRect/>
          </a:stretch>
        </p:blipFill>
        <p:spPr>
          <a:xfrm>
            <a:off x="-10632" y="0"/>
            <a:ext cx="12202632" cy="317500"/>
          </a:xfrm>
          <a:prstGeom prst="rect">
            <a:avLst/>
          </a:prstGeom>
        </p:spPr>
      </p:pic>
      <p:pic>
        <p:nvPicPr>
          <p:cNvPr id="7" name="Picture 6">
            <a:extLst>
              <a:ext uri="{FF2B5EF4-FFF2-40B4-BE49-F238E27FC236}">
                <a16:creationId xmlns:a16="http://schemas.microsoft.com/office/drawing/2014/main" id="{26B66255-36E2-1541-871F-DA2D39D7FDC7}"/>
              </a:ext>
            </a:extLst>
          </p:cNvPr>
          <p:cNvPicPr>
            <a:picLocks noChangeAspect="1"/>
          </p:cNvPicPr>
          <p:nvPr userDrawn="1"/>
        </p:nvPicPr>
        <p:blipFill>
          <a:blip r:embed="rId4"/>
          <a:stretch>
            <a:fillRect/>
          </a:stretch>
        </p:blipFill>
        <p:spPr>
          <a:xfrm>
            <a:off x="11004550" y="-1"/>
            <a:ext cx="800100" cy="952500"/>
          </a:xfrm>
          <a:prstGeom prst="rect">
            <a:avLst/>
          </a:prstGeom>
        </p:spPr>
      </p:pic>
    </p:spTree>
    <p:extLst>
      <p:ext uri="{BB962C8B-B14F-4D97-AF65-F5344CB8AC3E}">
        <p14:creationId xmlns:p14="http://schemas.microsoft.com/office/powerpoint/2010/main" val="3972061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06FF7-3FB6-2444-8E28-31EE1FDFA0ED}"/>
              </a:ext>
            </a:extLst>
          </p:cNvPr>
          <p:cNvSpPr>
            <a:spLocks noGrp="1"/>
          </p:cNvSpPr>
          <p:nvPr>
            <p:ph type="title"/>
          </p:nvPr>
        </p:nvSpPr>
        <p:spPr>
          <a:xfrm>
            <a:off x="839788" y="457200"/>
            <a:ext cx="3932237" cy="1600200"/>
          </a:xfrm>
        </p:spPr>
        <p:txBody>
          <a:bodyPr anchor="b"/>
          <a:lstStyle>
            <a:lvl1pPr>
              <a:defRPr sz="3200">
                <a:solidFill>
                  <a:srgbClr val="597F77"/>
                </a:solidFill>
                <a:latin typeface="Times" pitchFamily="2"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D93636DE-B3D9-8D42-94B8-D340C0CBB2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523F9CA-5088-524A-99A4-6E202B5A6E1E}"/>
              </a:ext>
            </a:extLst>
          </p:cNvPr>
          <p:cNvSpPr>
            <a:spLocks noGrp="1"/>
          </p:cNvSpPr>
          <p:nvPr>
            <p:ph type="body" sz="half" idx="2"/>
          </p:nvPr>
        </p:nvSpPr>
        <p:spPr>
          <a:xfrm>
            <a:off x="839788" y="2057400"/>
            <a:ext cx="3932237" cy="3811588"/>
          </a:xfrm>
        </p:spPr>
        <p:txBody>
          <a:bodyPr/>
          <a:lstStyle>
            <a:lvl1pPr marL="0" indent="0">
              <a:buNone/>
              <a:defRPr sz="1600">
                <a:latin typeface="Times"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9" name="Footer Placeholder 4">
            <a:extLst>
              <a:ext uri="{FF2B5EF4-FFF2-40B4-BE49-F238E27FC236}">
                <a16:creationId xmlns:a16="http://schemas.microsoft.com/office/drawing/2014/main" id="{3D16C585-A6DD-4B41-864F-52510308AAB1}"/>
              </a:ext>
            </a:extLst>
          </p:cNvPr>
          <p:cNvSpPr>
            <a:spLocks noGrp="1"/>
          </p:cNvSpPr>
          <p:nvPr>
            <p:ph type="ftr" sz="quarter" idx="3"/>
          </p:nvPr>
        </p:nvSpPr>
        <p:spPr>
          <a:xfrm>
            <a:off x="839788" y="6380311"/>
            <a:ext cx="7646583" cy="365125"/>
          </a:xfrm>
          <a:prstGeom prst="rect">
            <a:avLst/>
          </a:prstGeom>
        </p:spPr>
        <p:txBody>
          <a:bodyPr anchor="ctr" anchorCtr="0"/>
          <a:lstStyle>
            <a:lvl1pPr>
              <a:defRPr sz="1400" b="0" i="1">
                <a:solidFill>
                  <a:srgbClr val="597F77"/>
                </a:solidFill>
                <a:latin typeface="Times" pitchFamily="2" charset="0"/>
              </a:defRPr>
            </a:lvl1pPr>
          </a:lstStyle>
          <a:p>
            <a:r>
              <a:rPr lang="en-US" dirty="0"/>
              <a:t>Section Title Goes Here</a:t>
            </a:r>
          </a:p>
        </p:txBody>
      </p:sp>
      <p:sp>
        <p:nvSpPr>
          <p:cNvPr id="13" name="Rectangle 12">
            <a:extLst>
              <a:ext uri="{FF2B5EF4-FFF2-40B4-BE49-F238E27FC236}">
                <a16:creationId xmlns:a16="http://schemas.microsoft.com/office/drawing/2014/main" id="{0D907194-37B0-A547-853E-819FB8F88C53}"/>
              </a:ext>
            </a:extLst>
          </p:cNvPr>
          <p:cNvSpPr/>
          <p:nvPr userDrawn="1"/>
        </p:nvSpPr>
        <p:spPr>
          <a:xfrm>
            <a:off x="8984512" y="6381750"/>
            <a:ext cx="3207487" cy="365125"/>
          </a:xfrm>
          <a:prstGeom prst="rect">
            <a:avLst/>
          </a:prstGeom>
          <a:solidFill>
            <a:srgbClr val="597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a:extLst>
              <a:ext uri="{FF2B5EF4-FFF2-40B4-BE49-F238E27FC236}">
                <a16:creationId xmlns:a16="http://schemas.microsoft.com/office/drawing/2014/main" id="{1E5FB1A3-6CAA-AB47-AAC1-38FCAE7168AE}"/>
              </a:ext>
            </a:extLst>
          </p:cNvPr>
          <p:cNvSpPr txBox="1">
            <a:spLocks/>
          </p:cNvSpPr>
          <p:nvPr userDrawn="1"/>
        </p:nvSpPr>
        <p:spPr>
          <a:xfrm>
            <a:off x="8835359" y="6381749"/>
            <a:ext cx="265814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1" kern="1200">
                <a:solidFill>
                  <a:srgbClr val="001340"/>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i="0" spc="50" baseline="0" dirty="0">
                <a:solidFill>
                  <a:schemeClr val="bg1"/>
                </a:solidFill>
                <a:latin typeface="Times" pitchFamily="2" charset="0"/>
              </a:rPr>
              <a:t>Teaching Human Dignity</a:t>
            </a:r>
          </a:p>
        </p:txBody>
      </p:sp>
    </p:spTree>
    <p:extLst>
      <p:ext uri="{BB962C8B-B14F-4D97-AF65-F5344CB8AC3E}">
        <p14:creationId xmlns:p14="http://schemas.microsoft.com/office/powerpoint/2010/main" val="4285096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B16DF-8F31-CA42-B75A-A5BAD931E209}"/>
              </a:ext>
            </a:extLst>
          </p:cNvPr>
          <p:cNvSpPr>
            <a:spLocks noGrp="1"/>
          </p:cNvSpPr>
          <p:nvPr>
            <p:ph type="title"/>
          </p:nvPr>
        </p:nvSpPr>
        <p:spPr/>
        <p:txBody>
          <a:bodyPr/>
          <a:lstStyle>
            <a:lvl1pPr>
              <a:defRPr>
                <a:solidFill>
                  <a:srgbClr val="597F77"/>
                </a:solidFill>
                <a:latin typeface="Times" pitchFamily="2"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6B728143-D61F-EA40-AD98-7FA2D817627E}"/>
              </a:ext>
            </a:extLst>
          </p:cNvPr>
          <p:cNvSpPr>
            <a:spLocks noGrp="1"/>
          </p:cNvSpPr>
          <p:nvPr>
            <p:ph type="body" orient="vert" idx="1"/>
          </p:nvPr>
        </p:nvSpPr>
        <p:spPr/>
        <p:txBody>
          <a:bodyPr vert="eaVert"/>
          <a:lstStyle>
            <a:lvl1pPr>
              <a:spcAft>
                <a:spcPts val="1200"/>
              </a:spcAft>
              <a:buClr>
                <a:srgbClr val="001340"/>
              </a:buClr>
              <a:defRPr>
                <a:latin typeface="Times" pitchFamily="2" charset="0"/>
              </a:defRPr>
            </a:lvl1pPr>
            <a:lvl2pPr>
              <a:spcAft>
                <a:spcPts val="1200"/>
              </a:spcAft>
              <a:buClr>
                <a:srgbClr val="001340"/>
              </a:buClr>
              <a:defRPr>
                <a:latin typeface="Times" pitchFamily="2" charset="0"/>
              </a:defRPr>
            </a:lvl2pPr>
            <a:lvl3pPr>
              <a:spcAft>
                <a:spcPts val="1200"/>
              </a:spcAft>
              <a:buClr>
                <a:srgbClr val="001340"/>
              </a:buClr>
              <a:defRPr>
                <a:latin typeface="Times" pitchFamily="2" charset="0"/>
              </a:defRPr>
            </a:lvl3pPr>
            <a:lvl4pPr>
              <a:spcAft>
                <a:spcPts val="1200"/>
              </a:spcAft>
              <a:buClr>
                <a:srgbClr val="001340"/>
              </a:buClr>
              <a:defRPr>
                <a:latin typeface="Times" pitchFamily="2" charset="0"/>
              </a:defRPr>
            </a:lvl4pPr>
            <a:lvl5pPr>
              <a:spcAft>
                <a:spcPts val="1200"/>
              </a:spcAft>
              <a:buClr>
                <a:srgbClr val="001340"/>
              </a:buClr>
              <a:defRPr>
                <a:latin typeface="Times"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Footer Placeholder 4">
            <a:extLst>
              <a:ext uri="{FF2B5EF4-FFF2-40B4-BE49-F238E27FC236}">
                <a16:creationId xmlns:a16="http://schemas.microsoft.com/office/drawing/2014/main" id="{13777DA6-4130-1D42-8728-6F29C63C06B9}"/>
              </a:ext>
            </a:extLst>
          </p:cNvPr>
          <p:cNvSpPr>
            <a:spLocks noGrp="1"/>
          </p:cNvSpPr>
          <p:nvPr>
            <p:ph type="ftr" sz="quarter" idx="3"/>
          </p:nvPr>
        </p:nvSpPr>
        <p:spPr>
          <a:xfrm>
            <a:off x="838200" y="6388249"/>
            <a:ext cx="7646583" cy="365125"/>
          </a:xfrm>
          <a:prstGeom prst="rect">
            <a:avLst/>
          </a:prstGeom>
        </p:spPr>
        <p:txBody>
          <a:bodyPr anchor="ctr" anchorCtr="0"/>
          <a:lstStyle>
            <a:lvl1pPr>
              <a:defRPr sz="1400" b="0" i="1">
                <a:solidFill>
                  <a:srgbClr val="597F77"/>
                </a:solidFill>
                <a:latin typeface="Times" pitchFamily="2" charset="0"/>
              </a:defRPr>
            </a:lvl1pPr>
          </a:lstStyle>
          <a:p>
            <a:r>
              <a:rPr lang="en-US" dirty="0"/>
              <a:t>Section Title Goes Here</a:t>
            </a:r>
          </a:p>
        </p:txBody>
      </p:sp>
      <p:pic>
        <p:nvPicPr>
          <p:cNvPr id="19" name="Picture 18">
            <a:extLst>
              <a:ext uri="{FF2B5EF4-FFF2-40B4-BE49-F238E27FC236}">
                <a16:creationId xmlns:a16="http://schemas.microsoft.com/office/drawing/2014/main" id="{F3009E71-DA35-5042-A2DE-2D61AD191E8A}"/>
              </a:ext>
            </a:extLst>
          </p:cNvPr>
          <p:cNvPicPr>
            <a:picLocks noChangeAspect="1"/>
          </p:cNvPicPr>
          <p:nvPr userDrawn="1"/>
        </p:nvPicPr>
        <p:blipFill rotWithShape="1">
          <a:blip r:embed="rId2"/>
          <a:srcRect l="49127"/>
          <a:stretch/>
        </p:blipFill>
        <p:spPr>
          <a:xfrm>
            <a:off x="-11575" y="365124"/>
            <a:ext cx="674356" cy="1325563"/>
          </a:xfrm>
          <a:prstGeom prst="rect">
            <a:avLst/>
          </a:prstGeom>
        </p:spPr>
      </p:pic>
      <p:sp>
        <p:nvSpPr>
          <p:cNvPr id="13" name="Rectangle 12">
            <a:extLst>
              <a:ext uri="{FF2B5EF4-FFF2-40B4-BE49-F238E27FC236}">
                <a16:creationId xmlns:a16="http://schemas.microsoft.com/office/drawing/2014/main" id="{0D907194-37B0-A547-853E-819FB8F88C53}"/>
              </a:ext>
            </a:extLst>
          </p:cNvPr>
          <p:cNvSpPr/>
          <p:nvPr userDrawn="1"/>
        </p:nvSpPr>
        <p:spPr>
          <a:xfrm>
            <a:off x="8984512" y="6381750"/>
            <a:ext cx="3207487" cy="365125"/>
          </a:xfrm>
          <a:prstGeom prst="rect">
            <a:avLst/>
          </a:prstGeom>
          <a:solidFill>
            <a:srgbClr val="597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a:extLst>
              <a:ext uri="{FF2B5EF4-FFF2-40B4-BE49-F238E27FC236}">
                <a16:creationId xmlns:a16="http://schemas.microsoft.com/office/drawing/2014/main" id="{B2976496-A249-FE43-AB7F-9A9E11C2D55B}"/>
              </a:ext>
            </a:extLst>
          </p:cNvPr>
          <p:cNvSpPr txBox="1">
            <a:spLocks/>
          </p:cNvSpPr>
          <p:nvPr userDrawn="1"/>
        </p:nvSpPr>
        <p:spPr>
          <a:xfrm>
            <a:off x="8835359" y="6381749"/>
            <a:ext cx="265814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1" kern="1200">
                <a:solidFill>
                  <a:srgbClr val="001340"/>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i="0" spc="50" baseline="0" dirty="0">
                <a:solidFill>
                  <a:schemeClr val="bg1"/>
                </a:solidFill>
                <a:latin typeface="Times" pitchFamily="2" charset="0"/>
              </a:rPr>
              <a:t>Teaching Human Dignity</a:t>
            </a:r>
          </a:p>
        </p:txBody>
      </p:sp>
    </p:spTree>
    <p:extLst>
      <p:ext uri="{BB962C8B-B14F-4D97-AF65-F5344CB8AC3E}">
        <p14:creationId xmlns:p14="http://schemas.microsoft.com/office/powerpoint/2010/main" val="968818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125B81-8C43-8544-8B43-135774AC7561}"/>
              </a:ext>
            </a:extLst>
          </p:cNvPr>
          <p:cNvSpPr>
            <a:spLocks noGrp="1"/>
          </p:cNvSpPr>
          <p:nvPr>
            <p:ph type="title" orient="vert"/>
          </p:nvPr>
        </p:nvSpPr>
        <p:spPr>
          <a:xfrm>
            <a:off x="8724900" y="365125"/>
            <a:ext cx="2628900" cy="5811838"/>
          </a:xfrm>
        </p:spPr>
        <p:txBody>
          <a:bodyPr vert="eaVert"/>
          <a:lstStyle>
            <a:lvl1pPr>
              <a:defRPr>
                <a:solidFill>
                  <a:srgbClr val="597F77"/>
                </a:solidFill>
                <a:latin typeface="Times" pitchFamily="2"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A14A50C0-A425-7B4B-BBC8-CDA6CEE6A4C1}"/>
              </a:ext>
            </a:extLst>
          </p:cNvPr>
          <p:cNvSpPr>
            <a:spLocks noGrp="1"/>
          </p:cNvSpPr>
          <p:nvPr>
            <p:ph type="body" orient="vert" idx="1"/>
          </p:nvPr>
        </p:nvSpPr>
        <p:spPr>
          <a:xfrm>
            <a:off x="838200" y="365125"/>
            <a:ext cx="7734300" cy="5811838"/>
          </a:xfrm>
        </p:spPr>
        <p:txBody>
          <a:bodyPr vert="eaVert"/>
          <a:lstStyle>
            <a:lvl1pPr>
              <a:spcAft>
                <a:spcPts val="1200"/>
              </a:spcAft>
              <a:buClr>
                <a:srgbClr val="001340"/>
              </a:buClr>
              <a:defRPr>
                <a:latin typeface="Times" pitchFamily="2" charset="0"/>
              </a:defRPr>
            </a:lvl1pPr>
            <a:lvl2pPr>
              <a:spcAft>
                <a:spcPts val="1200"/>
              </a:spcAft>
              <a:buClr>
                <a:srgbClr val="001340"/>
              </a:buClr>
              <a:defRPr>
                <a:latin typeface="Times" pitchFamily="2" charset="0"/>
              </a:defRPr>
            </a:lvl2pPr>
            <a:lvl3pPr>
              <a:spcAft>
                <a:spcPts val="1200"/>
              </a:spcAft>
              <a:buClr>
                <a:srgbClr val="001340"/>
              </a:buClr>
              <a:defRPr>
                <a:latin typeface="Times" pitchFamily="2" charset="0"/>
              </a:defRPr>
            </a:lvl3pPr>
            <a:lvl4pPr>
              <a:spcAft>
                <a:spcPts val="1200"/>
              </a:spcAft>
              <a:buClr>
                <a:srgbClr val="001340"/>
              </a:buClr>
              <a:defRPr>
                <a:latin typeface="Times" pitchFamily="2" charset="0"/>
              </a:defRPr>
            </a:lvl4pPr>
            <a:lvl5pPr>
              <a:spcAft>
                <a:spcPts val="1200"/>
              </a:spcAft>
              <a:buClr>
                <a:srgbClr val="001340"/>
              </a:buClr>
              <a:defRPr>
                <a:latin typeface="Times"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4">
            <a:extLst>
              <a:ext uri="{FF2B5EF4-FFF2-40B4-BE49-F238E27FC236}">
                <a16:creationId xmlns:a16="http://schemas.microsoft.com/office/drawing/2014/main" id="{CDB95245-46EB-2545-9D6C-7573A99422E1}"/>
              </a:ext>
            </a:extLst>
          </p:cNvPr>
          <p:cNvSpPr>
            <a:spLocks noGrp="1"/>
          </p:cNvSpPr>
          <p:nvPr>
            <p:ph type="ftr" sz="quarter" idx="3"/>
          </p:nvPr>
        </p:nvSpPr>
        <p:spPr>
          <a:xfrm>
            <a:off x="838200" y="6388249"/>
            <a:ext cx="7646583" cy="365125"/>
          </a:xfrm>
          <a:prstGeom prst="rect">
            <a:avLst/>
          </a:prstGeom>
        </p:spPr>
        <p:txBody>
          <a:bodyPr anchor="ctr" anchorCtr="0"/>
          <a:lstStyle>
            <a:lvl1pPr>
              <a:defRPr sz="1400" b="0" i="1">
                <a:solidFill>
                  <a:srgbClr val="597F77"/>
                </a:solidFill>
                <a:latin typeface="Times" pitchFamily="2" charset="0"/>
              </a:defRPr>
            </a:lvl1pPr>
          </a:lstStyle>
          <a:p>
            <a:r>
              <a:rPr lang="en-US" dirty="0"/>
              <a:t>Section Title Goes Here</a:t>
            </a:r>
          </a:p>
        </p:txBody>
      </p:sp>
      <p:sp>
        <p:nvSpPr>
          <p:cNvPr id="12" name="Rectangle 11">
            <a:extLst>
              <a:ext uri="{FF2B5EF4-FFF2-40B4-BE49-F238E27FC236}">
                <a16:creationId xmlns:a16="http://schemas.microsoft.com/office/drawing/2014/main" id="{0D907194-37B0-A547-853E-819FB8F88C53}"/>
              </a:ext>
            </a:extLst>
          </p:cNvPr>
          <p:cNvSpPr/>
          <p:nvPr userDrawn="1"/>
        </p:nvSpPr>
        <p:spPr>
          <a:xfrm>
            <a:off x="8984512" y="6381750"/>
            <a:ext cx="3207487" cy="365125"/>
          </a:xfrm>
          <a:prstGeom prst="rect">
            <a:avLst/>
          </a:prstGeom>
          <a:solidFill>
            <a:srgbClr val="597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a:extLst>
              <a:ext uri="{FF2B5EF4-FFF2-40B4-BE49-F238E27FC236}">
                <a16:creationId xmlns:a16="http://schemas.microsoft.com/office/drawing/2014/main" id="{6B1316A0-0413-CF48-8D7C-465FE0BF0520}"/>
              </a:ext>
            </a:extLst>
          </p:cNvPr>
          <p:cNvSpPr txBox="1">
            <a:spLocks/>
          </p:cNvSpPr>
          <p:nvPr userDrawn="1"/>
        </p:nvSpPr>
        <p:spPr>
          <a:xfrm>
            <a:off x="8835359" y="6381749"/>
            <a:ext cx="265814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1" kern="1200">
                <a:solidFill>
                  <a:srgbClr val="001340"/>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i="0" spc="50" baseline="0" dirty="0">
                <a:solidFill>
                  <a:schemeClr val="bg1"/>
                </a:solidFill>
                <a:latin typeface="Times" pitchFamily="2" charset="0"/>
              </a:rPr>
              <a:t>Teaching Human Dignity</a:t>
            </a:r>
          </a:p>
        </p:txBody>
      </p:sp>
    </p:spTree>
    <p:extLst>
      <p:ext uri="{BB962C8B-B14F-4D97-AF65-F5344CB8AC3E}">
        <p14:creationId xmlns:p14="http://schemas.microsoft.com/office/powerpoint/2010/main" val="61828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724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8BEE837-7128-D447-9EDE-4526E1581CB5}"/>
              </a:ext>
            </a:extLst>
          </p:cNvPr>
          <p:cNvSpPr txBox="1">
            <a:spLocks/>
          </p:cNvSpPr>
          <p:nvPr userDrawn="1"/>
        </p:nvSpPr>
        <p:spPr>
          <a:xfrm>
            <a:off x="0" y="1565958"/>
            <a:ext cx="12192000" cy="3726084"/>
          </a:xfrm>
          <a:prstGeom prst="rect">
            <a:avLst/>
          </a:prstGeom>
          <a:solidFill>
            <a:schemeClr val="bg1"/>
          </a:solidFill>
          <a:ln>
            <a:noFill/>
          </a:ln>
        </p:spPr>
        <p:txBody>
          <a:bodyPr vert="horz" lIns="640080" tIns="45720" rIns="91440" bIns="45720" rtlCol="0" anchor="ctr" anchorCtr="0">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b="1" dirty="0">
              <a:solidFill>
                <a:srgbClr val="001340"/>
              </a:solidFill>
              <a:latin typeface="Georgia" panose="02040502050405020303" pitchFamily="18" charset="0"/>
            </a:endParaRPr>
          </a:p>
        </p:txBody>
      </p:sp>
      <p:sp>
        <p:nvSpPr>
          <p:cNvPr id="6" name="Title 1">
            <a:extLst>
              <a:ext uri="{FF2B5EF4-FFF2-40B4-BE49-F238E27FC236}">
                <a16:creationId xmlns:a16="http://schemas.microsoft.com/office/drawing/2014/main" id="{52EC8AAA-80FC-314B-B349-4F1F8478203E}"/>
              </a:ext>
            </a:extLst>
          </p:cNvPr>
          <p:cNvSpPr>
            <a:spLocks noGrp="1"/>
          </p:cNvSpPr>
          <p:nvPr>
            <p:ph type="title" hasCustomPrompt="1"/>
          </p:nvPr>
        </p:nvSpPr>
        <p:spPr>
          <a:xfrm>
            <a:off x="1562100" y="2731179"/>
            <a:ext cx="10064750" cy="1007483"/>
          </a:xfrm>
        </p:spPr>
        <p:txBody>
          <a:bodyPr>
            <a:noAutofit/>
          </a:bodyPr>
          <a:lstStyle>
            <a:lvl1pPr>
              <a:defRPr sz="6000">
                <a:solidFill>
                  <a:srgbClr val="597F77"/>
                </a:solidFill>
                <a:latin typeface="Times" pitchFamily="2" charset="0"/>
              </a:defRPr>
            </a:lvl1pPr>
          </a:lstStyle>
          <a:p>
            <a:r>
              <a:rPr lang="en-US" dirty="0"/>
              <a:t>Section Break</a:t>
            </a:r>
          </a:p>
        </p:txBody>
      </p:sp>
      <p:sp>
        <p:nvSpPr>
          <p:cNvPr id="7" name="Title 1">
            <a:extLst>
              <a:ext uri="{FF2B5EF4-FFF2-40B4-BE49-F238E27FC236}">
                <a16:creationId xmlns:a16="http://schemas.microsoft.com/office/drawing/2014/main" id="{79A827C6-804F-FB42-A2FC-5D9B9A714095}"/>
              </a:ext>
            </a:extLst>
          </p:cNvPr>
          <p:cNvSpPr txBox="1">
            <a:spLocks/>
          </p:cNvSpPr>
          <p:nvPr userDrawn="1"/>
        </p:nvSpPr>
        <p:spPr>
          <a:xfrm>
            <a:off x="564989" y="3641848"/>
            <a:ext cx="11062021" cy="8157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b="1" kern="1200">
                <a:solidFill>
                  <a:srgbClr val="001340"/>
                </a:solidFill>
                <a:latin typeface="Georgia" panose="02040502050405020303" pitchFamily="18" charset="0"/>
                <a:ea typeface="+mj-ea"/>
                <a:cs typeface="+mj-cs"/>
              </a:defRPr>
            </a:lvl1pPr>
          </a:lstStyle>
          <a:p>
            <a:endParaRPr lang="en-US" sz="2400" b="0" i="1" dirty="0">
              <a:solidFill>
                <a:srgbClr val="001340"/>
              </a:solidFill>
              <a:latin typeface="Georgia" panose="02040502050405020303" pitchFamily="18" charset="0"/>
            </a:endParaRPr>
          </a:p>
        </p:txBody>
      </p:sp>
      <p:sp>
        <p:nvSpPr>
          <p:cNvPr id="11" name="Text Placeholder 10">
            <a:extLst>
              <a:ext uri="{FF2B5EF4-FFF2-40B4-BE49-F238E27FC236}">
                <a16:creationId xmlns:a16="http://schemas.microsoft.com/office/drawing/2014/main" id="{E5142C1E-4CFC-8D42-A478-9212CED6AB58}"/>
              </a:ext>
            </a:extLst>
          </p:cNvPr>
          <p:cNvSpPr>
            <a:spLocks noGrp="1"/>
          </p:cNvSpPr>
          <p:nvPr>
            <p:ph type="body" sz="quarter" idx="10" hasCustomPrompt="1"/>
          </p:nvPr>
        </p:nvSpPr>
        <p:spPr>
          <a:xfrm>
            <a:off x="1562100" y="3776762"/>
            <a:ext cx="10064750" cy="587375"/>
          </a:xfrm>
        </p:spPr>
        <p:txBody>
          <a:bodyPr/>
          <a:lstStyle>
            <a:lvl1pPr marL="0" indent="0">
              <a:buNone/>
              <a:defRPr i="1">
                <a:solidFill>
                  <a:srgbClr val="597F77"/>
                </a:solidFill>
                <a:latin typeface="Times" pitchFamily="2" charset="0"/>
              </a:defRPr>
            </a:lvl1pPr>
          </a:lstStyle>
          <a:p>
            <a:pPr lvl="0"/>
            <a:r>
              <a:rPr lang="en-US" dirty="0"/>
              <a:t>Subheading goes here</a:t>
            </a:r>
          </a:p>
        </p:txBody>
      </p:sp>
      <p:pic>
        <p:nvPicPr>
          <p:cNvPr id="8" name="Picture 7">
            <a:extLst>
              <a:ext uri="{FF2B5EF4-FFF2-40B4-BE49-F238E27FC236}">
                <a16:creationId xmlns:a16="http://schemas.microsoft.com/office/drawing/2014/main" id="{C1F85BCF-9A7C-7B4C-A10E-B925A8C4A4B1}"/>
              </a:ext>
            </a:extLst>
          </p:cNvPr>
          <p:cNvPicPr>
            <a:picLocks noChangeAspect="1"/>
          </p:cNvPicPr>
          <p:nvPr userDrawn="1"/>
        </p:nvPicPr>
        <p:blipFill rotWithShape="1">
          <a:blip r:embed="rId3"/>
          <a:srcRect l="50000"/>
          <a:stretch/>
        </p:blipFill>
        <p:spPr>
          <a:xfrm>
            <a:off x="0" y="2158921"/>
            <a:ext cx="1270077" cy="2540157"/>
          </a:xfrm>
          <a:prstGeom prst="rect">
            <a:avLst/>
          </a:prstGeom>
        </p:spPr>
      </p:pic>
    </p:spTree>
    <p:extLst>
      <p:ext uri="{BB962C8B-B14F-4D97-AF65-F5344CB8AC3E}">
        <p14:creationId xmlns:p14="http://schemas.microsoft.com/office/powerpoint/2010/main" val="13685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Break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943060"/>
          </a:xfrm>
          <a:prstGeom prst="rect">
            <a:avLst/>
          </a:prstGeom>
          <a:solidFill>
            <a:srgbClr val="785F50"/>
          </a:solidFill>
          <a:ln>
            <a:solidFill>
              <a:srgbClr val="785F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8BEE837-7128-D447-9EDE-4526E1581CB5}"/>
              </a:ext>
            </a:extLst>
          </p:cNvPr>
          <p:cNvSpPr txBox="1">
            <a:spLocks/>
          </p:cNvSpPr>
          <p:nvPr userDrawn="1"/>
        </p:nvSpPr>
        <p:spPr>
          <a:xfrm>
            <a:off x="0" y="510362"/>
            <a:ext cx="12192000" cy="5922335"/>
          </a:xfrm>
          <a:prstGeom prst="rect">
            <a:avLst/>
          </a:prstGeom>
          <a:solidFill>
            <a:schemeClr val="bg1"/>
          </a:solidFill>
          <a:ln>
            <a:noFill/>
          </a:ln>
        </p:spPr>
        <p:txBody>
          <a:bodyPr vert="horz" lIns="640080" tIns="45720" rIns="91440" bIns="45720" rtlCol="0" anchor="ctr" anchorCtr="0">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b="1" dirty="0">
              <a:solidFill>
                <a:srgbClr val="001340"/>
              </a:solidFill>
              <a:latin typeface="Georgia" panose="02040502050405020303" pitchFamily="18" charset="0"/>
            </a:endParaRPr>
          </a:p>
        </p:txBody>
      </p:sp>
      <p:sp>
        <p:nvSpPr>
          <p:cNvPr id="6" name="Title 1">
            <a:extLst>
              <a:ext uri="{FF2B5EF4-FFF2-40B4-BE49-F238E27FC236}">
                <a16:creationId xmlns:a16="http://schemas.microsoft.com/office/drawing/2014/main" id="{52EC8AAA-80FC-314B-B349-4F1F8478203E}"/>
              </a:ext>
            </a:extLst>
          </p:cNvPr>
          <p:cNvSpPr>
            <a:spLocks noGrp="1"/>
          </p:cNvSpPr>
          <p:nvPr>
            <p:ph type="title" hasCustomPrompt="1"/>
          </p:nvPr>
        </p:nvSpPr>
        <p:spPr>
          <a:xfrm>
            <a:off x="1562100" y="2731179"/>
            <a:ext cx="10064750" cy="1007483"/>
          </a:xfrm>
        </p:spPr>
        <p:txBody>
          <a:bodyPr>
            <a:noAutofit/>
          </a:bodyPr>
          <a:lstStyle>
            <a:lvl1pPr>
              <a:defRPr sz="6000">
                <a:solidFill>
                  <a:srgbClr val="597F77"/>
                </a:solidFill>
                <a:latin typeface="Times" pitchFamily="2" charset="0"/>
              </a:defRPr>
            </a:lvl1pPr>
          </a:lstStyle>
          <a:p>
            <a:r>
              <a:rPr lang="en-US" dirty="0"/>
              <a:t>Section Break Dark</a:t>
            </a:r>
          </a:p>
        </p:txBody>
      </p:sp>
      <p:sp>
        <p:nvSpPr>
          <p:cNvPr id="7" name="Title 1">
            <a:extLst>
              <a:ext uri="{FF2B5EF4-FFF2-40B4-BE49-F238E27FC236}">
                <a16:creationId xmlns:a16="http://schemas.microsoft.com/office/drawing/2014/main" id="{79A827C6-804F-FB42-A2FC-5D9B9A714095}"/>
              </a:ext>
            </a:extLst>
          </p:cNvPr>
          <p:cNvSpPr txBox="1">
            <a:spLocks/>
          </p:cNvSpPr>
          <p:nvPr userDrawn="1"/>
        </p:nvSpPr>
        <p:spPr>
          <a:xfrm>
            <a:off x="564989" y="3641848"/>
            <a:ext cx="11062021" cy="8157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b="1" kern="1200">
                <a:solidFill>
                  <a:srgbClr val="001340"/>
                </a:solidFill>
                <a:latin typeface="Georgia" panose="02040502050405020303" pitchFamily="18" charset="0"/>
                <a:ea typeface="+mj-ea"/>
                <a:cs typeface="+mj-cs"/>
              </a:defRPr>
            </a:lvl1pPr>
          </a:lstStyle>
          <a:p>
            <a:endParaRPr lang="en-US" sz="2400" b="0" i="1" dirty="0">
              <a:solidFill>
                <a:srgbClr val="001340"/>
              </a:solidFill>
              <a:latin typeface="Georgia" panose="02040502050405020303" pitchFamily="18" charset="0"/>
            </a:endParaRPr>
          </a:p>
        </p:txBody>
      </p:sp>
      <p:sp>
        <p:nvSpPr>
          <p:cNvPr id="11" name="Text Placeholder 10">
            <a:extLst>
              <a:ext uri="{FF2B5EF4-FFF2-40B4-BE49-F238E27FC236}">
                <a16:creationId xmlns:a16="http://schemas.microsoft.com/office/drawing/2014/main" id="{E5142C1E-4CFC-8D42-A478-9212CED6AB58}"/>
              </a:ext>
            </a:extLst>
          </p:cNvPr>
          <p:cNvSpPr>
            <a:spLocks noGrp="1"/>
          </p:cNvSpPr>
          <p:nvPr>
            <p:ph type="body" sz="quarter" idx="10" hasCustomPrompt="1"/>
          </p:nvPr>
        </p:nvSpPr>
        <p:spPr>
          <a:xfrm>
            <a:off x="1562100" y="3776762"/>
            <a:ext cx="10064750" cy="587375"/>
          </a:xfrm>
        </p:spPr>
        <p:txBody>
          <a:bodyPr/>
          <a:lstStyle>
            <a:lvl1pPr marL="0" indent="0">
              <a:buNone/>
              <a:defRPr i="1">
                <a:solidFill>
                  <a:srgbClr val="597F77"/>
                </a:solidFill>
                <a:latin typeface="Times" pitchFamily="2" charset="0"/>
              </a:defRPr>
            </a:lvl1pPr>
          </a:lstStyle>
          <a:p>
            <a:pPr lvl="0"/>
            <a:r>
              <a:rPr lang="en-US" dirty="0"/>
              <a:t>Subheading goes here</a:t>
            </a:r>
          </a:p>
        </p:txBody>
      </p:sp>
      <p:pic>
        <p:nvPicPr>
          <p:cNvPr id="8" name="Picture 7">
            <a:extLst>
              <a:ext uri="{FF2B5EF4-FFF2-40B4-BE49-F238E27FC236}">
                <a16:creationId xmlns:a16="http://schemas.microsoft.com/office/drawing/2014/main" id="{C1F85BCF-9A7C-7B4C-A10E-B925A8C4A4B1}"/>
              </a:ext>
            </a:extLst>
          </p:cNvPr>
          <p:cNvPicPr>
            <a:picLocks noChangeAspect="1"/>
          </p:cNvPicPr>
          <p:nvPr userDrawn="1"/>
        </p:nvPicPr>
        <p:blipFill rotWithShape="1">
          <a:blip r:embed="rId3"/>
          <a:srcRect l="50000"/>
          <a:stretch/>
        </p:blipFill>
        <p:spPr>
          <a:xfrm>
            <a:off x="0" y="2158921"/>
            <a:ext cx="1270077" cy="2540157"/>
          </a:xfrm>
          <a:prstGeom prst="rect">
            <a:avLst/>
          </a:prstGeom>
        </p:spPr>
      </p:pic>
    </p:spTree>
    <p:extLst>
      <p:ext uri="{BB962C8B-B14F-4D97-AF65-F5344CB8AC3E}">
        <p14:creationId xmlns:p14="http://schemas.microsoft.com/office/powerpoint/2010/main" val="3993511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Break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53C9E2A-5B1A-004A-B684-1384EA60F490}"/>
              </a:ext>
            </a:extLst>
          </p:cNvPr>
          <p:cNvSpPr txBox="1">
            <a:spLocks/>
          </p:cNvSpPr>
          <p:nvPr userDrawn="1"/>
        </p:nvSpPr>
        <p:spPr>
          <a:xfrm>
            <a:off x="0" y="1625148"/>
            <a:ext cx="12192000" cy="3726084"/>
          </a:xfrm>
          <a:prstGeom prst="rect">
            <a:avLst/>
          </a:prstGeom>
          <a:solidFill>
            <a:schemeClr val="bg1"/>
          </a:solidFill>
          <a:ln>
            <a:noFill/>
          </a:ln>
        </p:spPr>
        <p:txBody>
          <a:bodyPr vert="horz" lIns="640080" tIns="45720" rIns="91440" bIns="45720" rtlCol="0" anchor="ctr" anchorCtr="0">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b="1" dirty="0">
              <a:solidFill>
                <a:srgbClr val="001340"/>
              </a:solidFill>
              <a:latin typeface="Georgia" panose="02040502050405020303" pitchFamily="18" charset="0"/>
            </a:endParaRPr>
          </a:p>
        </p:txBody>
      </p:sp>
      <p:sp>
        <p:nvSpPr>
          <p:cNvPr id="7" name="Title 1">
            <a:extLst>
              <a:ext uri="{FF2B5EF4-FFF2-40B4-BE49-F238E27FC236}">
                <a16:creationId xmlns:a16="http://schemas.microsoft.com/office/drawing/2014/main" id="{79A827C6-804F-FB42-A2FC-5D9B9A714095}"/>
              </a:ext>
            </a:extLst>
          </p:cNvPr>
          <p:cNvSpPr txBox="1">
            <a:spLocks/>
          </p:cNvSpPr>
          <p:nvPr userDrawn="1"/>
        </p:nvSpPr>
        <p:spPr>
          <a:xfrm>
            <a:off x="564989" y="3641848"/>
            <a:ext cx="11062021" cy="8157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b="1" kern="1200">
                <a:solidFill>
                  <a:srgbClr val="001340"/>
                </a:solidFill>
                <a:latin typeface="Georgia" panose="02040502050405020303" pitchFamily="18" charset="0"/>
                <a:ea typeface="+mj-ea"/>
                <a:cs typeface="+mj-cs"/>
              </a:defRPr>
            </a:lvl1pPr>
          </a:lstStyle>
          <a:p>
            <a:endParaRPr lang="en-US" sz="2400" b="0" i="1" dirty="0">
              <a:solidFill>
                <a:srgbClr val="001340"/>
              </a:solidFill>
              <a:latin typeface="Georgia" panose="02040502050405020303" pitchFamily="18" charset="0"/>
            </a:endParaRPr>
          </a:p>
        </p:txBody>
      </p:sp>
      <p:sp>
        <p:nvSpPr>
          <p:cNvPr id="11" name="Text Placeholder 10">
            <a:extLst>
              <a:ext uri="{FF2B5EF4-FFF2-40B4-BE49-F238E27FC236}">
                <a16:creationId xmlns:a16="http://schemas.microsoft.com/office/drawing/2014/main" id="{E5142C1E-4CFC-8D42-A478-9212CED6AB58}"/>
              </a:ext>
            </a:extLst>
          </p:cNvPr>
          <p:cNvSpPr>
            <a:spLocks noGrp="1"/>
          </p:cNvSpPr>
          <p:nvPr>
            <p:ph type="body" sz="quarter" idx="10" hasCustomPrompt="1"/>
          </p:nvPr>
        </p:nvSpPr>
        <p:spPr>
          <a:xfrm>
            <a:off x="564989" y="0"/>
            <a:ext cx="3727611" cy="3119338"/>
          </a:xfrm>
          <a:noFill/>
        </p:spPr>
        <p:txBody>
          <a:bodyPr>
            <a:noAutofit/>
          </a:bodyPr>
          <a:lstStyle>
            <a:lvl1pPr marL="0" indent="0">
              <a:buNone/>
              <a:defRPr sz="50000" b="1" i="0" spc="-500" baseline="0">
                <a:solidFill>
                  <a:srgbClr val="D8A89F">
                    <a:alpha val="50000"/>
                  </a:srgbClr>
                </a:solidFill>
                <a:latin typeface="Times" pitchFamily="2" charset="0"/>
              </a:defRPr>
            </a:lvl1pPr>
          </a:lstStyle>
          <a:p>
            <a:pPr lvl="0"/>
            <a:r>
              <a:rPr lang="en-US" dirty="0"/>
              <a:t>“</a:t>
            </a:r>
          </a:p>
        </p:txBody>
      </p:sp>
      <p:sp>
        <p:nvSpPr>
          <p:cNvPr id="12" name="Text Placeholder 10">
            <a:extLst>
              <a:ext uri="{FF2B5EF4-FFF2-40B4-BE49-F238E27FC236}">
                <a16:creationId xmlns:a16="http://schemas.microsoft.com/office/drawing/2014/main" id="{8F804033-AE40-3F42-9536-F1F17B04CA04}"/>
              </a:ext>
            </a:extLst>
          </p:cNvPr>
          <p:cNvSpPr>
            <a:spLocks noGrp="1"/>
          </p:cNvSpPr>
          <p:nvPr>
            <p:ph type="body" sz="quarter" idx="11" hasCustomPrompt="1"/>
          </p:nvPr>
        </p:nvSpPr>
        <p:spPr>
          <a:xfrm>
            <a:off x="3193889" y="2339811"/>
            <a:ext cx="8433121" cy="2117789"/>
          </a:xfrm>
        </p:spPr>
        <p:txBody>
          <a:bodyPr/>
          <a:lstStyle>
            <a:lvl1pPr marL="0" indent="0">
              <a:buNone/>
              <a:defRPr i="0">
                <a:solidFill>
                  <a:srgbClr val="597F77"/>
                </a:solidFill>
                <a:latin typeface="Times" pitchFamily="2" charset="0"/>
              </a:defRPr>
            </a:lvl1pPr>
          </a:lstStyle>
          <a:p>
            <a:pPr lvl="0"/>
            <a:r>
              <a:rPr lang="en-US" dirty="0"/>
              <a:t>Subheading goes here</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1355" y="1110492"/>
            <a:ext cx="2670053" cy="2072644"/>
          </a:xfrm>
          <a:prstGeom prst="rect">
            <a:avLst/>
          </a:prstGeom>
        </p:spPr>
      </p:pic>
    </p:spTree>
    <p:extLst>
      <p:ext uri="{BB962C8B-B14F-4D97-AF65-F5344CB8AC3E}">
        <p14:creationId xmlns:p14="http://schemas.microsoft.com/office/powerpoint/2010/main" val="562954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22ED5-3F4A-5C49-A2AA-1E1925476C8E}"/>
              </a:ext>
            </a:extLst>
          </p:cNvPr>
          <p:cNvSpPr>
            <a:spLocks noGrp="1"/>
          </p:cNvSpPr>
          <p:nvPr>
            <p:ph type="title"/>
          </p:nvPr>
        </p:nvSpPr>
        <p:spPr/>
        <p:txBody>
          <a:bodyPr/>
          <a:lstStyle>
            <a:lvl1pPr>
              <a:defRPr>
                <a:solidFill>
                  <a:srgbClr val="597F77"/>
                </a:solidFill>
                <a:latin typeface="Times"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B5878F6-A48C-664F-AE2B-E91066DC5D97}"/>
              </a:ext>
            </a:extLst>
          </p:cNvPr>
          <p:cNvSpPr>
            <a:spLocks noGrp="1"/>
          </p:cNvSpPr>
          <p:nvPr>
            <p:ph idx="1"/>
          </p:nvPr>
        </p:nvSpPr>
        <p:spPr/>
        <p:txBody>
          <a:bodyPr/>
          <a:lstStyle>
            <a:lvl1pPr>
              <a:spcAft>
                <a:spcPts val="1200"/>
              </a:spcAft>
              <a:buClr>
                <a:srgbClr val="001340"/>
              </a:buClr>
              <a:defRPr>
                <a:latin typeface="Times" pitchFamily="2" charset="0"/>
              </a:defRPr>
            </a:lvl1pPr>
            <a:lvl2pPr>
              <a:spcAft>
                <a:spcPts val="1200"/>
              </a:spcAft>
              <a:buClr>
                <a:srgbClr val="001340"/>
              </a:buClr>
              <a:defRPr>
                <a:latin typeface="Times" pitchFamily="2" charset="0"/>
              </a:defRPr>
            </a:lvl2pPr>
            <a:lvl3pPr>
              <a:spcAft>
                <a:spcPts val="1200"/>
              </a:spcAft>
              <a:buClr>
                <a:srgbClr val="001340"/>
              </a:buClr>
              <a:defRPr>
                <a:latin typeface="Times" pitchFamily="2" charset="0"/>
              </a:defRPr>
            </a:lvl3pPr>
            <a:lvl4pPr>
              <a:spcAft>
                <a:spcPts val="1200"/>
              </a:spcAft>
              <a:buClr>
                <a:srgbClr val="001340"/>
              </a:buClr>
              <a:defRPr>
                <a:latin typeface="Times" pitchFamily="2" charset="0"/>
              </a:defRPr>
            </a:lvl4pPr>
            <a:lvl5pPr>
              <a:spcAft>
                <a:spcPts val="1200"/>
              </a:spcAft>
              <a:buClr>
                <a:srgbClr val="001340"/>
              </a:buClr>
              <a:defRPr>
                <a:latin typeface="Times"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734D8DBF-12F7-0241-A453-6FFA9C128C0B}"/>
              </a:ext>
            </a:extLst>
          </p:cNvPr>
          <p:cNvGrpSpPr/>
          <p:nvPr userDrawn="1"/>
        </p:nvGrpSpPr>
        <p:grpSpPr>
          <a:xfrm>
            <a:off x="8835359" y="6381749"/>
            <a:ext cx="3356640" cy="365126"/>
            <a:chOff x="8835359" y="6381749"/>
            <a:chExt cx="3356640" cy="365126"/>
          </a:xfrm>
        </p:grpSpPr>
        <p:sp>
          <p:nvSpPr>
            <p:cNvPr id="10" name="Rectangle 9">
              <a:extLst>
                <a:ext uri="{FF2B5EF4-FFF2-40B4-BE49-F238E27FC236}">
                  <a16:creationId xmlns:a16="http://schemas.microsoft.com/office/drawing/2014/main" id="{0D907194-37B0-A547-853E-819FB8F88C53}"/>
                </a:ext>
              </a:extLst>
            </p:cNvPr>
            <p:cNvSpPr/>
            <p:nvPr userDrawn="1"/>
          </p:nvSpPr>
          <p:spPr>
            <a:xfrm>
              <a:off x="8984512" y="6381750"/>
              <a:ext cx="3207487" cy="365125"/>
            </a:xfrm>
            <a:prstGeom prst="rect">
              <a:avLst/>
            </a:prstGeom>
            <a:solidFill>
              <a:srgbClr val="597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a:extLst>
                <a:ext uri="{FF2B5EF4-FFF2-40B4-BE49-F238E27FC236}">
                  <a16:creationId xmlns:a16="http://schemas.microsoft.com/office/drawing/2014/main" id="{6F55827E-F47D-D548-B163-F2A38C8BC366}"/>
                </a:ext>
              </a:extLst>
            </p:cNvPr>
            <p:cNvSpPr txBox="1">
              <a:spLocks/>
            </p:cNvSpPr>
            <p:nvPr userDrawn="1"/>
          </p:nvSpPr>
          <p:spPr>
            <a:xfrm>
              <a:off x="8835359" y="6381749"/>
              <a:ext cx="265814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1" kern="1200">
                  <a:solidFill>
                    <a:srgbClr val="001340"/>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i="0" spc="50" baseline="0" dirty="0">
                  <a:solidFill>
                    <a:schemeClr val="bg1"/>
                  </a:solidFill>
                  <a:latin typeface="Times" pitchFamily="2" charset="0"/>
                </a:rPr>
                <a:t>Teaching Human Dignity</a:t>
              </a:r>
            </a:p>
          </p:txBody>
        </p:sp>
      </p:grpSp>
      <p:sp>
        <p:nvSpPr>
          <p:cNvPr id="17" name="Footer Placeholder 4">
            <a:extLst>
              <a:ext uri="{FF2B5EF4-FFF2-40B4-BE49-F238E27FC236}">
                <a16:creationId xmlns:a16="http://schemas.microsoft.com/office/drawing/2014/main" id="{501C6E6C-BA31-8344-903C-2457DEB1B59E}"/>
              </a:ext>
            </a:extLst>
          </p:cNvPr>
          <p:cNvSpPr>
            <a:spLocks noGrp="1"/>
          </p:cNvSpPr>
          <p:nvPr>
            <p:ph type="ftr" sz="quarter" idx="3"/>
          </p:nvPr>
        </p:nvSpPr>
        <p:spPr>
          <a:xfrm>
            <a:off x="838200" y="6379831"/>
            <a:ext cx="7646583" cy="365125"/>
          </a:xfrm>
          <a:prstGeom prst="rect">
            <a:avLst/>
          </a:prstGeom>
        </p:spPr>
        <p:txBody>
          <a:bodyPr anchor="ctr" anchorCtr="0"/>
          <a:lstStyle>
            <a:lvl1pPr>
              <a:defRPr sz="1400" b="0" i="1">
                <a:solidFill>
                  <a:srgbClr val="597F77"/>
                </a:solidFill>
                <a:latin typeface="Times" pitchFamily="2" charset="0"/>
              </a:defRPr>
            </a:lvl1pPr>
          </a:lstStyle>
          <a:p>
            <a:r>
              <a:rPr lang="en-US" dirty="0"/>
              <a:t>Section Title Goes Here</a:t>
            </a:r>
          </a:p>
        </p:txBody>
      </p:sp>
      <p:pic>
        <p:nvPicPr>
          <p:cNvPr id="4" name="Picture 3">
            <a:extLst>
              <a:ext uri="{FF2B5EF4-FFF2-40B4-BE49-F238E27FC236}">
                <a16:creationId xmlns:a16="http://schemas.microsoft.com/office/drawing/2014/main" id="{FCF6A323-E88F-6440-8AA2-D7C4DFC01233}"/>
              </a:ext>
            </a:extLst>
          </p:cNvPr>
          <p:cNvPicPr>
            <a:picLocks noChangeAspect="1"/>
          </p:cNvPicPr>
          <p:nvPr userDrawn="1"/>
        </p:nvPicPr>
        <p:blipFill rotWithShape="1">
          <a:blip r:embed="rId2"/>
          <a:srcRect l="48620"/>
          <a:stretch/>
        </p:blipFill>
        <p:spPr>
          <a:xfrm>
            <a:off x="-18288" y="365124"/>
            <a:ext cx="681069" cy="1325563"/>
          </a:xfrm>
          <a:prstGeom prst="rect">
            <a:avLst/>
          </a:prstGeom>
        </p:spPr>
      </p:pic>
      <p:cxnSp>
        <p:nvCxnSpPr>
          <p:cNvPr id="6" name="Straight Connector 5">
            <a:extLst>
              <a:ext uri="{FF2B5EF4-FFF2-40B4-BE49-F238E27FC236}">
                <a16:creationId xmlns:a16="http://schemas.microsoft.com/office/drawing/2014/main" id="{325B2CF8-8857-B148-9D9A-FA628204DAFF}"/>
              </a:ext>
            </a:extLst>
          </p:cNvPr>
          <p:cNvCxnSpPr/>
          <p:nvPr userDrawn="1"/>
        </p:nvCxnSpPr>
        <p:spPr>
          <a:xfrm flipH="1">
            <a:off x="939800" y="1358900"/>
            <a:ext cx="10414000" cy="0"/>
          </a:xfrm>
          <a:prstGeom prst="line">
            <a:avLst/>
          </a:prstGeom>
          <a:ln w="28575">
            <a:solidFill>
              <a:srgbClr val="785F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210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81BCB-36AD-2840-853F-9B1FDEF06037}"/>
              </a:ext>
            </a:extLst>
          </p:cNvPr>
          <p:cNvSpPr>
            <a:spLocks noGrp="1"/>
          </p:cNvSpPr>
          <p:nvPr>
            <p:ph type="title"/>
          </p:nvPr>
        </p:nvSpPr>
        <p:spPr/>
        <p:txBody>
          <a:bodyPr/>
          <a:lstStyle>
            <a:lvl1pPr>
              <a:defRPr>
                <a:solidFill>
                  <a:srgbClr val="597F77"/>
                </a:solidFill>
                <a:latin typeface="Times"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856CF61-DE77-2A4D-83E0-B0E39899B66B}"/>
              </a:ext>
            </a:extLst>
          </p:cNvPr>
          <p:cNvSpPr>
            <a:spLocks noGrp="1"/>
          </p:cNvSpPr>
          <p:nvPr>
            <p:ph sz="half" idx="1"/>
          </p:nvPr>
        </p:nvSpPr>
        <p:spPr>
          <a:xfrm>
            <a:off x="838200" y="1825625"/>
            <a:ext cx="5181600" cy="4351338"/>
          </a:xfrm>
        </p:spPr>
        <p:txBody>
          <a:bodyPr/>
          <a:lstStyle>
            <a:lvl1pPr>
              <a:spcAft>
                <a:spcPts val="1200"/>
              </a:spcAft>
              <a:buClr>
                <a:srgbClr val="001340"/>
              </a:buClr>
              <a:defRPr>
                <a:latin typeface="Times" pitchFamily="2" charset="0"/>
              </a:defRPr>
            </a:lvl1pPr>
            <a:lvl2pPr>
              <a:spcAft>
                <a:spcPts val="1200"/>
              </a:spcAft>
              <a:buClr>
                <a:srgbClr val="001340"/>
              </a:buClr>
              <a:defRPr>
                <a:latin typeface="Times" pitchFamily="2" charset="0"/>
              </a:defRPr>
            </a:lvl2pPr>
            <a:lvl3pPr>
              <a:spcAft>
                <a:spcPts val="1200"/>
              </a:spcAft>
              <a:buClr>
                <a:srgbClr val="001340"/>
              </a:buClr>
              <a:defRPr>
                <a:latin typeface="Times" pitchFamily="2" charset="0"/>
              </a:defRPr>
            </a:lvl3pPr>
            <a:lvl4pPr>
              <a:spcAft>
                <a:spcPts val="1200"/>
              </a:spcAft>
              <a:buClr>
                <a:srgbClr val="001340"/>
              </a:buClr>
              <a:defRPr>
                <a:latin typeface="Times" pitchFamily="2" charset="0"/>
              </a:defRPr>
            </a:lvl4pPr>
            <a:lvl5pPr>
              <a:spcAft>
                <a:spcPts val="1200"/>
              </a:spcAft>
              <a:buClr>
                <a:srgbClr val="001340"/>
              </a:buClr>
              <a:defRPr>
                <a:latin typeface="Times"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2223F04-5E8E-7742-9209-533F834BD039}"/>
              </a:ext>
            </a:extLst>
          </p:cNvPr>
          <p:cNvSpPr>
            <a:spLocks noGrp="1"/>
          </p:cNvSpPr>
          <p:nvPr>
            <p:ph sz="half" idx="2"/>
          </p:nvPr>
        </p:nvSpPr>
        <p:spPr>
          <a:xfrm>
            <a:off x="6172200" y="1825625"/>
            <a:ext cx="5181600" cy="4351338"/>
          </a:xfrm>
        </p:spPr>
        <p:txBody>
          <a:bodyPr/>
          <a:lstStyle>
            <a:lvl1pPr>
              <a:spcAft>
                <a:spcPts val="1200"/>
              </a:spcAft>
              <a:buClr>
                <a:srgbClr val="001340"/>
              </a:buClr>
              <a:defRPr>
                <a:latin typeface="Times" pitchFamily="2" charset="0"/>
              </a:defRPr>
            </a:lvl1pPr>
            <a:lvl2pPr>
              <a:spcAft>
                <a:spcPts val="1200"/>
              </a:spcAft>
              <a:buClr>
                <a:srgbClr val="001340"/>
              </a:buClr>
              <a:defRPr>
                <a:latin typeface="Times" pitchFamily="2" charset="0"/>
              </a:defRPr>
            </a:lvl2pPr>
            <a:lvl3pPr>
              <a:spcAft>
                <a:spcPts val="1200"/>
              </a:spcAft>
              <a:buClr>
                <a:srgbClr val="001340"/>
              </a:buClr>
              <a:defRPr>
                <a:latin typeface="Times" pitchFamily="2" charset="0"/>
              </a:defRPr>
            </a:lvl3pPr>
            <a:lvl4pPr>
              <a:spcAft>
                <a:spcPts val="1200"/>
              </a:spcAft>
              <a:buClr>
                <a:srgbClr val="001340"/>
              </a:buClr>
              <a:defRPr>
                <a:latin typeface="Times" pitchFamily="2" charset="0"/>
              </a:defRPr>
            </a:lvl4pPr>
            <a:lvl5pPr>
              <a:spcAft>
                <a:spcPts val="1200"/>
              </a:spcAft>
              <a:buClr>
                <a:srgbClr val="001340"/>
              </a:buClr>
              <a:defRPr>
                <a:latin typeface="Times"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a:extLst>
              <a:ext uri="{FF2B5EF4-FFF2-40B4-BE49-F238E27FC236}">
                <a16:creationId xmlns:a16="http://schemas.microsoft.com/office/drawing/2014/main" id="{44BA72E9-D874-7E47-9C5F-26BFB7455686}"/>
              </a:ext>
            </a:extLst>
          </p:cNvPr>
          <p:cNvSpPr>
            <a:spLocks noGrp="1"/>
          </p:cNvSpPr>
          <p:nvPr>
            <p:ph type="ftr" sz="quarter" idx="3"/>
          </p:nvPr>
        </p:nvSpPr>
        <p:spPr>
          <a:xfrm>
            <a:off x="838200" y="6388249"/>
            <a:ext cx="7646583" cy="365125"/>
          </a:xfrm>
          <a:prstGeom prst="rect">
            <a:avLst/>
          </a:prstGeom>
        </p:spPr>
        <p:txBody>
          <a:bodyPr anchor="ctr" anchorCtr="0"/>
          <a:lstStyle>
            <a:lvl1pPr>
              <a:defRPr sz="1400" b="0" i="1">
                <a:solidFill>
                  <a:srgbClr val="597F77"/>
                </a:solidFill>
                <a:latin typeface="Times" pitchFamily="2" charset="0"/>
              </a:defRPr>
            </a:lvl1pPr>
          </a:lstStyle>
          <a:p>
            <a:r>
              <a:rPr lang="en-US" dirty="0"/>
              <a:t>Section Title Goes Here</a:t>
            </a:r>
          </a:p>
        </p:txBody>
      </p:sp>
      <p:pic>
        <p:nvPicPr>
          <p:cNvPr id="20" name="Picture 19">
            <a:extLst>
              <a:ext uri="{FF2B5EF4-FFF2-40B4-BE49-F238E27FC236}">
                <a16:creationId xmlns:a16="http://schemas.microsoft.com/office/drawing/2014/main" id="{874AF8D0-7B6B-9843-8F92-D206C317CD93}"/>
              </a:ext>
            </a:extLst>
          </p:cNvPr>
          <p:cNvPicPr>
            <a:picLocks noChangeAspect="1"/>
          </p:cNvPicPr>
          <p:nvPr userDrawn="1"/>
        </p:nvPicPr>
        <p:blipFill rotWithShape="1">
          <a:blip r:embed="rId2"/>
          <a:srcRect l="50001"/>
          <a:stretch/>
        </p:blipFill>
        <p:spPr>
          <a:xfrm>
            <a:off x="0" y="365124"/>
            <a:ext cx="662781" cy="1325563"/>
          </a:xfrm>
          <a:prstGeom prst="rect">
            <a:avLst/>
          </a:prstGeom>
        </p:spPr>
      </p:pic>
      <p:sp>
        <p:nvSpPr>
          <p:cNvPr id="16" name="Rectangle 15">
            <a:extLst>
              <a:ext uri="{FF2B5EF4-FFF2-40B4-BE49-F238E27FC236}">
                <a16:creationId xmlns:a16="http://schemas.microsoft.com/office/drawing/2014/main" id="{0D907194-37B0-A547-853E-819FB8F88C53}"/>
              </a:ext>
            </a:extLst>
          </p:cNvPr>
          <p:cNvSpPr/>
          <p:nvPr userDrawn="1"/>
        </p:nvSpPr>
        <p:spPr>
          <a:xfrm>
            <a:off x="8984512" y="6381750"/>
            <a:ext cx="3207487" cy="365125"/>
          </a:xfrm>
          <a:prstGeom prst="rect">
            <a:avLst/>
          </a:prstGeom>
          <a:solidFill>
            <a:srgbClr val="597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88CD89E9-BCE9-8A48-9CE2-5DDD4E7FD19C}"/>
              </a:ext>
            </a:extLst>
          </p:cNvPr>
          <p:cNvSpPr txBox="1">
            <a:spLocks/>
          </p:cNvSpPr>
          <p:nvPr userDrawn="1"/>
        </p:nvSpPr>
        <p:spPr>
          <a:xfrm>
            <a:off x="8835359" y="6381749"/>
            <a:ext cx="265814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1" kern="1200">
                <a:solidFill>
                  <a:srgbClr val="001340"/>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i="0" spc="50" baseline="0" dirty="0">
                <a:solidFill>
                  <a:schemeClr val="bg1"/>
                </a:solidFill>
                <a:latin typeface="Times" pitchFamily="2" charset="0"/>
              </a:rPr>
              <a:t>Teaching Human Dignity</a:t>
            </a:r>
          </a:p>
        </p:txBody>
      </p:sp>
    </p:spTree>
    <p:extLst>
      <p:ext uri="{BB962C8B-B14F-4D97-AF65-F5344CB8AC3E}">
        <p14:creationId xmlns:p14="http://schemas.microsoft.com/office/powerpoint/2010/main" val="3452800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4148A-FD93-1445-873B-3E918AA7D122}"/>
              </a:ext>
            </a:extLst>
          </p:cNvPr>
          <p:cNvSpPr>
            <a:spLocks noGrp="1"/>
          </p:cNvSpPr>
          <p:nvPr>
            <p:ph type="title"/>
          </p:nvPr>
        </p:nvSpPr>
        <p:spPr>
          <a:xfrm>
            <a:off x="839788" y="365125"/>
            <a:ext cx="10515600" cy="1325563"/>
          </a:xfrm>
        </p:spPr>
        <p:txBody>
          <a:bodyPr/>
          <a:lstStyle>
            <a:lvl1pPr>
              <a:defRPr>
                <a:solidFill>
                  <a:srgbClr val="597F77"/>
                </a:solidFill>
                <a:latin typeface="Times" pitchFamily="2"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381AA850-FF8D-BE4F-B17E-0B475C96056A}"/>
              </a:ext>
            </a:extLst>
          </p:cNvPr>
          <p:cNvSpPr>
            <a:spLocks noGrp="1"/>
          </p:cNvSpPr>
          <p:nvPr>
            <p:ph type="body" idx="1"/>
          </p:nvPr>
        </p:nvSpPr>
        <p:spPr>
          <a:xfrm>
            <a:off x="839788" y="1681163"/>
            <a:ext cx="5157787" cy="823912"/>
          </a:xfrm>
        </p:spPr>
        <p:txBody>
          <a:bodyPr anchor="b"/>
          <a:lstStyle>
            <a:lvl1pPr marL="0" indent="0">
              <a:buNone/>
              <a:defRPr sz="2400" b="1">
                <a:latin typeface="Times"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F927417-55F3-D441-8B6B-49E082B2E731}"/>
              </a:ext>
            </a:extLst>
          </p:cNvPr>
          <p:cNvSpPr>
            <a:spLocks noGrp="1"/>
          </p:cNvSpPr>
          <p:nvPr>
            <p:ph sz="half" idx="2"/>
          </p:nvPr>
        </p:nvSpPr>
        <p:spPr>
          <a:xfrm>
            <a:off x="839788" y="2505075"/>
            <a:ext cx="5157787" cy="3684588"/>
          </a:xfrm>
        </p:spPr>
        <p:txBody>
          <a:bodyPr/>
          <a:lstStyle>
            <a:lvl1pPr>
              <a:spcAft>
                <a:spcPts val="1200"/>
              </a:spcAft>
              <a:buClr>
                <a:srgbClr val="001340"/>
              </a:buClr>
              <a:defRPr>
                <a:latin typeface="Times" pitchFamily="2" charset="0"/>
              </a:defRPr>
            </a:lvl1pPr>
            <a:lvl2pPr>
              <a:spcAft>
                <a:spcPts val="1200"/>
              </a:spcAft>
              <a:buClr>
                <a:srgbClr val="001340"/>
              </a:buClr>
              <a:defRPr>
                <a:latin typeface="Times" pitchFamily="2" charset="0"/>
              </a:defRPr>
            </a:lvl2pPr>
            <a:lvl3pPr>
              <a:spcAft>
                <a:spcPts val="1200"/>
              </a:spcAft>
              <a:buClr>
                <a:srgbClr val="001340"/>
              </a:buClr>
              <a:defRPr>
                <a:latin typeface="Times" pitchFamily="2" charset="0"/>
              </a:defRPr>
            </a:lvl3pPr>
            <a:lvl4pPr>
              <a:spcAft>
                <a:spcPts val="1200"/>
              </a:spcAft>
              <a:buClr>
                <a:srgbClr val="001340"/>
              </a:buClr>
              <a:defRPr>
                <a:latin typeface="Times" pitchFamily="2" charset="0"/>
              </a:defRPr>
            </a:lvl4pPr>
            <a:lvl5pPr>
              <a:spcAft>
                <a:spcPts val="1200"/>
              </a:spcAft>
              <a:buClr>
                <a:srgbClr val="001340"/>
              </a:buClr>
              <a:defRPr>
                <a:latin typeface="Times"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A269CFE-05E6-BA4F-8D74-342CA851D769}"/>
              </a:ext>
            </a:extLst>
          </p:cNvPr>
          <p:cNvSpPr>
            <a:spLocks noGrp="1"/>
          </p:cNvSpPr>
          <p:nvPr>
            <p:ph type="body" sz="quarter" idx="3"/>
          </p:nvPr>
        </p:nvSpPr>
        <p:spPr>
          <a:xfrm>
            <a:off x="6172200" y="1681163"/>
            <a:ext cx="5183188" cy="823912"/>
          </a:xfrm>
        </p:spPr>
        <p:txBody>
          <a:bodyPr anchor="b"/>
          <a:lstStyle>
            <a:lvl1pPr marL="0" indent="0">
              <a:buNone/>
              <a:defRPr sz="2400" b="1">
                <a:latin typeface="Times"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D2FDA944-B73E-3640-923E-D4540095F3F3}"/>
              </a:ext>
            </a:extLst>
          </p:cNvPr>
          <p:cNvSpPr>
            <a:spLocks noGrp="1"/>
          </p:cNvSpPr>
          <p:nvPr>
            <p:ph sz="quarter" idx="4"/>
          </p:nvPr>
        </p:nvSpPr>
        <p:spPr>
          <a:xfrm>
            <a:off x="6172200" y="2505075"/>
            <a:ext cx="5183188" cy="3684588"/>
          </a:xfrm>
        </p:spPr>
        <p:txBody>
          <a:bodyPr/>
          <a:lstStyle>
            <a:lvl1pPr>
              <a:spcAft>
                <a:spcPts val="1200"/>
              </a:spcAft>
              <a:buClr>
                <a:srgbClr val="001340"/>
              </a:buClr>
              <a:defRPr>
                <a:latin typeface="Times" pitchFamily="2" charset="0"/>
              </a:defRPr>
            </a:lvl1pPr>
            <a:lvl2pPr>
              <a:spcAft>
                <a:spcPts val="1200"/>
              </a:spcAft>
              <a:buClr>
                <a:srgbClr val="001340"/>
              </a:buClr>
              <a:defRPr>
                <a:latin typeface="Times" pitchFamily="2" charset="0"/>
              </a:defRPr>
            </a:lvl2pPr>
            <a:lvl3pPr>
              <a:spcAft>
                <a:spcPts val="1200"/>
              </a:spcAft>
              <a:buClr>
                <a:srgbClr val="001340"/>
              </a:buClr>
              <a:defRPr>
                <a:latin typeface="Times" pitchFamily="2" charset="0"/>
              </a:defRPr>
            </a:lvl3pPr>
            <a:lvl4pPr>
              <a:spcAft>
                <a:spcPts val="1200"/>
              </a:spcAft>
              <a:buClr>
                <a:srgbClr val="001340"/>
              </a:buClr>
              <a:defRPr>
                <a:latin typeface="Times" pitchFamily="2" charset="0"/>
              </a:defRPr>
            </a:lvl4pPr>
            <a:lvl5pPr>
              <a:spcAft>
                <a:spcPts val="1200"/>
              </a:spcAft>
              <a:buClr>
                <a:srgbClr val="001340"/>
              </a:buClr>
              <a:defRPr>
                <a:latin typeface="Times"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Footer Placeholder 4">
            <a:extLst>
              <a:ext uri="{FF2B5EF4-FFF2-40B4-BE49-F238E27FC236}">
                <a16:creationId xmlns:a16="http://schemas.microsoft.com/office/drawing/2014/main" id="{78B64F61-82A8-834C-A60D-739CB7CC0F31}"/>
              </a:ext>
            </a:extLst>
          </p:cNvPr>
          <p:cNvSpPr>
            <a:spLocks noGrp="1"/>
          </p:cNvSpPr>
          <p:nvPr>
            <p:ph type="ftr" sz="quarter" idx="11"/>
          </p:nvPr>
        </p:nvSpPr>
        <p:spPr>
          <a:xfrm>
            <a:off x="839788" y="6388249"/>
            <a:ext cx="7646583" cy="365125"/>
          </a:xfrm>
          <a:prstGeom prst="rect">
            <a:avLst/>
          </a:prstGeom>
        </p:spPr>
        <p:txBody>
          <a:bodyPr anchor="ctr" anchorCtr="0"/>
          <a:lstStyle>
            <a:lvl1pPr>
              <a:defRPr sz="1400" b="0" i="1">
                <a:solidFill>
                  <a:srgbClr val="597F77"/>
                </a:solidFill>
                <a:latin typeface="Times" pitchFamily="2" charset="0"/>
              </a:defRPr>
            </a:lvl1pPr>
          </a:lstStyle>
          <a:p>
            <a:r>
              <a:rPr lang="en-US" dirty="0"/>
              <a:t>Section Title Goes Here</a:t>
            </a:r>
          </a:p>
        </p:txBody>
      </p:sp>
      <p:pic>
        <p:nvPicPr>
          <p:cNvPr id="22" name="Picture 21">
            <a:extLst>
              <a:ext uri="{FF2B5EF4-FFF2-40B4-BE49-F238E27FC236}">
                <a16:creationId xmlns:a16="http://schemas.microsoft.com/office/drawing/2014/main" id="{2406EB56-B845-6543-B743-6639A9B9E916}"/>
              </a:ext>
            </a:extLst>
          </p:cNvPr>
          <p:cNvPicPr>
            <a:picLocks noChangeAspect="1"/>
          </p:cNvPicPr>
          <p:nvPr userDrawn="1"/>
        </p:nvPicPr>
        <p:blipFill rotWithShape="1">
          <a:blip r:embed="rId2"/>
          <a:srcRect l="49564"/>
          <a:stretch/>
        </p:blipFill>
        <p:spPr>
          <a:xfrm>
            <a:off x="-5787" y="365124"/>
            <a:ext cx="668568" cy="1325563"/>
          </a:xfrm>
          <a:prstGeom prst="rect">
            <a:avLst/>
          </a:prstGeom>
        </p:spPr>
      </p:pic>
      <p:sp>
        <p:nvSpPr>
          <p:cNvPr id="16" name="Rectangle 15">
            <a:extLst>
              <a:ext uri="{FF2B5EF4-FFF2-40B4-BE49-F238E27FC236}">
                <a16:creationId xmlns:a16="http://schemas.microsoft.com/office/drawing/2014/main" id="{0D907194-37B0-A547-853E-819FB8F88C53}"/>
              </a:ext>
            </a:extLst>
          </p:cNvPr>
          <p:cNvSpPr/>
          <p:nvPr userDrawn="1"/>
        </p:nvSpPr>
        <p:spPr>
          <a:xfrm>
            <a:off x="8984512" y="6381750"/>
            <a:ext cx="3207487" cy="365125"/>
          </a:xfrm>
          <a:prstGeom prst="rect">
            <a:avLst/>
          </a:prstGeom>
          <a:solidFill>
            <a:srgbClr val="597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a:extLst>
              <a:ext uri="{FF2B5EF4-FFF2-40B4-BE49-F238E27FC236}">
                <a16:creationId xmlns:a16="http://schemas.microsoft.com/office/drawing/2014/main" id="{06806797-309D-0644-B90B-26B176B69B0E}"/>
              </a:ext>
            </a:extLst>
          </p:cNvPr>
          <p:cNvSpPr txBox="1">
            <a:spLocks/>
          </p:cNvSpPr>
          <p:nvPr userDrawn="1"/>
        </p:nvSpPr>
        <p:spPr>
          <a:xfrm>
            <a:off x="8835359" y="6381749"/>
            <a:ext cx="265814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1" kern="1200">
                <a:solidFill>
                  <a:srgbClr val="001340"/>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i="0" spc="50" baseline="0" dirty="0">
                <a:solidFill>
                  <a:schemeClr val="bg1"/>
                </a:solidFill>
                <a:latin typeface="Times" pitchFamily="2" charset="0"/>
              </a:rPr>
              <a:t>Teaching Human Dignity</a:t>
            </a:r>
          </a:p>
        </p:txBody>
      </p:sp>
    </p:spTree>
    <p:extLst>
      <p:ext uri="{BB962C8B-B14F-4D97-AF65-F5344CB8AC3E}">
        <p14:creationId xmlns:p14="http://schemas.microsoft.com/office/powerpoint/2010/main" val="2410656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0246B-75A4-F348-ACFC-6D544C1849BE}"/>
              </a:ext>
            </a:extLst>
          </p:cNvPr>
          <p:cNvSpPr>
            <a:spLocks noGrp="1"/>
          </p:cNvSpPr>
          <p:nvPr>
            <p:ph type="title"/>
          </p:nvPr>
        </p:nvSpPr>
        <p:spPr/>
        <p:txBody>
          <a:bodyPr/>
          <a:lstStyle>
            <a:lvl1pPr>
              <a:defRPr>
                <a:solidFill>
                  <a:srgbClr val="597F77"/>
                </a:solidFill>
                <a:latin typeface="Times" pitchFamily="2" charset="0"/>
              </a:defRPr>
            </a:lvl1pPr>
          </a:lstStyle>
          <a:p>
            <a:r>
              <a:rPr lang="en-US" dirty="0"/>
              <a:t>Click to edit Master title style</a:t>
            </a:r>
          </a:p>
        </p:txBody>
      </p:sp>
      <p:sp>
        <p:nvSpPr>
          <p:cNvPr id="17" name="Footer Placeholder 4">
            <a:extLst>
              <a:ext uri="{FF2B5EF4-FFF2-40B4-BE49-F238E27FC236}">
                <a16:creationId xmlns:a16="http://schemas.microsoft.com/office/drawing/2014/main" id="{5D315EE5-99ED-6644-9493-AD6EA6E1082A}"/>
              </a:ext>
            </a:extLst>
          </p:cNvPr>
          <p:cNvSpPr>
            <a:spLocks noGrp="1"/>
          </p:cNvSpPr>
          <p:nvPr>
            <p:ph type="ftr" sz="quarter" idx="3"/>
          </p:nvPr>
        </p:nvSpPr>
        <p:spPr>
          <a:xfrm>
            <a:off x="838200" y="6388249"/>
            <a:ext cx="7646583" cy="365125"/>
          </a:xfrm>
          <a:prstGeom prst="rect">
            <a:avLst/>
          </a:prstGeom>
        </p:spPr>
        <p:txBody>
          <a:bodyPr anchor="ctr" anchorCtr="0"/>
          <a:lstStyle>
            <a:lvl1pPr>
              <a:defRPr sz="1400" b="0" i="1">
                <a:solidFill>
                  <a:srgbClr val="597F77"/>
                </a:solidFill>
                <a:latin typeface="Times" pitchFamily="2" charset="0"/>
              </a:defRPr>
            </a:lvl1pPr>
          </a:lstStyle>
          <a:p>
            <a:r>
              <a:rPr lang="en-US" dirty="0"/>
              <a:t>Section Title Goes Here</a:t>
            </a:r>
          </a:p>
        </p:txBody>
      </p:sp>
      <p:pic>
        <p:nvPicPr>
          <p:cNvPr id="18" name="Picture 17">
            <a:extLst>
              <a:ext uri="{FF2B5EF4-FFF2-40B4-BE49-F238E27FC236}">
                <a16:creationId xmlns:a16="http://schemas.microsoft.com/office/drawing/2014/main" id="{98982BFB-CB1F-4F42-A684-44EA47A34F7F}"/>
              </a:ext>
            </a:extLst>
          </p:cNvPr>
          <p:cNvPicPr>
            <a:picLocks noChangeAspect="1"/>
          </p:cNvPicPr>
          <p:nvPr userDrawn="1"/>
        </p:nvPicPr>
        <p:blipFill rotWithShape="1">
          <a:blip r:embed="rId2"/>
          <a:srcRect l="49127"/>
          <a:stretch/>
        </p:blipFill>
        <p:spPr>
          <a:xfrm>
            <a:off x="-11575" y="365124"/>
            <a:ext cx="674356" cy="1325563"/>
          </a:xfrm>
          <a:prstGeom prst="rect">
            <a:avLst/>
          </a:prstGeom>
        </p:spPr>
      </p:pic>
      <p:sp>
        <p:nvSpPr>
          <p:cNvPr id="12" name="Rectangle 11">
            <a:extLst>
              <a:ext uri="{FF2B5EF4-FFF2-40B4-BE49-F238E27FC236}">
                <a16:creationId xmlns:a16="http://schemas.microsoft.com/office/drawing/2014/main" id="{0D907194-37B0-A547-853E-819FB8F88C53}"/>
              </a:ext>
            </a:extLst>
          </p:cNvPr>
          <p:cNvSpPr/>
          <p:nvPr userDrawn="1"/>
        </p:nvSpPr>
        <p:spPr>
          <a:xfrm>
            <a:off x="8984512" y="6381750"/>
            <a:ext cx="3207487" cy="365125"/>
          </a:xfrm>
          <a:prstGeom prst="rect">
            <a:avLst/>
          </a:prstGeom>
          <a:solidFill>
            <a:srgbClr val="597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a:extLst>
              <a:ext uri="{FF2B5EF4-FFF2-40B4-BE49-F238E27FC236}">
                <a16:creationId xmlns:a16="http://schemas.microsoft.com/office/drawing/2014/main" id="{9B29B53D-BF6C-5B48-B334-C846C25EAAD5}"/>
              </a:ext>
            </a:extLst>
          </p:cNvPr>
          <p:cNvSpPr txBox="1">
            <a:spLocks/>
          </p:cNvSpPr>
          <p:nvPr userDrawn="1"/>
        </p:nvSpPr>
        <p:spPr>
          <a:xfrm>
            <a:off x="8835359" y="6381749"/>
            <a:ext cx="265814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1" kern="1200">
                <a:solidFill>
                  <a:srgbClr val="001340"/>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i="0" spc="50" baseline="0" dirty="0">
                <a:solidFill>
                  <a:schemeClr val="bg1"/>
                </a:solidFill>
                <a:latin typeface="Times" pitchFamily="2" charset="0"/>
              </a:rPr>
              <a:t>Teaching Human Dignity</a:t>
            </a:r>
          </a:p>
        </p:txBody>
      </p:sp>
    </p:spTree>
    <p:extLst>
      <p:ext uri="{BB962C8B-B14F-4D97-AF65-F5344CB8AC3E}">
        <p14:creationId xmlns:p14="http://schemas.microsoft.com/office/powerpoint/2010/main" val="173523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A092B-66B1-644B-A73A-2DFC012FAB89}"/>
              </a:ext>
            </a:extLst>
          </p:cNvPr>
          <p:cNvSpPr>
            <a:spLocks noGrp="1"/>
          </p:cNvSpPr>
          <p:nvPr>
            <p:ph type="title"/>
          </p:nvPr>
        </p:nvSpPr>
        <p:spPr>
          <a:xfrm>
            <a:off x="839788" y="457200"/>
            <a:ext cx="3932237" cy="1600200"/>
          </a:xfrm>
        </p:spPr>
        <p:txBody>
          <a:bodyPr anchor="b"/>
          <a:lstStyle>
            <a:lvl1pPr>
              <a:defRPr sz="3200">
                <a:solidFill>
                  <a:srgbClr val="597F77"/>
                </a:solidFill>
                <a:latin typeface="Times"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A13CE13-4B20-5044-9682-9A65139F744A}"/>
              </a:ext>
            </a:extLst>
          </p:cNvPr>
          <p:cNvSpPr>
            <a:spLocks noGrp="1"/>
          </p:cNvSpPr>
          <p:nvPr>
            <p:ph idx="1"/>
          </p:nvPr>
        </p:nvSpPr>
        <p:spPr>
          <a:xfrm>
            <a:off x="5183188" y="987425"/>
            <a:ext cx="6172200" cy="4873625"/>
          </a:xfrm>
        </p:spPr>
        <p:txBody>
          <a:bodyPr/>
          <a:lstStyle>
            <a:lvl1pPr>
              <a:spcAft>
                <a:spcPts val="1200"/>
              </a:spcAft>
              <a:buClr>
                <a:srgbClr val="001340"/>
              </a:buClr>
              <a:defRPr sz="3200">
                <a:latin typeface="Times" pitchFamily="2" charset="0"/>
              </a:defRPr>
            </a:lvl1pPr>
            <a:lvl2pPr>
              <a:spcAft>
                <a:spcPts val="1200"/>
              </a:spcAft>
              <a:buClr>
                <a:srgbClr val="001340"/>
              </a:buClr>
              <a:defRPr sz="2800">
                <a:latin typeface="Times" pitchFamily="2" charset="0"/>
              </a:defRPr>
            </a:lvl2pPr>
            <a:lvl3pPr>
              <a:spcAft>
                <a:spcPts val="1200"/>
              </a:spcAft>
              <a:buClr>
                <a:srgbClr val="001340"/>
              </a:buClr>
              <a:defRPr sz="2400">
                <a:latin typeface="Times" pitchFamily="2" charset="0"/>
              </a:defRPr>
            </a:lvl3pPr>
            <a:lvl4pPr>
              <a:spcAft>
                <a:spcPts val="1200"/>
              </a:spcAft>
              <a:buClr>
                <a:srgbClr val="001340"/>
              </a:buClr>
              <a:defRPr sz="2000">
                <a:latin typeface="Times" pitchFamily="2" charset="0"/>
              </a:defRPr>
            </a:lvl4pPr>
            <a:lvl5pPr>
              <a:spcAft>
                <a:spcPts val="1200"/>
              </a:spcAft>
              <a:buClr>
                <a:srgbClr val="001340"/>
              </a:buClr>
              <a:defRPr sz="2000">
                <a:latin typeface="Times" pitchFamily="2"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F56E275-1927-4247-BE17-3AE78FC4AFCA}"/>
              </a:ext>
            </a:extLst>
          </p:cNvPr>
          <p:cNvSpPr>
            <a:spLocks noGrp="1"/>
          </p:cNvSpPr>
          <p:nvPr>
            <p:ph type="body" sz="half" idx="2"/>
          </p:nvPr>
        </p:nvSpPr>
        <p:spPr>
          <a:xfrm>
            <a:off x="839788" y="2057400"/>
            <a:ext cx="3932237" cy="3811588"/>
          </a:xfrm>
        </p:spPr>
        <p:txBody>
          <a:bodyPr/>
          <a:lstStyle>
            <a:lvl1pPr marL="0" indent="0">
              <a:buNone/>
              <a:defRPr sz="1600">
                <a:latin typeface="Times"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9" name="Footer Placeholder 4">
            <a:extLst>
              <a:ext uri="{FF2B5EF4-FFF2-40B4-BE49-F238E27FC236}">
                <a16:creationId xmlns:a16="http://schemas.microsoft.com/office/drawing/2014/main" id="{F1DB98DD-B69B-A94E-8F9C-32D221271A67}"/>
              </a:ext>
            </a:extLst>
          </p:cNvPr>
          <p:cNvSpPr>
            <a:spLocks noGrp="1"/>
          </p:cNvSpPr>
          <p:nvPr>
            <p:ph type="ftr" sz="quarter" idx="3"/>
          </p:nvPr>
        </p:nvSpPr>
        <p:spPr>
          <a:xfrm>
            <a:off x="839788" y="6388249"/>
            <a:ext cx="7646583" cy="365125"/>
          </a:xfrm>
          <a:prstGeom prst="rect">
            <a:avLst/>
          </a:prstGeom>
        </p:spPr>
        <p:txBody>
          <a:bodyPr anchor="ctr" anchorCtr="0"/>
          <a:lstStyle>
            <a:lvl1pPr>
              <a:defRPr sz="1400" b="0" i="1">
                <a:solidFill>
                  <a:srgbClr val="597F77"/>
                </a:solidFill>
                <a:latin typeface="Times" pitchFamily="2" charset="0"/>
              </a:defRPr>
            </a:lvl1pPr>
          </a:lstStyle>
          <a:p>
            <a:r>
              <a:rPr lang="en-US" dirty="0"/>
              <a:t>Section Title Goes Here</a:t>
            </a:r>
          </a:p>
        </p:txBody>
      </p:sp>
      <p:pic>
        <p:nvPicPr>
          <p:cNvPr id="20" name="Picture 19">
            <a:extLst>
              <a:ext uri="{FF2B5EF4-FFF2-40B4-BE49-F238E27FC236}">
                <a16:creationId xmlns:a16="http://schemas.microsoft.com/office/drawing/2014/main" id="{96102331-C37D-6A47-A063-726B9D12E780}"/>
              </a:ext>
            </a:extLst>
          </p:cNvPr>
          <p:cNvPicPr>
            <a:picLocks noChangeAspect="1"/>
          </p:cNvPicPr>
          <p:nvPr userDrawn="1"/>
        </p:nvPicPr>
        <p:blipFill rotWithShape="1">
          <a:blip r:embed="rId2"/>
          <a:srcRect l="49564"/>
          <a:stretch/>
        </p:blipFill>
        <p:spPr>
          <a:xfrm>
            <a:off x="-5787" y="365124"/>
            <a:ext cx="668568" cy="1325563"/>
          </a:xfrm>
          <a:prstGeom prst="rect">
            <a:avLst/>
          </a:prstGeom>
        </p:spPr>
      </p:pic>
      <p:sp>
        <p:nvSpPr>
          <p:cNvPr id="14" name="Rectangle 13">
            <a:extLst>
              <a:ext uri="{FF2B5EF4-FFF2-40B4-BE49-F238E27FC236}">
                <a16:creationId xmlns:a16="http://schemas.microsoft.com/office/drawing/2014/main" id="{0D907194-37B0-A547-853E-819FB8F88C53}"/>
              </a:ext>
            </a:extLst>
          </p:cNvPr>
          <p:cNvSpPr/>
          <p:nvPr userDrawn="1"/>
        </p:nvSpPr>
        <p:spPr>
          <a:xfrm>
            <a:off x="8984512" y="6381750"/>
            <a:ext cx="3207487" cy="365125"/>
          </a:xfrm>
          <a:prstGeom prst="rect">
            <a:avLst/>
          </a:prstGeom>
          <a:solidFill>
            <a:srgbClr val="597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a:extLst>
              <a:ext uri="{FF2B5EF4-FFF2-40B4-BE49-F238E27FC236}">
                <a16:creationId xmlns:a16="http://schemas.microsoft.com/office/drawing/2014/main" id="{45F6979A-2789-5C44-BBE7-80ED4C2861A3}"/>
              </a:ext>
            </a:extLst>
          </p:cNvPr>
          <p:cNvSpPr txBox="1">
            <a:spLocks/>
          </p:cNvSpPr>
          <p:nvPr userDrawn="1"/>
        </p:nvSpPr>
        <p:spPr>
          <a:xfrm>
            <a:off x="8835359" y="6381749"/>
            <a:ext cx="265814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1" kern="1200">
                <a:solidFill>
                  <a:srgbClr val="001340"/>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i="0" spc="50" baseline="0" dirty="0">
                <a:solidFill>
                  <a:schemeClr val="bg1"/>
                </a:solidFill>
                <a:latin typeface="Times" pitchFamily="2" charset="0"/>
              </a:rPr>
              <a:t>Teaching Human Dignity</a:t>
            </a:r>
          </a:p>
        </p:txBody>
      </p:sp>
    </p:spTree>
    <p:extLst>
      <p:ext uri="{BB962C8B-B14F-4D97-AF65-F5344CB8AC3E}">
        <p14:creationId xmlns:p14="http://schemas.microsoft.com/office/powerpoint/2010/main" val="360855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B44EFA-0B36-AD48-9037-F16FE6D63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54EC821-9F4A-3C48-8796-55BDF3AE9C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AE28CC9B-1921-2B4D-B274-8A76FC127C78}"/>
              </a:ext>
            </a:extLst>
          </p:cNvPr>
          <p:cNvSpPr>
            <a:spLocks noGrp="1"/>
          </p:cNvSpPr>
          <p:nvPr>
            <p:ph type="sldNum" sz="quarter" idx="4"/>
          </p:nvPr>
        </p:nvSpPr>
        <p:spPr>
          <a:xfrm>
            <a:off x="831849" y="6356350"/>
            <a:ext cx="603545" cy="365125"/>
          </a:xfrm>
          <a:prstGeom prst="rect">
            <a:avLst/>
          </a:prstGeom>
        </p:spPr>
        <p:txBody>
          <a:bodyPr/>
          <a:lstStyle>
            <a:lvl1pPr algn="l">
              <a:defRPr sz="1800">
                <a:solidFill>
                  <a:srgbClr val="001340"/>
                </a:solidFill>
                <a:latin typeface="Georgia" panose="02040502050405020303" pitchFamily="18" charset="0"/>
              </a:defRPr>
            </a:lvl1pPr>
          </a:lstStyle>
          <a:p>
            <a:fld id="{DDFCD82C-01E0-F94E-B818-D354039D3CB0}" type="slidenum">
              <a:rPr lang="en-US" smtClean="0"/>
              <a:pPr/>
              <a:t>‹#›</a:t>
            </a:fld>
            <a:endParaRPr lang="en-US" dirty="0"/>
          </a:p>
        </p:txBody>
      </p:sp>
    </p:spTree>
    <p:extLst>
      <p:ext uri="{BB962C8B-B14F-4D97-AF65-F5344CB8AC3E}">
        <p14:creationId xmlns:p14="http://schemas.microsoft.com/office/powerpoint/2010/main" val="194436772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1" r:id="rId3"/>
    <p:sldLayoutId id="2147483660" r:id="rId4"/>
    <p:sldLayoutId id="2147483650" r:id="rId5"/>
    <p:sldLayoutId id="2147483652" r:id="rId6"/>
    <p:sldLayoutId id="2147483653" r:id="rId7"/>
    <p:sldLayoutId id="2147483654" r:id="rId8"/>
    <p:sldLayoutId id="2147483656" r:id="rId9"/>
    <p:sldLayoutId id="2147483657" r:id="rId10"/>
    <p:sldLayoutId id="2147483658" r:id="rId11"/>
    <p:sldLayoutId id="2147483659" r:id="rId12"/>
    <p:sldLayoutId id="2147483655" r:id="rId13"/>
  </p:sldLayoutIdLst>
  <p:hf hdr="0" dt="0"/>
  <p:txStyles>
    <p:titleStyle>
      <a:lvl1pPr algn="l" defTabSz="914400" rtl="0" eaLnBrk="1" latinLnBrk="0" hangingPunct="1">
        <a:lnSpc>
          <a:spcPct val="90000"/>
        </a:lnSpc>
        <a:spcBef>
          <a:spcPct val="0"/>
        </a:spcBef>
        <a:buNone/>
        <a:defRPr sz="4400" b="1" kern="1200">
          <a:solidFill>
            <a:srgbClr val="00134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E53D2B-C311-8B47-A020-63AA58443E3C}"/>
              </a:ext>
            </a:extLst>
          </p:cNvPr>
          <p:cNvSpPr txBox="1"/>
          <p:nvPr/>
        </p:nvSpPr>
        <p:spPr>
          <a:xfrm>
            <a:off x="315358" y="2096359"/>
            <a:ext cx="11540017" cy="2308324"/>
          </a:xfrm>
          <a:prstGeom prst="rect">
            <a:avLst/>
          </a:prstGeom>
          <a:noFill/>
        </p:spPr>
        <p:txBody>
          <a:bodyPr wrap="square" rtlCol="0">
            <a:spAutoFit/>
          </a:bodyPr>
          <a:lstStyle/>
          <a:p>
            <a:pPr algn="ctr"/>
            <a:r>
              <a:rPr lang="en-US" sz="7200" spc="300" dirty="0">
                <a:ln w="0"/>
                <a:effectLst>
                  <a:outerShdw blurRad="38100" dist="19050" dir="2700000" algn="tl" rotWithShape="0">
                    <a:schemeClr val="dk1">
                      <a:alpha val="40000"/>
                    </a:schemeClr>
                  </a:outerShdw>
                </a:effectLst>
                <a:latin typeface="Garamond" panose="02020404030301010803" pitchFamily="18" charset="0"/>
              </a:rPr>
              <a:t>Introduction and Review of Exponential Functions</a:t>
            </a:r>
            <a:endParaRPr lang="en-US" sz="4800" spc="300" dirty="0">
              <a:ln w="0"/>
              <a:effectLst>
                <a:outerShdw blurRad="38100" dist="19050" dir="2700000" algn="tl" rotWithShape="0">
                  <a:schemeClr val="dk1">
                    <a:alpha val="40000"/>
                  </a:schemeClr>
                </a:outerShdw>
              </a:effectLst>
              <a:latin typeface="Garamond" panose="02020404030301010803" pitchFamily="18" charset="0"/>
            </a:endParaRPr>
          </a:p>
        </p:txBody>
      </p:sp>
      <p:sp>
        <p:nvSpPr>
          <p:cNvPr id="7" name="TextBox 6">
            <a:extLst>
              <a:ext uri="{FF2B5EF4-FFF2-40B4-BE49-F238E27FC236}">
                <a16:creationId xmlns:a16="http://schemas.microsoft.com/office/drawing/2014/main" id="{7822CD2C-A606-FF4E-9842-2BBB12DD093F}"/>
              </a:ext>
            </a:extLst>
          </p:cNvPr>
          <p:cNvSpPr txBox="1"/>
          <p:nvPr/>
        </p:nvSpPr>
        <p:spPr>
          <a:xfrm>
            <a:off x="315358" y="5574400"/>
            <a:ext cx="11540016" cy="861774"/>
          </a:xfrm>
          <a:prstGeom prst="rect">
            <a:avLst/>
          </a:prstGeom>
          <a:noFill/>
        </p:spPr>
        <p:txBody>
          <a:bodyPr wrap="square" rtlCol="0">
            <a:spAutoFit/>
          </a:bodyPr>
          <a:lstStyle/>
          <a:p>
            <a:pPr algn="ctr"/>
            <a:r>
              <a:rPr lang="en-US" sz="5000" b="1" spc="300" dirty="0">
                <a:solidFill>
                  <a:schemeClr val="bg1"/>
                </a:solidFill>
                <a:effectLst>
                  <a:outerShdw blurRad="50800" dist="38100" dir="8100000" algn="tr" rotWithShape="0">
                    <a:prstClr val="black">
                      <a:alpha val="40000"/>
                    </a:prstClr>
                  </a:outerShdw>
                </a:effectLst>
                <a:latin typeface="Garamond" panose="02020404030301010803" pitchFamily="18" charset="0"/>
              </a:rPr>
              <a:t>Exploring China’s One-Child Policy</a:t>
            </a:r>
            <a:endParaRPr lang="en-US" sz="5000" b="1" i="0" spc="300" dirty="0">
              <a:solidFill>
                <a:schemeClr val="bg1"/>
              </a:solidFill>
              <a:effectLst>
                <a:outerShdw blurRad="50800" dist="38100" dir="8100000" algn="tr" rotWithShape="0">
                  <a:prstClr val="black">
                    <a:alpha val="40000"/>
                  </a:prstClr>
                </a:outerShdw>
              </a:effectLst>
              <a:latin typeface="Garamond" panose="02020404030301010803" pitchFamily="18" charset="0"/>
            </a:endParaRPr>
          </a:p>
        </p:txBody>
      </p:sp>
      <p:grpSp>
        <p:nvGrpSpPr>
          <p:cNvPr id="3" name="Group 2"/>
          <p:cNvGrpSpPr/>
          <p:nvPr/>
        </p:nvGrpSpPr>
        <p:grpSpPr>
          <a:xfrm>
            <a:off x="3685066" y="637511"/>
            <a:ext cx="4800600" cy="845582"/>
            <a:chOff x="3570768" y="637511"/>
            <a:chExt cx="4800600" cy="845582"/>
          </a:xfrm>
        </p:grpSpPr>
        <p:pic>
          <p:nvPicPr>
            <p:cNvPr id="8" name="Picture 7">
              <a:extLst>
                <a:ext uri="{FF2B5EF4-FFF2-40B4-BE49-F238E27FC236}">
                  <a16:creationId xmlns:a16="http://schemas.microsoft.com/office/drawing/2014/main" id="{3E07C610-70F6-854E-8095-6C88DACA56AF}"/>
                </a:ext>
              </a:extLst>
            </p:cNvPr>
            <p:cNvPicPr>
              <a:picLocks noChangeAspect="1"/>
            </p:cNvPicPr>
            <p:nvPr/>
          </p:nvPicPr>
          <p:blipFill>
            <a:blip r:embed="rId3"/>
            <a:stretch>
              <a:fillRect/>
            </a:stretch>
          </p:blipFill>
          <p:spPr>
            <a:xfrm>
              <a:off x="3570768" y="1178293"/>
              <a:ext cx="4800600" cy="304800"/>
            </a:xfrm>
            <a:prstGeom prst="rect">
              <a:avLst/>
            </a:prstGeom>
          </p:spPr>
        </p:pic>
        <p:pic>
          <p:nvPicPr>
            <p:cNvPr id="9" name="Picture 8">
              <a:extLst>
                <a:ext uri="{FF2B5EF4-FFF2-40B4-BE49-F238E27FC236}">
                  <a16:creationId xmlns:a16="http://schemas.microsoft.com/office/drawing/2014/main" id="{4711BBBB-D769-154C-9FAA-25A7D7D6CA9E}"/>
                </a:ext>
              </a:extLst>
            </p:cNvPr>
            <p:cNvPicPr>
              <a:picLocks noChangeAspect="1"/>
            </p:cNvPicPr>
            <p:nvPr/>
          </p:nvPicPr>
          <p:blipFill>
            <a:blip r:embed="rId4"/>
            <a:stretch>
              <a:fillRect/>
            </a:stretch>
          </p:blipFill>
          <p:spPr>
            <a:xfrm>
              <a:off x="3646968" y="637511"/>
              <a:ext cx="4648200" cy="342900"/>
            </a:xfrm>
            <a:prstGeom prst="rect">
              <a:avLst/>
            </a:prstGeom>
          </p:spPr>
        </p:pic>
      </p:grpSp>
    </p:spTree>
    <p:extLst>
      <p:ext uri="{BB962C8B-B14F-4D97-AF65-F5344CB8AC3E}">
        <p14:creationId xmlns:p14="http://schemas.microsoft.com/office/powerpoint/2010/main" val="1687535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C591-DFE0-324B-973B-345751AAD726}"/>
              </a:ext>
            </a:extLst>
          </p:cNvPr>
          <p:cNvSpPr>
            <a:spLocks noGrp="1"/>
          </p:cNvSpPr>
          <p:nvPr>
            <p:ph type="title"/>
          </p:nvPr>
        </p:nvSpPr>
        <p:spPr/>
        <p:txBody>
          <a:bodyPr/>
          <a:lstStyle/>
          <a:p>
            <a:pPr algn="ctr"/>
            <a:r>
              <a:rPr lang="en-US" dirty="0">
                <a:latin typeface="Garamond" panose="02020404030301010803" pitchFamily="18" charset="0"/>
              </a:rPr>
              <a:t>Review Problems</a:t>
            </a:r>
          </a:p>
        </p:txBody>
      </p:sp>
      <p:sp>
        <p:nvSpPr>
          <p:cNvPr id="3" name="Content Placeholder 2">
            <a:extLst>
              <a:ext uri="{FF2B5EF4-FFF2-40B4-BE49-F238E27FC236}">
                <a16:creationId xmlns:a16="http://schemas.microsoft.com/office/drawing/2014/main" id="{451D0325-711D-3948-A277-0332A9FB3B26}"/>
              </a:ext>
            </a:extLst>
          </p:cNvPr>
          <p:cNvSpPr>
            <a:spLocks noGrp="1"/>
          </p:cNvSpPr>
          <p:nvPr>
            <p:ph idx="1"/>
          </p:nvPr>
        </p:nvSpPr>
        <p:spPr/>
        <p:txBody>
          <a:bodyPr>
            <a:normAutofit/>
          </a:bodyPr>
          <a:lstStyle/>
          <a:p>
            <a:pPr marL="514350" indent="-514350">
              <a:buClr>
                <a:schemeClr val="tx1"/>
              </a:buClr>
              <a:buFont typeface="+mj-lt"/>
              <a:buAutoNum type="arabicPeriod"/>
            </a:pPr>
            <a:r>
              <a:rPr lang="en-US" dirty="0">
                <a:solidFill>
                  <a:srgbClr val="597F77"/>
                </a:solidFill>
                <a:latin typeface="Garamond" panose="02020404030301010803" pitchFamily="18" charset="0"/>
              </a:rPr>
              <a:t>Without a calculator, evaluate the following expressions.</a:t>
            </a:r>
          </a:p>
          <a:p>
            <a:pPr marL="914400" lvl="1" indent="-457200">
              <a:buClr>
                <a:schemeClr val="tx1"/>
              </a:buClr>
              <a:buFont typeface="+mj-lt"/>
              <a:buAutoNum type="alphaLcParenR"/>
            </a:pPr>
            <a:r>
              <a:rPr lang="en-US" dirty="0">
                <a:solidFill>
                  <a:srgbClr val="597F77"/>
                </a:solidFill>
                <a:latin typeface="Garamond" panose="02020404030301010803" pitchFamily="18" charset="0"/>
              </a:rPr>
              <a:t>3</a:t>
            </a:r>
            <a:r>
              <a:rPr lang="en-US" baseline="30000" dirty="0">
                <a:solidFill>
                  <a:srgbClr val="597F77"/>
                </a:solidFill>
                <a:latin typeface="Garamond" panose="02020404030301010803" pitchFamily="18" charset="0"/>
              </a:rPr>
              <a:t>2 </a:t>
            </a:r>
            <a:r>
              <a:rPr lang="en-US" b="1" dirty="0">
                <a:solidFill>
                  <a:schemeClr val="accent2"/>
                </a:solidFill>
                <a:latin typeface="Garamond" panose="02020404030301010803" pitchFamily="18" charset="0"/>
              </a:rPr>
              <a:t>= 9</a:t>
            </a:r>
          </a:p>
          <a:p>
            <a:pPr marL="914400" lvl="1" indent="-457200">
              <a:buClr>
                <a:schemeClr val="tx1"/>
              </a:buClr>
              <a:buFont typeface="+mj-lt"/>
              <a:buAutoNum type="alphaLcParenR"/>
            </a:pPr>
            <a:r>
              <a:rPr lang="en-US" dirty="0">
                <a:solidFill>
                  <a:srgbClr val="597F77"/>
                </a:solidFill>
                <a:latin typeface="Garamond" panose="02020404030301010803" pitchFamily="18" charset="0"/>
              </a:rPr>
              <a:t>2</a:t>
            </a:r>
            <a:r>
              <a:rPr lang="en-US" baseline="30000" dirty="0">
                <a:solidFill>
                  <a:srgbClr val="597F77"/>
                </a:solidFill>
                <a:latin typeface="Garamond" panose="02020404030301010803" pitchFamily="18" charset="0"/>
              </a:rPr>
              <a:t>4 </a:t>
            </a:r>
            <a:r>
              <a:rPr lang="en-US" b="1" dirty="0">
                <a:solidFill>
                  <a:schemeClr val="accent2"/>
                </a:solidFill>
                <a:latin typeface="Garamond" panose="02020404030301010803" pitchFamily="18" charset="0"/>
              </a:rPr>
              <a:t>= 16</a:t>
            </a:r>
            <a:endParaRPr lang="en-US" dirty="0">
              <a:solidFill>
                <a:srgbClr val="597F77"/>
              </a:solidFill>
              <a:latin typeface="Garamond" panose="02020404030301010803" pitchFamily="18" charset="0"/>
            </a:endParaRPr>
          </a:p>
          <a:p>
            <a:pPr marL="914400" lvl="1" indent="-457200">
              <a:buClr>
                <a:schemeClr val="tx1"/>
              </a:buClr>
              <a:buFont typeface="+mj-lt"/>
              <a:buAutoNum type="alphaLcParenR"/>
            </a:pPr>
            <a:r>
              <a:rPr lang="en-US" dirty="0">
                <a:solidFill>
                  <a:srgbClr val="597F77"/>
                </a:solidFill>
                <a:latin typeface="Garamond" panose="02020404030301010803" pitchFamily="18" charset="0"/>
              </a:rPr>
              <a:t>(1+3)</a:t>
            </a:r>
            <a:r>
              <a:rPr lang="en-US" baseline="30000" dirty="0">
                <a:solidFill>
                  <a:srgbClr val="597F77"/>
                </a:solidFill>
                <a:latin typeface="Garamond" panose="02020404030301010803" pitchFamily="18" charset="0"/>
              </a:rPr>
              <a:t>2 </a:t>
            </a:r>
            <a:r>
              <a:rPr lang="en-US" b="1" dirty="0">
                <a:solidFill>
                  <a:schemeClr val="accent2"/>
                </a:solidFill>
                <a:latin typeface="Garamond" panose="02020404030301010803" pitchFamily="18" charset="0"/>
              </a:rPr>
              <a:t>= (4)</a:t>
            </a:r>
            <a:r>
              <a:rPr lang="en-US" b="1" baseline="30000" dirty="0">
                <a:solidFill>
                  <a:schemeClr val="accent2"/>
                </a:solidFill>
                <a:latin typeface="Garamond" panose="02020404030301010803" pitchFamily="18" charset="0"/>
              </a:rPr>
              <a:t>2</a:t>
            </a:r>
            <a:r>
              <a:rPr lang="en-US" b="1" dirty="0">
                <a:solidFill>
                  <a:schemeClr val="accent2"/>
                </a:solidFill>
                <a:latin typeface="Garamond" panose="02020404030301010803" pitchFamily="18" charset="0"/>
              </a:rPr>
              <a:t> = 16</a:t>
            </a:r>
            <a:endParaRPr lang="en-US" dirty="0">
              <a:solidFill>
                <a:srgbClr val="597F77"/>
              </a:solidFill>
              <a:latin typeface="Garamond" panose="02020404030301010803" pitchFamily="18" charset="0"/>
            </a:endParaRPr>
          </a:p>
          <a:p>
            <a:pPr marL="914400" lvl="1" indent="-457200">
              <a:buClr>
                <a:schemeClr val="tx1"/>
              </a:buClr>
              <a:buFont typeface="+mj-lt"/>
              <a:buAutoNum type="alphaLcParenR"/>
            </a:pPr>
            <a:r>
              <a:rPr lang="en-US" dirty="0">
                <a:solidFill>
                  <a:srgbClr val="597F77"/>
                </a:solidFill>
                <a:latin typeface="Garamond" panose="02020404030301010803" pitchFamily="18" charset="0"/>
              </a:rPr>
              <a:t>2(1+1)</a:t>
            </a:r>
            <a:r>
              <a:rPr lang="en-US" baseline="30000" dirty="0">
                <a:solidFill>
                  <a:srgbClr val="597F77"/>
                </a:solidFill>
                <a:latin typeface="Garamond" panose="02020404030301010803" pitchFamily="18" charset="0"/>
              </a:rPr>
              <a:t>3 </a:t>
            </a:r>
            <a:r>
              <a:rPr lang="en-US" b="1" dirty="0">
                <a:solidFill>
                  <a:schemeClr val="accent2"/>
                </a:solidFill>
                <a:latin typeface="Garamond" panose="02020404030301010803" pitchFamily="18" charset="0"/>
              </a:rPr>
              <a:t>= 2(2)</a:t>
            </a:r>
            <a:r>
              <a:rPr lang="en-US" b="1" baseline="30000" dirty="0">
                <a:solidFill>
                  <a:schemeClr val="accent2"/>
                </a:solidFill>
                <a:latin typeface="Garamond" panose="02020404030301010803" pitchFamily="18" charset="0"/>
              </a:rPr>
              <a:t>3</a:t>
            </a:r>
            <a:r>
              <a:rPr lang="en-US" b="1" dirty="0">
                <a:solidFill>
                  <a:schemeClr val="accent2"/>
                </a:solidFill>
                <a:latin typeface="Garamond" panose="02020404030301010803" pitchFamily="18" charset="0"/>
              </a:rPr>
              <a:t> = 2(8) = 16</a:t>
            </a:r>
            <a:endParaRPr lang="en-US" dirty="0">
              <a:solidFill>
                <a:srgbClr val="597F77"/>
              </a:solidFill>
              <a:latin typeface="Garamond" panose="02020404030301010803" pitchFamily="18" charset="0"/>
            </a:endParaRPr>
          </a:p>
        </p:txBody>
      </p:sp>
      <p:sp>
        <p:nvSpPr>
          <p:cNvPr id="4" name="TextBox 3">
            <a:extLst>
              <a:ext uri="{FF2B5EF4-FFF2-40B4-BE49-F238E27FC236}">
                <a16:creationId xmlns:a16="http://schemas.microsoft.com/office/drawing/2014/main" id="{1A9EF5E8-F40D-8B45-AAE6-5030A6B295E9}"/>
              </a:ext>
            </a:extLst>
          </p:cNvPr>
          <p:cNvSpPr txBox="1"/>
          <p:nvPr/>
        </p:nvSpPr>
        <p:spPr>
          <a:xfrm rot="20700000">
            <a:off x="140678" y="643148"/>
            <a:ext cx="3239733"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3 of your Packet!</a:t>
            </a:r>
          </a:p>
        </p:txBody>
      </p:sp>
    </p:spTree>
    <p:extLst>
      <p:ext uri="{BB962C8B-B14F-4D97-AF65-F5344CB8AC3E}">
        <p14:creationId xmlns:p14="http://schemas.microsoft.com/office/powerpoint/2010/main" val="3518674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C591-DFE0-324B-973B-345751AAD726}"/>
              </a:ext>
            </a:extLst>
          </p:cNvPr>
          <p:cNvSpPr>
            <a:spLocks noGrp="1"/>
          </p:cNvSpPr>
          <p:nvPr>
            <p:ph type="title"/>
          </p:nvPr>
        </p:nvSpPr>
        <p:spPr/>
        <p:txBody>
          <a:bodyPr/>
          <a:lstStyle/>
          <a:p>
            <a:pPr algn="ctr"/>
            <a:r>
              <a:rPr lang="en-US" dirty="0">
                <a:latin typeface="Garamond" panose="02020404030301010803" pitchFamily="18" charset="0"/>
              </a:rPr>
              <a:t>Review Problems</a:t>
            </a:r>
          </a:p>
        </p:txBody>
      </p:sp>
      <p:sp>
        <p:nvSpPr>
          <p:cNvPr id="3" name="Content Placeholder 2">
            <a:extLst>
              <a:ext uri="{FF2B5EF4-FFF2-40B4-BE49-F238E27FC236}">
                <a16:creationId xmlns:a16="http://schemas.microsoft.com/office/drawing/2014/main" id="{451D0325-711D-3948-A277-0332A9FB3B26}"/>
              </a:ext>
            </a:extLst>
          </p:cNvPr>
          <p:cNvSpPr>
            <a:spLocks noGrp="1"/>
          </p:cNvSpPr>
          <p:nvPr>
            <p:ph idx="1"/>
          </p:nvPr>
        </p:nvSpPr>
        <p:spPr/>
        <p:txBody>
          <a:bodyPr>
            <a:normAutofit/>
          </a:bodyPr>
          <a:lstStyle/>
          <a:p>
            <a:pPr marL="514350" indent="-514350">
              <a:buClr>
                <a:schemeClr val="tx1"/>
              </a:buClr>
              <a:buFont typeface="+mj-lt"/>
              <a:buAutoNum type="arabicPeriod" startAt="2"/>
            </a:pPr>
            <a:r>
              <a:rPr lang="en-US" dirty="0">
                <a:solidFill>
                  <a:srgbClr val="597F77"/>
                </a:solidFill>
                <a:latin typeface="Garamond" panose="02020404030301010803" pitchFamily="18" charset="0"/>
              </a:rPr>
              <a:t>With a calculator, evaluate the following expressions. </a:t>
            </a:r>
          </a:p>
          <a:p>
            <a:pPr marL="914400" lvl="1" indent="-457200">
              <a:buClr>
                <a:schemeClr val="tx1"/>
              </a:buClr>
              <a:buFont typeface="+mj-lt"/>
              <a:buAutoNum type="alphaLcParenR"/>
            </a:pPr>
            <a:r>
              <a:rPr lang="en-US" dirty="0">
                <a:solidFill>
                  <a:srgbClr val="597F77"/>
                </a:solidFill>
                <a:latin typeface="Garamond" panose="02020404030301010803" pitchFamily="18" charset="0"/>
              </a:rPr>
              <a:t>2.51</a:t>
            </a:r>
            <a:r>
              <a:rPr lang="en-US" baseline="30000" dirty="0">
                <a:solidFill>
                  <a:srgbClr val="597F77"/>
                </a:solidFill>
                <a:latin typeface="Garamond" panose="02020404030301010803" pitchFamily="18" charset="0"/>
              </a:rPr>
              <a:t>3 </a:t>
            </a:r>
            <a:endParaRPr lang="en-US" b="1" dirty="0">
              <a:solidFill>
                <a:schemeClr val="accent2"/>
              </a:solidFill>
              <a:latin typeface="Garamond" panose="02020404030301010803" pitchFamily="18" charset="0"/>
            </a:endParaRPr>
          </a:p>
          <a:p>
            <a:pPr marL="914400" lvl="1" indent="-457200">
              <a:buClr>
                <a:schemeClr val="tx1"/>
              </a:buClr>
              <a:buFont typeface="+mj-lt"/>
              <a:buAutoNum type="alphaLcParenR"/>
            </a:pPr>
            <a:endParaRPr lang="en-US" dirty="0">
              <a:solidFill>
                <a:srgbClr val="597F77"/>
              </a:solidFill>
              <a:latin typeface="Garamond" panose="02020404030301010803" pitchFamily="18" charset="0"/>
            </a:endParaRPr>
          </a:p>
          <a:p>
            <a:pPr marL="914400" lvl="1" indent="-457200">
              <a:buClr>
                <a:schemeClr val="tx1"/>
              </a:buClr>
              <a:buFont typeface="+mj-lt"/>
              <a:buAutoNum type="alphaLcParenR"/>
            </a:pPr>
            <a:r>
              <a:rPr lang="en-US" dirty="0">
                <a:solidFill>
                  <a:srgbClr val="597F77"/>
                </a:solidFill>
                <a:latin typeface="Garamond" panose="02020404030301010803" pitchFamily="18" charset="0"/>
              </a:rPr>
              <a:t>(1+0.02)</a:t>
            </a:r>
            <a:r>
              <a:rPr lang="en-US" baseline="30000" dirty="0">
                <a:solidFill>
                  <a:srgbClr val="597F77"/>
                </a:solidFill>
                <a:latin typeface="Garamond" panose="02020404030301010803" pitchFamily="18" charset="0"/>
              </a:rPr>
              <a:t>23 </a:t>
            </a:r>
            <a:endParaRPr lang="en-US" dirty="0">
              <a:solidFill>
                <a:srgbClr val="597F77"/>
              </a:solidFill>
              <a:latin typeface="Garamond" panose="02020404030301010803" pitchFamily="18" charset="0"/>
            </a:endParaRPr>
          </a:p>
        </p:txBody>
      </p:sp>
      <p:sp>
        <p:nvSpPr>
          <p:cNvPr id="4" name="TextBox 3">
            <a:extLst>
              <a:ext uri="{FF2B5EF4-FFF2-40B4-BE49-F238E27FC236}">
                <a16:creationId xmlns:a16="http://schemas.microsoft.com/office/drawing/2014/main" id="{1A9EF5E8-F40D-8B45-AAE6-5030A6B295E9}"/>
              </a:ext>
            </a:extLst>
          </p:cNvPr>
          <p:cNvSpPr txBox="1"/>
          <p:nvPr/>
        </p:nvSpPr>
        <p:spPr>
          <a:xfrm rot="20700000">
            <a:off x="140678" y="643148"/>
            <a:ext cx="3239733"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3 of your Packet!</a:t>
            </a:r>
          </a:p>
        </p:txBody>
      </p:sp>
      <p:sp>
        <p:nvSpPr>
          <p:cNvPr id="5" name="Content Placeholder 2">
            <a:extLst>
              <a:ext uri="{FF2B5EF4-FFF2-40B4-BE49-F238E27FC236}">
                <a16:creationId xmlns:a16="http://schemas.microsoft.com/office/drawing/2014/main" id="{E2760071-FAD5-4EC8-A6A6-691A75F7628D}"/>
              </a:ext>
            </a:extLst>
          </p:cNvPr>
          <p:cNvSpPr txBox="1">
            <a:spLocks/>
          </p:cNvSpPr>
          <p:nvPr/>
        </p:nvSpPr>
        <p:spPr>
          <a:xfrm>
            <a:off x="5723238" y="2743200"/>
            <a:ext cx="5064212" cy="27802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buClr>
                <a:schemeClr val="tx1"/>
              </a:buClr>
              <a:buFont typeface="+mj-lt"/>
              <a:buAutoNum type="alphaLcParenR" startAt="3"/>
            </a:pPr>
            <a:r>
              <a:rPr lang="en-US" dirty="0">
                <a:solidFill>
                  <a:srgbClr val="597F77"/>
                </a:solidFill>
                <a:latin typeface="Garamond" panose="02020404030301010803" pitchFamily="18" charset="0"/>
              </a:rPr>
              <a:t>563(1+0.015)</a:t>
            </a:r>
            <a:r>
              <a:rPr lang="en-US" baseline="30000" dirty="0">
                <a:solidFill>
                  <a:srgbClr val="597F77"/>
                </a:solidFill>
                <a:latin typeface="Garamond" panose="02020404030301010803" pitchFamily="18" charset="0"/>
              </a:rPr>
              <a:t>2020-1979</a:t>
            </a:r>
          </a:p>
          <a:p>
            <a:pPr marL="457200" lvl="1" indent="0">
              <a:buClr>
                <a:schemeClr val="tx1"/>
              </a:buClr>
              <a:buFont typeface="Arial" panose="020B0604020202020204" pitchFamily="34" charset="0"/>
              <a:buNone/>
            </a:pPr>
            <a:r>
              <a:rPr lang="en-US" b="1" dirty="0">
                <a:solidFill>
                  <a:schemeClr val="accent2"/>
                </a:solidFill>
                <a:latin typeface="Garamond" panose="02020404030301010803" pitchFamily="18" charset="0"/>
              </a:rPr>
              <a:t>	</a:t>
            </a:r>
          </a:p>
        </p:txBody>
      </p:sp>
      <p:sp>
        <p:nvSpPr>
          <p:cNvPr id="6" name="Content Placeholder 2">
            <a:extLst>
              <a:ext uri="{FF2B5EF4-FFF2-40B4-BE49-F238E27FC236}">
                <a16:creationId xmlns:a16="http://schemas.microsoft.com/office/drawing/2014/main" id="{B0F72C68-D7B7-43DE-959B-DB7E1CE461C2}"/>
              </a:ext>
            </a:extLst>
          </p:cNvPr>
          <p:cNvSpPr txBox="1">
            <a:spLocks/>
          </p:cNvSpPr>
          <p:nvPr/>
        </p:nvSpPr>
        <p:spPr>
          <a:xfrm>
            <a:off x="811425" y="4786828"/>
            <a:ext cx="9506467" cy="27802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chemeClr val="tx1"/>
              </a:buClr>
            </a:pPr>
            <a:r>
              <a:rPr lang="en-US" dirty="0">
                <a:solidFill>
                  <a:srgbClr val="597F77"/>
                </a:solidFill>
                <a:latin typeface="Garamond" panose="02020404030301010803" pitchFamily="18" charset="0"/>
              </a:rPr>
              <a:t>What rounding would be expected if these were monetary units?</a:t>
            </a:r>
          </a:p>
          <a:p>
            <a:pPr lvl="1">
              <a:buClr>
                <a:schemeClr val="tx1"/>
              </a:buClr>
            </a:pPr>
            <a:endParaRPr lang="en-US" dirty="0">
              <a:solidFill>
                <a:srgbClr val="597F77"/>
              </a:solidFill>
              <a:latin typeface="Garamond" panose="02020404030301010803" pitchFamily="18" charset="0"/>
            </a:endParaRPr>
          </a:p>
          <a:p>
            <a:pPr lvl="1">
              <a:buClr>
                <a:schemeClr val="tx1"/>
              </a:buClr>
            </a:pPr>
            <a:r>
              <a:rPr lang="en-US" dirty="0">
                <a:solidFill>
                  <a:srgbClr val="597F77"/>
                </a:solidFill>
                <a:latin typeface="Garamond" panose="02020404030301010803" pitchFamily="18" charset="0"/>
              </a:rPr>
              <a:t>What rounding would be expected if these were humans?</a:t>
            </a:r>
          </a:p>
          <a:p>
            <a:pPr marL="457200" lvl="1" indent="0">
              <a:buClr>
                <a:schemeClr val="tx1"/>
              </a:buClr>
              <a:buFont typeface="Arial" panose="020B0604020202020204" pitchFamily="34" charset="0"/>
              <a:buNone/>
            </a:pPr>
            <a:r>
              <a:rPr lang="en-US" b="1" dirty="0">
                <a:solidFill>
                  <a:schemeClr val="accent2"/>
                </a:solidFill>
                <a:latin typeface="Garamond" panose="02020404030301010803" pitchFamily="18" charset="0"/>
              </a:rPr>
              <a:t>	</a:t>
            </a:r>
          </a:p>
        </p:txBody>
      </p:sp>
    </p:spTree>
    <p:extLst>
      <p:ext uri="{BB962C8B-B14F-4D97-AF65-F5344CB8AC3E}">
        <p14:creationId xmlns:p14="http://schemas.microsoft.com/office/powerpoint/2010/main" val="3074787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C591-DFE0-324B-973B-345751AAD726}"/>
              </a:ext>
            </a:extLst>
          </p:cNvPr>
          <p:cNvSpPr>
            <a:spLocks noGrp="1"/>
          </p:cNvSpPr>
          <p:nvPr>
            <p:ph type="title"/>
          </p:nvPr>
        </p:nvSpPr>
        <p:spPr/>
        <p:txBody>
          <a:bodyPr/>
          <a:lstStyle/>
          <a:p>
            <a:pPr algn="ctr"/>
            <a:r>
              <a:rPr lang="en-US" dirty="0">
                <a:latin typeface="Garamond" panose="02020404030301010803" pitchFamily="18" charset="0"/>
              </a:rPr>
              <a:t>Review Problems</a:t>
            </a:r>
          </a:p>
        </p:txBody>
      </p:sp>
      <p:sp>
        <p:nvSpPr>
          <p:cNvPr id="3" name="Content Placeholder 2">
            <a:extLst>
              <a:ext uri="{FF2B5EF4-FFF2-40B4-BE49-F238E27FC236}">
                <a16:creationId xmlns:a16="http://schemas.microsoft.com/office/drawing/2014/main" id="{451D0325-711D-3948-A277-0332A9FB3B26}"/>
              </a:ext>
            </a:extLst>
          </p:cNvPr>
          <p:cNvSpPr>
            <a:spLocks noGrp="1"/>
          </p:cNvSpPr>
          <p:nvPr>
            <p:ph idx="1"/>
          </p:nvPr>
        </p:nvSpPr>
        <p:spPr/>
        <p:txBody>
          <a:bodyPr>
            <a:normAutofit/>
          </a:bodyPr>
          <a:lstStyle/>
          <a:p>
            <a:pPr marL="514350" indent="-514350">
              <a:buClr>
                <a:schemeClr val="tx1"/>
              </a:buClr>
              <a:buFont typeface="+mj-lt"/>
              <a:buAutoNum type="arabicPeriod" startAt="2"/>
            </a:pPr>
            <a:r>
              <a:rPr lang="en-US" dirty="0">
                <a:solidFill>
                  <a:srgbClr val="597F77"/>
                </a:solidFill>
                <a:latin typeface="Garamond" panose="02020404030301010803" pitchFamily="18" charset="0"/>
              </a:rPr>
              <a:t>With a calculator, evaluate the following expressions. Round your answers to the nearest tenth.</a:t>
            </a:r>
          </a:p>
          <a:p>
            <a:pPr marL="914400" lvl="1" indent="-457200">
              <a:buClr>
                <a:schemeClr val="tx1"/>
              </a:buClr>
              <a:buFont typeface="+mj-lt"/>
              <a:buAutoNum type="alphaLcParenR"/>
            </a:pPr>
            <a:r>
              <a:rPr lang="en-US" dirty="0">
                <a:solidFill>
                  <a:srgbClr val="597F77"/>
                </a:solidFill>
                <a:latin typeface="Garamond" panose="02020404030301010803" pitchFamily="18" charset="0"/>
              </a:rPr>
              <a:t>2.51</a:t>
            </a:r>
            <a:r>
              <a:rPr lang="en-US" baseline="30000" dirty="0">
                <a:solidFill>
                  <a:srgbClr val="597F77"/>
                </a:solidFill>
                <a:latin typeface="Garamond" panose="02020404030301010803" pitchFamily="18" charset="0"/>
              </a:rPr>
              <a:t>3 </a:t>
            </a:r>
            <a:r>
              <a:rPr lang="en-US" b="1" dirty="0">
                <a:solidFill>
                  <a:schemeClr val="accent2"/>
                </a:solidFill>
                <a:latin typeface="Garamond" panose="02020404030301010803" pitchFamily="18" charset="0"/>
              </a:rPr>
              <a:t>= 15.8</a:t>
            </a:r>
          </a:p>
          <a:p>
            <a:pPr marL="914400" lvl="1" indent="-457200">
              <a:buClr>
                <a:schemeClr val="tx1"/>
              </a:buClr>
              <a:buFont typeface="+mj-lt"/>
              <a:buAutoNum type="alphaLcParenR"/>
            </a:pPr>
            <a:endParaRPr lang="en-US" dirty="0">
              <a:solidFill>
                <a:srgbClr val="597F77"/>
              </a:solidFill>
              <a:latin typeface="Garamond" panose="02020404030301010803" pitchFamily="18" charset="0"/>
            </a:endParaRPr>
          </a:p>
          <a:p>
            <a:pPr marL="914400" lvl="1" indent="-457200">
              <a:buClr>
                <a:schemeClr val="tx1"/>
              </a:buClr>
              <a:buFont typeface="+mj-lt"/>
              <a:buAutoNum type="alphaLcParenR"/>
            </a:pPr>
            <a:r>
              <a:rPr lang="en-US" dirty="0">
                <a:solidFill>
                  <a:srgbClr val="597F77"/>
                </a:solidFill>
                <a:latin typeface="Garamond" panose="02020404030301010803" pitchFamily="18" charset="0"/>
              </a:rPr>
              <a:t>(1+0.02)</a:t>
            </a:r>
            <a:r>
              <a:rPr lang="en-US" baseline="30000" dirty="0">
                <a:solidFill>
                  <a:srgbClr val="597F77"/>
                </a:solidFill>
                <a:latin typeface="Garamond" panose="02020404030301010803" pitchFamily="18" charset="0"/>
              </a:rPr>
              <a:t>23 </a:t>
            </a:r>
            <a:r>
              <a:rPr lang="en-US" b="1" dirty="0">
                <a:solidFill>
                  <a:schemeClr val="accent2"/>
                </a:solidFill>
                <a:latin typeface="Garamond" panose="02020404030301010803" pitchFamily="18" charset="0"/>
              </a:rPr>
              <a:t>= (1.02)</a:t>
            </a:r>
            <a:r>
              <a:rPr lang="en-US" b="1" baseline="30000" dirty="0">
                <a:solidFill>
                  <a:schemeClr val="accent2"/>
                </a:solidFill>
                <a:latin typeface="Garamond" panose="02020404030301010803" pitchFamily="18" charset="0"/>
              </a:rPr>
              <a:t>23</a:t>
            </a:r>
            <a:r>
              <a:rPr lang="en-US" b="1" dirty="0">
                <a:solidFill>
                  <a:schemeClr val="accent2"/>
                </a:solidFill>
                <a:latin typeface="Garamond" panose="02020404030301010803" pitchFamily="18" charset="0"/>
              </a:rPr>
              <a:t> = 16</a:t>
            </a:r>
            <a:endParaRPr lang="en-US" dirty="0">
              <a:solidFill>
                <a:srgbClr val="597F77"/>
              </a:solidFill>
              <a:latin typeface="Garamond" panose="02020404030301010803" pitchFamily="18" charset="0"/>
            </a:endParaRPr>
          </a:p>
        </p:txBody>
      </p:sp>
      <p:sp>
        <p:nvSpPr>
          <p:cNvPr id="4" name="TextBox 3">
            <a:extLst>
              <a:ext uri="{FF2B5EF4-FFF2-40B4-BE49-F238E27FC236}">
                <a16:creationId xmlns:a16="http://schemas.microsoft.com/office/drawing/2014/main" id="{1A9EF5E8-F40D-8B45-AAE6-5030A6B295E9}"/>
              </a:ext>
            </a:extLst>
          </p:cNvPr>
          <p:cNvSpPr txBox="1"/>
          <p:nvPr/>
        </p:nvSpPr>
        <p:spPr>
          <a:xfrm rot="20700000">
            <a:off x="140678" y="643148"/>
            <a:ext cx="3239733"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3 of your Packet!</a:t>
            </a:r>
          </a:p>
        </p:txBody>
      </p:sp>
      <p:sp>
        <p:nvSpPr>
          <p:cNvPr id="5" name="Content Placeholder 2">
            <a:extLst>
              <a:ext uri="{FF2B5EF4-FFF2-40B4-BE49-F238E27FC236}">
                <a16:creationId xmlns:a16="http://schemas.microsoft.com/office/drawing/2014/main" id="{E2760071-FAD5-4EC8-A6A6-691A75F7628D}"/>
              </a:ext>
            </a:extLst>
          </p:cNvPr>
          <p:cNvSpPr txBox="1">
            <a:spLocks/>
          </p:cNvSpPr>
          <p:nvPr/>
        </p:nvSpPr>
        <p:spPr>
          <a:xfrm>
            <a:off x="5723238" y="2743200"/>
            <a:ext cx="5064212" cy="27802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buClr>
                <a:schemeClr val="tx1"/>
              </a:buClr>
              <a:buFont typeface="+mj-lt"/>
              <a:buAutoNum type="alphaLcParenR" startAt="3"/>
            </a:pPr>
            <a:r>
              <a:rPr lang="en-US" dirty="0">
                <a:solidFill>
                  <a:srgbClr val="597F77"/>
                </a:solidFill>
                <a:latin typeface="Garamond" panose="02020404030301010803" pitchFamily="18" charset="0"/>
              </a:rPr>
              <a:t>563(1+0.015)</a:t>
            </a:r>
            <a:r>
              <a:rPr lang="en-US" baseline="30000" dirty="0">
                <a:solidFill>
                  <a:srgbClr val="597F77"/>
                </a:solidFill>
                <a:latin typeface="Garamond" panose="02020404030301010803" pitchFamily="18" charset="0"/>
              </a:rPr>
              <a:t>2020-1979</a:t>
            </a:r>
          </a:p>
          <a:p>
            <a:pPr marL="457200" lvl="1" indent="0">
              <a:buClr>
                <a:schemeClr val="tx1"/>
              </a:buClr>
              <a:buFont typeface="Arial" panose="020B0604020202020204" pitchFamily="34" charset="0"/>
              <a:buNone/>
            </a:pPr>
            <a:r>
              <a:rPr lang="en-US" b="1" dirty="0">
                <a:solidFill>
                  <a:schemeClr val="accent2"/>
                </a:solidFill>
                <a:latin typeface="Garamond" panose="02020404030301010803" pitchFamily="18" charset="0"/>
              </a:rPr>
              <a:t>	536(1.015)</a:t>
            </a:r>
            <a:r>
              <a:rPr lang="en-US" b="1" baseline="30000" dirty="0">
                <a:solidFill>
                  <a:schemeClr val="accent2"/>
                </a:solidFill>
                <a:latin typeface="Garamond" panose="02020404030301010803" pitchFamily="18" charset="0"/>
              </a:rPr>
              <a:t>2020-1979</a:t>
            </a:r>
          </a:p>
          <a:p>
            <a:pPr marL="457200" lvl="1" indent="0">
              <a:buClr>
                <a:schemeClr val="tx1"/>
              </a:buClr>
              <a:buFont typeface="Arial" panose="020B0604020202020204" pitchFamily="34" charset="0"/>
              <a:buNone/>
            </a:pPr>
            <a:r>
              <a:rPr lang="en-US" b="1" dirty="0">
                <a:solidFill>
                  <a:schemeClr val="accent2"/>
                </a:solidFill>
                <a:latin typeface="Garamond" panose="02020404030301010803" pitchFamily="18" charset="0"/>
              </a:rPr>
              <a:t>	563(1.015)</a:t>
            </a:r>
            <a:r>
              <a:rPr lang="en-US" b="1" baseline="30000" dirty="0">
                <a:solidFill>
                  <a:schemeClr val="accent2"/>
                </a:solidFill>
                <a:latin typeface="Garamond" panose="02020404030301010803" pitchFamily="18" charset="0"/>
              </a:rPr>
              <a:t>41</a:t>
            </a:r>
          </a:p>
          <a:p>
            <a:pPr marL="457200" lvl="1" indent="0">
              <a:buClr>
                <a:schemeClr val="tx1"/>
              </a:buClr>
              <a:buFont typeface="Arial" panose="020B0604020202020204" pitchFamily="34" charset="0"/>
              <a:buNone/>
            </a:pPr>
            <a:r>
              <a:rPr lang="en-US" b="1" dirty="0">
                <a:solidFill>
                  <a:schemeClr val="accent2"/>
                </a:solidFill>
                <a:latin typeface="Garamond" panose="02020404030301010803" pitchFamily="18" charset="0"/>
              </a:rPr>
              <a:t>	1,036.6</a:t>
            </a:r>
          </a:p>
        </p:txBody>
      </p:sp>
      <p:sp>
        <p:nvSpPr>
          <p:cNvPr id="7" name="Content Placeholder 2">
            <a:extLst>
              <a:ext uri="{FF2B5EF4-FFF2-40B4-BE49-F238E27FC236}">
                <a16:creationId xmlns:a16="http://schemas.microsoft.com/office/drawing/2014/main" id="{AFF99CF8-EAB9-4964-98ED-3063B491FAF1}"/>
              </a:ext>
            </a:extLst>
          </p:cNvPr>
          <p:cNvSpPr txBox="1">
            <a:spLocks/>
          </p:cNvSpPr>
          <p:nvPr/>
        </p:nvSpPr>
        <p:spPr>
          <a:xfrm>
            <a:off x="811425" y="4786828"/>
            <a:ext cx="9506467" cy="27802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chemeClr val="tx1"/>
              </a:buClr>
            </a:pPr>
            <a:r>
              <a:rPr lang="en-US" dirty="0">
                <a:solidFill>
                  <a:srgbClr val="597F77"/>
                </a:solidFill>
                <a:latin typeface="Garamond" panose="02020404030301010803" pitchFamily="18" charset="0"/>
              </a:rPr>
              <a:t>What rounding would be expected if these were monetary units?</a:t>
            </a:r>
          </a:p>
          <a:p>
            <a:pPr lvl="2">
              <a:buClr>
                <a:schemeClr val="accent2"/>
              </a:buClr>
            </a:pPr>
            <a:r>
              <a:rPr lang="en-US" b="1" dirty="0">
                <a:solidFill>
                  <a:schemeClr val="accent2"/>
                </a:solidFill>
                <a:latin typeface="Garamond" panose="02020404030301010803" pitchFamily="18" charset="0"/>
              </a:rPr>
              <a:t>Nearest hundredth</a:t>
            </a:r>
          </a:p>
          <a:p>
            <a:pPr lvl="1">
              <a:buClr>
                <a:schemeClr val="tx1"/>
              </a:buClr>
            </a:pPr>
            <a:r>
              <a:rPr lang="en-US" dirty="0">
                <a:solidFill>
                  <a:srgbClr val="597F77"/>
                </a:solidFill>
                <a:latin typeface="Garamond" panose="02020404030301010803" pitchFamily="18" charset="0"/>
              </a:rPr>
              <a:t>What rounding would be expected if these were humans?</a:t>
            </a:r>
          </a:p>
          <a:p>
            <a:pPr lvl="2">
              <a:buClr>
                <a:schemeClr val="accent2"/>
              </a:buClr>
            </a:pPr>
            <a:r>
              <a:rPr lang="en-US" b="1" dirty="0">
                <a:solidFill>
                  <a:schemeClr val="accent2"/>
                </a:solidFill>
                <a:latin typeface="Garamond" panose="02020404030301010803" pitchFamily="18" charset="0"/>
              </a:rPr>
              <a:t>Nearest integer</a:t>
            </a:r>
          </a:p>
          <a:p>
            <a:pPr marL="457200" lvl="1" indent="0">
              <a:buClr>
                <a:schemeClr val="tx1"/>
              </a:buClr>
              <a:buFont typeface="Arial" panose="020B0604020202020204" pitchFamily="34" charset="0"/>
              <a:buNone/>
            </a:pPr>
            <a:r>
              <a:rPr lang="en-US" b="1" dirty="0">
                <a:solidFill>
                  <a:schemeClr val="accent2"/>
                </a:solidFill>
                <a:latin typeface="Garamond" panose="02020404030301010803" pitchFamily="18" charset="0"/>
              </a:rPr>
              <a:t>	</a:t>
            </a:r>
          </a:p>
        </p:txBody>
      </p:sp>
    </p:spTree>
    <p:extLst>
      <p:ext uri="{BB962C8B-B14F-4D97-AF65-F5344CB8AC3E}">
        <p14:creationId xmlns:p14="http://schemas.microsoft.com/office/powerpoint/2010/main" val="412647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E53D2B-C311-8B47-A020-63AA58443E3C}"/>
              </a:ext>
            </a:extLst>
          </p:cNvPr>
          <p:cNvSpPr txBox="1"/>
          <p:nvPr/>
        </p:nvSpPr>
        <p:spPr>
          <a:xfrm>
            <a:off x="315358" y="2096359"/>
            <a:ext cx="11540017" cy="2308324"/>
          </a:xfrm>
          <a:prstGeom prst="rect">
            <a:avLst/>
          </a:prstGeom>
          <a:noFill/>
        </p:spPr>
        <p:txBody>
          <a:bodyPr wrap="square" rtlCol="0">
            <a:spAutoFit/>
          </a:bodyPr>
          <a:lstStyle/>
          <a:p>
            <a:pPr algn="ctr"/>
            <a:r>
              <a:rPr lang="en-US" sz="7200" spc="300" dirty="0">
                <a:ln w="0"/>
                <a:effectLst>
                  <a:outerShdw blurRad="38100" dist="19050" dir="2700000" algn="tl" rotWithShape="0">
                    <a:schemeClr val="dk1">
                      <a:alpha val="40000"/>
                    </a:schemeClr>
                  </a:outerShdw>
                </a:effectLst>
                <a:latin typeface="Garamond" panose="02020404030301010803" pitchFamily="18" charset="0"/>
              </a:rPr>
              <a:t>Review of Exponential Equations</a:t>
            </a:r>
            <a:endParaRPr lang="en-US" sz="4800" spc="300" dirty="0">
              <a:ln w="0"/>
              <a:effectLst>
                <a:outerShdw blurRad="38100" dist="19050" dir="2700000" algn="tl" rotWithShape="0">
                  <a:schemeClr val="dk1">
                    <a:alpha val="40000"/>
                  </a:schemeClr>
                </a:outerShdw>
              </a:effectLst>
              <a:latin typeface="Garamond" panose="02020404030301010803" pitchFamily="18" charset="0"/>
            </a:endParaRPr>
          </a:p>
        </p:txBody>
      </p:sp>
      <p:sp>
        <p:nvSpPr>
          <p:cNvPr id="7" name="TextBox 6">
            <a:extLst>
              <a:ext uri="{FF2B5EF4-FFF2-40B4-BE49-F238E27FC236}">
                <a16:creationId xmlns:a16="http://schemas.microsoft.com/office/drawing/2014/main" id="{7822CD2C-A606-FF4E-9842-2BBB12DD093F}"/>
              </a:ext>
            </a:extLst>
          </p:cNvPr>
          <p:cNvSpPr txBox="1"/>
          <p:nvPr/>
        </p:nvSpPr>
        <p:spPr>
          <a:xfrm>
            <a:off x="315358" y="5574400"/>
            <a:ext cx="11540016" cy="861774"/>
          </a:xfrm>
          <a:prstGeom prst="rect">
            <a:avLst/>
          </a:prstGeom>
          <a:noFill/>
        </p:spPr>
        <p:txBody>
          <a:bodyPr wrap="square" rtlCol="0">
            <a:spAutoFit/>
          </a:bodyPr>
          <a:lstStyle/>
          <a:p>
            <a:pPr algn="ctr"/>
            <a:r>
              <a:rPr lang="en-US" sz="5000" b="1" spc="300" dirty="0">
                <a:solidFill>
                  <a:schemeClr val="bg1"/>
                </a:solidFill>
                <a:effectLst>
                  <a:outerShdw blurRad="50800" dist="38100" dir="8100000" algn="tr" rotWithShape="0">
                    <a:prstClr val="black">
                      <a:alpha val="40000"/>
                    </a:prstClr>
                  </a:outerShdw>
                </a:effectLst>
                <a:latin typeface="Garamond" panose="02020404030301010803" pitchFamily="18" charset="0"/>
              </a:rPr>
              <a:t>Exploring China’s One-Child Policy</a:t>
            </a:r>
            <a:endParaRPr lang="en-US" sz="5000" b="1" i="0" spc="300" dirty="0">
              <a:solidFill>
                <a:schemeClr val="bg1"/>
              </a:solidFill>
              <a:effectLst>
                <a:outerShdw blurRad="50800" dist="38100" dir="8100000" algn="tr" rotWithShape="0">
                  <a:prstClr val="black">
                    <a:alpha val="40000"/>
                  </a:prstClr>
                </a:outerShdw>
              </a:effectLst>
              <a:latin typeface="Garamond" panose="02020404030301010803" pitchFamily="18" charset="0"/>
            </a:endParaRPr>
          </a:p>
        </p:txBody>
      </p:sp>
      <p:grpSp>
        <p:nvGrpSpPr>
          <p:cNvPr id="3" name="Group 2"/>
          <p:cNvGrpSpPr/>
          <p:nvPr/>
        </p:nvGrpSpPr>
        <p:grpSpPr>
          <a:xfrm>
            <a:off x="3685066" y="637511"/>
            <a:ext cx="4800600" cy="845582"/>
            <a:chOff x="3570768" y="637511"/>
            <a:chExt cx="4800600" cy="845582"/>
          </a:xfrm>
        </p:grpSpPr>
        <p:pic>
          <p:nvPicPr>
            <p:cNvPr id="8" name="Picture 7">
              <a:extLst>
                <a:ext uri="{FF2B5EF4-FFF2-40B4-BE49-F238E27FC236}">
                  <a16:creationId xmlns:a16="http://schemas.microsoft.com/office/drawing/2014/main" id="{3E07C610-70F6-854E-8095-6C88DACA56AF}"/>
                </a:ext>
              </a:extLst>
            </p:cNvPr>
            <p:cNvPicPr>
              <a:picLocks noChangeAspect="1"/>
            </p:cNvPicPr>
            <p:nvPr/>
          </p:nvPicPr>
          <p:blipFill>
            <a:blip r:embed="rId3"/>
            <a:stretch>
              <a:fillRect/>
            </a:stretch>
          </p:blipFill>
          <p:spPr>
            <a:xfrm>
              <a:off x="3570768" y="1178293"/>
              <a:ext cx="4800600" cy="304800"/>
            </a:xfrm>
            <a:prstGeom prst="rect">
              <a:avLst/>
            </a:prstGeom>
          </p:spPr>
        </p:pic>
        <p:pic>
          <p:nvPicPr>
            <p:cNvPr id="9" name="Picture 8">
              <a:extLst>
                <a:ext uri="{FF2B5EF4-FFF2-40B4-BE49-F238E27FC236}">
                  <a16:creationId xmlns:a16="http://schemas.microsoft.com/office/drawing/2014/main" id="{4711BBBB-D769-154C-9FAA-25A7D7D6CA9E}"/>
                </a:ext>
              </a:extLst>
            </p:cNvPr>
            <p:cNvPicPr>
              <a:picLocks noChangeAspect="1"/>
            </p:cNvPicPr>
            <p:nvPr/>
          </p:nvPicPr>
          <p:blipFill>
            <a:blip r:embed="rId4"/>
            <a:stretch>
              <a:fillRect/>
            </a:stretch>
          </p:blipFill>
          <p:spPr>
            <a:xfrm>
              <a:off x="3646968" y="637511"/>
              <a:ext cx="4648200" cy="342900"/>
            </a:xfrm>
            <a:prstGeom prst="rect">
              <a:avLst/>
            </a:prstGeom>
          </p:spPr>
        </p:pic>
      </p:grpSp>
    </p:spTree>
    <p:extLst>
      <p:ext uri="{BB962C8B-B14F-4D97-AF65-F5344CB8AC3E}">
        <p14:creationId xmlns:p14="http://schemas.microsoft.com/office/powerpoint/2010/main" val="3260442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B9B51-C199-7940-83DC-F67289A6A8E2}"/>
              </a:ext>
            </a:extLst>
          </p:cNvPr>
          <p:cNvSpPr>
            <a:spLocks noGrp="1"/>
          </p:cNvSpPr>
          <p:nvPr>
            <p:ph type="title"/>
          </p:nvPr>
        </p:nvSpPr>
        <p:spPr/>
        <p:txBody>
          <a:bodyPr/>
          <a:lstStyle/>
          <a:p>
            <a:r>
              <a:rPr lang="en-US" dirty="0">
                <a:latin typeface="Garamond" panose="02020404030301010803" pitchFamily="18" charset="0"/>
              </a:rPr>
              <a:t>Today’s Class</a:t>
            </a:r>
          </a:p>
        </p:txBody>
      </p:sp>
      <p:sp>
        <p:nvSpPr>
          <p:cNvPr id="3" name="Content Placeholder 2">
            <a:extLst>
              <a:ext uri="{FF2B5EF4-FFF2-40B4-BE49-F238E27FC236}">
                <a16:creationId xmlns:a16="http://schemas.microsoft.com/office/drawing/2014/main" id="{A0DE3024-09D7-704D-839B-CFB5A426A37E}"/>
              </a:ext>
            </a:extLst>
          </p:cNvPr>
          <p:cNvSpPr>
            <a:spLocks noGrp="1"/>
          </p:cNvSpPr>
          <p:nvPr>
            <p:ph idx="1"/>
          </p:nvPr>
        </p:nvSpPr>
        <p:spPr/>
        <p:txBody>
          <a:bodyPr>
            <a:normAutofit/>
          </a:bodyPr>
          <a:lstStyle/>
          <a:p>
            <a:pPr>
              <a:buClr>
                <a:schemeClr val="accent2"/>
              </a:buClr>
            </a:pPr>
            <a:r>
              <a:rPr lang="en-US" sz="2400" dirty="0">
                <a:solidFill>
                  <a:srgbClr val="597F77"/>
                </a:solidFill>
                <a:latin typeface="Garamond" panose="02020404030301010803" pitchFamily="18" charset="0"/>
              </a:rPr>
              <a:t>What is exponential growth?</a:t>
            </a:r>
          </a:p>
          <a:p>
            <a:pPr>
              <a:buClr>
                <a:schemeClr val="accent2"/>
              </a:buClr>
            </a:pPr>
            <a:r>
              <a:rPr lang="en-US" sz="2400" dirty="0">
                <a:solidFill>
                  <a:srgbClr val="597F77"/>
                </a:solidFill>
                <a:latin typeface="Garamond" panose="02020404030301010803" pitchFamily="18" charset="0"/>
              </a:rPr>
              <a:t>What is the structure of an exponential equation?</a:t>
            </a:r>
          </a:p>
          <a:p>
            <a:pPr>
              <a:buClr>
                <a:schemeClr val="accent2"/>
              </a:buClr>
            </a:pPr>
            <a:r>
              <a:rPr lang="en-US" sz="2400" dirty="0">
                <a:solidFill>
                  <a:srgbClr val="597F77"/>
                </a:solidFill>
                <a:latin typeface="Garamond" panose="02020404030301010803" pitchFamily="18" charset="0"/>
              </a:rPr>
              <a:t>What is a simple exponential function that can be used to model population growth?</a:t>
            </a:r>
          </a:p>
        </p:txBody>
      </p:sp>
    </p:spTree>
    <p:extLst>
      <p:ext uri="{BB962C8B-B14F-4D97-AF65-F5344CB8AC3E}">
        <p14:creationId xmlns:p14="http://schemas.microsoft.com/office/powerpoint/2010/main" val="181827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B9B51-C199-7940-83DC-F67289A6A8E2}"/>
              </a:ext>
            </a:extLst>
          </p:cNvPr>
          <p:cNvSpPr>
            <a:spLocks noGrp="1"/>
          </p:cNvSpPr>
          <p:nvPr>
            <p:ph type="title"/>
          </p:nvPr>
        </p:nvSpPr>
        <p:spPr/>
        <p:txBody>
          <a:bodyPr/>
          <a:lstStyle/>
          <a:p>
            <a:pPr algn="ctr"/>
            <a:r>
              <a:rPr lang="en-US" dirty="0">
                <a:latin typeface="Garamond" panose="02020404030301010803" pitchFamily="18" charset="0"/>
              </a:rPr>
              <a:t>What is Exponential Growth?</a:t>
            </a:r>
          </a:p>
        </p:txBody>
      </p:sp>
      <p:sp>
        <p:nvSpPr>
          <p:cNvPr id="3" name="Content Placeholder 2">
            <a:extLst>
              <a:ext uri="{FF2B5EF4-FFF2-40B4-BE49-F238E27FC236}">
                <a16:creationId xmlns:a16="http://schemas.microsoft.com/office/drawing/2014/main" id="{A0DE3024-09D7-704D-839B-CFB5A426A37E}"/>
              </a:ext>
            </a:extLst>
          </p:cNvPr>
          <p:cNvSpPr>
            <a:spLocks noGrp="1"/>
          </p:cNvSpPr>
          <p:nvPr>
            <p:ph idx="1"/>
          </p:nvPr>
        </p:nvSpPr>
        <p:spPr/>
        <p:txBody>
          <a:bodyPr>
            <a:normAutofit/>
          </a:bodyPr>
          <a:lstStyle/>
          <a:p>
            <a:pPr>
              <a:buClr>
                <a:schemeClr val="accent2"/>
              </a:buClr>
            </a:pPr>
            <a:r>
              <a:rPr lang="en-US" sz="2400" dirty="0">
                <a:solidFill>
                  <a:srgbClr val="597F77"/>
                </a:solidFill>
                <a:latin typeface="Garamond" panose="02020404030301010803" pitchFamily="18" charset="0"/>
              </a:rPr>
              <a:t>Exponential growth is</a:t>
            </a:r>
          </a:p>
          <a:p>
            <a:pPr lvl="1">
              <a:buClr>
                <a:schemeClr val="accent2"/>
              </a:buClr>
            </a:pPr>
            <a:r>
              <a:rPr lang="en-US" sz="2000" b="1" dirty="0">
                <a:solidFill>
                  <a:schemeClr val="accent2"/>
                </a:solidFill>
                <a:latin typeface="Garamond" panose="02020404030301010803" pitchFamily="18" charset="0"/>
              </a:rPr>
              <a:t>A type of growth in which the increase in size is directly proportional to the size of the current quantity.</a:t>
            </a:r>
          </a:p>
          <a:p>
            <a:pPr>
              <a:buClr>
                <a:schemeClr val="accent2"/>
              </a:buClr>
            </a:pPr>
            <a:r>
              <a:rPr lang="en-US" sz="2400" dirty="0">
                <a:solidFill>
                  <a:srgbClr val="597F77"/>
                </a:solidFill>
                <a:latin typeface="Garamond" panose="02020404030301010803" pitchFamily="18" charset="0"/>
              </a:rPr>
              <a:t>What is the structure of an exponential equation?</a:t>
            </a:r>
          </a:p>
          <a:p>
            <a:pPr>
              <a:buClr>
                <a:schemeClr val="accent2"/>
              </a:buClr>
            </a:pPr>
            <a:r>
              <a:rPr lang="en-US" sz="2400" dirty="0">
                <a:solidFill>
                  <a:srgbClr val="597F77"/>
                </a:solidFill>
                <a:latin typeface="Garamond" panose="02020404030301010803" pitchFamily="18" charset="0"/>
              </a:rPr>
              <a:t>What is a simple exponential function that can be used to model population growth?</a:t>
            </a:r>
          </a:p>
        </p:txBody>
      </p:sp>
      <p:sp>
        <p:nvSpPr>
          <p:cNvPr id="4" name="TextBox 3">
            <a:extLst>
              <a:ext uri="{FF2B5EF4-FFF2-40B4-BE49-F238E27FC236}">
                <a16:creationId xmlns:a16="http://schemas.microsoft.com/office/drawing/2014/main" id="{C807F163-E506-4B53-B1E7-0FA4E8257F3B}"/>
              </a:ext>
            </a:extLst>
          </p:cNvPr>
          <p:cNvSpPr txBox="1"/>
          <p:nvPr/>
        </p:nvSpPr>
        <p:spPr>
          <a:xfrm rot="20700000">
            <a:off x="140678" y="643148"/>
            <a:ext cx="3239733"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4 of your Packet!</a:t>
            </a:r>
          </a:p>
        </p:txBody>
      </p:sp>
    </p:spTree>
    <p:extLst>
      <p:ext uri="{BB962C8B-B14F-4D97-AF65-F5344CB8AC3E}">
        <p14:creationId xmlns:p14="http://schemas.microsoft.com/office/powerpoint/2010/main" val="2049953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D5768-1C05-9849-989B-65FF5911B571}"/>
              </a:ext>
            </a:extLst>
          </p:cNvPr>
          <p:cNvSpPr>
            <a:spLocks noGrp="1"/>
          </p:cNvSpPr>
          <p:nvPr>
            <p:ph type="title"/>
          </p:nvPr>
        </p:nvSpPr>
        <p:spPr>
          <a:xfrm>
            <a:off x="838200" y="365125"/>
            <a:ext cx="11353800" cy="1325563"/>
          </a:xfrm>
        </p:spPr>
        <p:txBody>
          <a:bodyPr>
            <a:normAutofit/>
          </a:bodyPr>
          <a:lstStyle/>
          <a:p>
            <a:r>
              <a:rPr lang="en-US" sz="4000" dirty="0">
                <a:latin typeface="Garamond" panose="02020404030301010803" pitchFamily="18" charset="0"/>
              </a:rPr>
              <a:t>What is the structure of an exponential equation?</a:t>
            </a:r>
          </a:p>
        </p:txBody>
      </p:sp>
      <p:sp>
        <p:nvSpPr>
          <p:cNvPr id="3" name="Content Placeholder 2">
            <a:extLst>
              <a:ext uri="{FF2B5EF4-FFF2-40B4-BE49-F238E27FC236}">
                <a16:creationId xmlns:a16="http://schemas.microsoft.com/office/drawing/2014/main" id="{9025CFA3-9CB2-C840-B725-D3FBF3C9EA64}"/>
              </a:ext>
            </a:extLst>
          </p:cNvPr>
          <p:cNvSpPr>
            <a:spLocks noGrp="1"/>
          </p:cNvSpPr>
          <p:nvPr>
            <p:ph idx="1"/>
          </p:nvPr>
        </p:nvSpPr>
        <p:spPr>
          <a:xfrm>
            <a:off x="838200" y="1825625"/>
            <a:ext cx="10515600" cy="505199"/>
          </a:xfrm>
        </p:spPr>
        <p:txBody>
          <a:bodyPr/>
          <a:lstStyle/>
          <a:p>
            <a:pPr marL="0" indent="0" algn="ctr">
              <a:buNone/>
            </a:pPr>
            <a:r>
              <a:rPr lang="en-US" b="1" dirty="0">
                <a:solidFill>
                  <a:srgbClr val="597F77"/>
                </a:solidFill>
                <a:latin typeface="Garamond" panose="02020404030301010803" pitchFamily="18" charset="0"/>
              </a:rPr>
              <a:t>y = a(b)</a:t>
            </a:r>
            <a:r>
              <a:rPr lang="en-US" b="1" baseline="30000" dirty="0">
                <a:solidFill>
                  <a:srgbClr val="597F77"/>
                </a:solidFill>
                <a:latin typeface="Garamond" panose="02020404030301010803" pitchFamily="18" charset="0"/>
              </a:rPr>
              <a:t>x</a:t>
            </a:r>
          </a:p>
        </p:txBody>
      </p:sp>
      <p:cxnSp>
        <p:nvCxnSpPr>
          <p:cNvPr id="5" name="Straight Arrow Connector 4">
            <a:extLst>
              <a:ext uri="{FF2B5EF4-FFF2-40B4-BE49-F238E27FC236}">
                <a16:creationId xmlns:a16="http://schemas.microsoft.com/office/drawing/2014/main" id="{6EC3072B-2EC0-9544-B230-AD989CE797A5}"/>
              </a:ext>
            </a:extLst>
          </p:cNvPr>
          <p:cNvCxnSpPr/>
          <p:nvPr/>
        </p:nvCxnSpPr>
        <p:spPr>
          <a:xfrm flipV="1">
            <a:off x="3998259" y="2115671"/>
            <a:ext cx="1344706" cy="215153"/>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57E74E4-33D7-A040-9538-911B2F09B009}"/>
              </a:ext>
            </a:extLst>
          </p:cNvPr>
          <p:cNvSpPr txBox="1"/>
          <p:nvPr/>
        </p:nvSpPr>
        <p:spPr>
          <a:xfrm>
            <a:off x="2707341" y="2115671"/>
            <a:ext cx="1178528" cy="553998"/>
          </a:xfrm>
          <a:prstGeom prst="rect">
            <a:avLst/>
          </a:prstGeom>
          <a:noFill/>
        </p:spPr>
        <p:txBody>
          <a:bodyPr wrap="none" rtlCol="0">
            <a:spAutoFit/>
          </a:bodyPr>
          <a:lstStyle/>
          <a:p>
            <a:r>
              <a:rPr lang="en-US" sz="3000" dirty="0">
                <a:latin typeface="Garamond" panose="02020404030301010803" pitchFamily="18" charset="0"/>
              </a:rPr>
              <a:t>output</a:t>
            </a:r>
          </a:p>
        </p:txBody>
      </p:sp>
      <p:cxnSp>
        <p:nvCxnSpPr>
          <p:cNvPr id="7" name="Straight Arrow Connector 6">
            <a:extLst>
              <a:ext uri="{FF2B5EF4-FFF2-40B4-BE49-F238E27FC236}">
                <a16:creationId xmlns:a16="http://schemas.microsoft.com/office/drawing/2014/main" id="{285E749A-26CA-DC4A-8CF4-C654EB34012B}"/>
              </a:ext>
            </a:extLst>
          </p:cNvPr>
          <p:cNvCxnSpPr>
            <a:cxnSpLocks/>
          </p:cNvCxnSpPr>
          <p:nvPr/>
        </p:nvCxnSpPr>
        <p:spPr>
          <a:xfrm flipH="1" flipV="1">
            <a:off x="6741459" y="2115672"/>
            <a:ext cx="950259" cy="505198"/>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E65EEE0-64C3-8146-B153-F9CAF82B1CBD}"/>
              </a:ext>
            </a:extLst>
          </p:cNvPr>
          <p:cNvSpPr txBox="1"/>
          <p:nvPr/>
        </p:nvSpPr>
        <p:spPr>
          <a:xfrm>
            <a:off x="7691718" y="2620870"/>
            <a:ext cx="965329" cy="553998"/>
          </a:xfrm>
          <a:prstGeom prst="rect">
            <a:avLst/>
          </a:prstGeom>
          <a:noFill/>
        </p:spPr>
        <p:txBody>
          <a:bodyPr wrap="none" rtlCol="0">
            <a:spAutoFit/>
          </a:bodyPr>
          <a:lstStyle/>
          <a:p>
            <a:r>
              <a:rPr lang="en-US" sz="3000" dirty="0">
                <a:latin typeface="Garamond" panose="02020404030301010803" pitchFamily="18" charset="0"/>
              </a:rPr>
              <a:t>input</a:t>
            </a:r>
          </a:p>
        </p:txBody>
      </p:sp>
      <p:sp>
        <p:nvSpPr>
          <p:cNvPr id="11" name="TextBox 10">
            <a:extLst>
              <a:ext uri="{FF2B5EF4-FFF2-40B4-BE49-F238E27FC236}">
                <a16:creationId xmlns:a16="http://schemas.microsoft.com/office/drawing/2014/main" id="{41ECFB59-E295-934A-A28B-7F415DA5106E}"/>
              </a:ext>
            </a:extLst>
          </p:cNvPr>
          <p:cNvSpPr txBox="1"/>
          <p:nvPr/>
        </p:nvSpPr>
        <p:spPr>
          <a:xfrm>
            <a:off x="5848980" y="3152001"/>
            <a:ext cx="5028621" cy="1169551"/>
          </a:xfrm>
          <a:prstGeom prst="rect">
            <a:avLst/>
          </a:prstGeom>
          <a:noFill/>
        </p:spPr>
        <p:txBody>
          <a:bodyPr wrap="none" rtlCol="0">
            <a:spAutoFit/>
          </a:bodyPr>
          <a:lstStyle/>
          <a:p>
            <a:r>
              <a:rPr lang="en-US" sz="3000" dirty="0">
                <a:latin typeface="Garamond" panose="02020404030301010803" pitchFamily="18" charset="0"/>
              </a:rPr>
              <a:t>base</a:t>
            </a:r>
          </a:p>
          <a:p>
            <a:pPr marL="457200" indent="-457200">
              <a:buFont typeface="Arial" panose="020B0604020202020204" pitchFamily="34" charset="0"/>
              <a:buChar char="•"/>
            </a:pPr>
            <a:r>
              <a:rPr lang="en-US" sz="2000" dirty="0">
                <a:latin typeface="Garamond" panose="02020404030301010803" pitchFamily="18" charset="0"/>
              </a:rPr>
              <a:t>If 0&lt;b&lt;1, the outputs will decrease (decay).</a:t>
            </a:r>
          </a:p>
          <a:p>
            <a:pPr marL="457200" indent="-457200">
              <a:buFont typeface="Arial" panose="020B0604020202020204" pitchFamily="34" charset="0"/>
              <a:buChar char="•"/>
            </a:pPr>
            <a:r>
              <a:rPr lang="en-US" sz="2000" dirty="0">
                <a:latin typeface="Garamond" panose="02020404030301010803" pitchFamily="18" charset="0"/>
              </a:rPr>
              <a:t>If b&gt;1, the outputs will increase (growth).</a:t>
            </a:r>
          </a:p>
        </p:txBody>
      </p:sp>
      <p:cxnSp>
        <p:nvCxnSpPr>
          <p:cNvPr id="12" name="Straight Arrow Connector 11">
            <a:extLst>
              <a:ext uri="{FF2B5EF4-FFF2-40B4-BE49-F238E27FC236}">
                <a16:creationId xmlns:a16="http://schemas.microsoft.com/office/drawing/2014/main" id="{2DC5E637-398C-AE48-A420-EDA9B859C118}"/>
              </a:ext>
            </a:extLst>
          </p:cNvPr>
          <p:cNvCxnSpPr>
            <a:cxnSpLocks/>
          </p:cNvCxnSpPr>
          <p:nvPr/>
        </p:nvCxnSpPr>
        <p:spPr>
          <a:xfrm flipV="1">
            <a:off x="6268326" y="2313054"/>
            <a:ext cx="24899" cy="892734"/>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76ECDD6-6368-594C-BC9D-5CAC7E388198}"/>
              </a:ext>
            </a:extLst>
          </p:cNvPr>
          <p:cNvSpPr txBox="1"/>
          <p:nvPr/>
        </p:nvSpPr>
        <p:spPr>
          <a:xfrm>
            <a:off x="2875996" y="3205788"/>
            <a:ext cx="2244525" cy="553998"/>
          </a:xfrm>
          <a:prstGeom prst="rect">
            <a:avLst/>
          </a:prstGeom>
          <a:noFill/>
        </p:spPr>
        <p:txBody>
          <a:bodyPr wrap="none" rtlCol="0">
            <a:spAutoFit/>
          </a:bodyPr>
          <a:lstStyle/>
          <a:p>
            <a:r>
              <a:rPr lang="en-US" sz="3000" dirty="0">
                <a:latin typeface="Garamond" panose="02020404030301010803" pitchFamily="18" charset="0"/>
              </a:rPr>
              <a:t>initial amount</a:t>
            </a:r>
            <a:endParaRPr lang="en-US" sz="2000" dirty="0">
              <a:latin typeface="Garamond" panose="02020404030301010803" pitchFamily="18" charset="0"/>
            </a:endParaRPr>
          </a:p>
        </p:txBody>
      </p:sp>
      <p:cxnSp>
        <p:nvCxnSpPr>
          <p:cNvPr id="15" name="Straight Arrow Connector 14">
            <a:extLst>
              <a:ext uri="{FF2B5EF4-FFF2-40B4-BE49-F238E27FC236}">
                <a16:creationId xmlns:a16="http://schemas.microsoft.com/office/drawing/2014/main" id="{D99F35C3-5454-7E4A-97DA-676A3C313D83}"/>
              </a:ext>
            </a:extLst>
          </p:cNvPr>
          <p:cNvCxnSpPr>
            <a:cxnSpLocks/>
          </p:cNvCxnSpPr>
          <p:nvPr/>
        </p:nvCxnSpPr>
        <p:spPr>
          <a:xfrm flipV="1">
            <a:off x="4811230" y="2244567"/>
            <a:ext cx="1137344" cy="961221"/>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18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par>
                                <p:cTn id="24" presetID="9"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500"/>
                                        <p:tgtEl>
                                          <p:spTgt spid="15"/>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22837-32A4-0F48-9608-98728B66F144}"/>
              </a:ext>
            </a:extLst>
          </p:cNvPr>
          <p:cNvSpPr>
            <a:spLocks noGrp="1"/>
          </p:cNvSpPr>
          <p:nvPr>
            <p:ph type="title"/>
          </p:nvPr>
        </p:nvSpPr>
        <p:spPr>
          <a:xfrm>
            <a:off x="818172" y="104601"/>
            <a:ext cx="11353800" cy="1325563"/>
          </a:xfrm>
        </p:spPr>
        <p:txBody>
          <a:bodyPr>
            <a:normAutofit/>
          </a:bodyPr>
          <a:lstStyle/>
          <a:p>
            <a:r>
              <a:rPr lang="en-US" sz="4000" dirty="0">
                <a:latin typeface="Garamond" panose="02020404030301010803" pitchFamily="18" charset="0"/>
              </a:rPr>
              <a:t>What is a simple exponential function that can be used to model population growth?</a:t>
            </a:r>
          </a:p>
        </p:txBody>
      </p:sp>
      <p:sp>
        <p:nvSpPr>
          <p:cNvPr id="3" name="Content Placeholder 2">
            <a:extLst>
              <a:ext uri="{FF2B5EF4-FFF2-40B4-BE49-F238E27FC236}">
                <a16:creationId xmlns:a16="http://schemas.microsoft.com/office/drawing/2014/main" id="{F120D831-4460-C347-818C-6E80E63C207B}"/>
              </a:ext>
            </a:extLst>
          </p:cNvPr>
          <p:cNvSpPr>
            <a:spLocks noGrp="1"/>
          </p:cNvSpPr>
          <p:nvPr>
            <p:ph idx="1"/>
          </p:nvPr>
        </p:nvSpPr>
        <p:spPr/>
        <p:txBody>
          <a:bodyPr/>
          <a:lstStyle/>
          <a:p>
            <a:pPr marL="0" indent="0" algn="ctr">
              <a:buNone/>
            </a:pPr>
            <a:r>
              <a:rPr lang="en-US" dirty="0">
                <a:solidFill>
                  <a:srgbClr val="597F77"/>
                </a:solidFill>
                <a:latin typeface="Garamond" panose="02020404030301010803" pitchFamily="18" charset="0"/>
              </a:rPr>
              <a:t>P(t) = P</a:t>
            </a:r>
            <a:r>
              <a:rPr lang="en-US" baseline="-25000" dirty="0">
                <a:solidFill>
                  <a:srgbClr val="597F77"/>
                </a:solidFill>
                <a:latin typeface="Garamond" panose="02020404030301010803" pitchFamily="18" charset="0"/>
              </a:rPr>
              <a:t>0</a:t>
            </a:r>
            <a:r>
              <a:rPr lang="en-US" dirty="0">
                <a:solidFill>
                  <a:srgbClr val="597F77"/>
                </a:solidFill>
                <a:latin typeface="Garamond" panose="02020404030301010803" pitchFamily="18" charset="0"/>
              </a:rPr>
              <a:t>(1+r)</a:t>
            </a:r>
            <a:r>
              <a:rPr lang="en-US" baseline="30000" dirty="0">
                <a:solidFill>
                  <a:srgbClr val="597F77"/>
                </a:solidFill>
                <a:latin typeface="Garamond" panose="02020404030301010803" pitchFamily="18" charset="0"/>
              </a:rPr>
              <a:t>t-t</a:t>
            </a:r>
            <a:r>
              <a:rPr lang="en-US" sz="1500" baseline="30000" dirty="0">
                <a:solidFill>
                  <a:srgbClr val="597F77"/>
                </a:solidFill>
                <a:latin typeface="Garamond" panose="02020404030301010803" pitchFamily="18" charset="0"/>
              </a:rPr>
              <a:t>0</a:t>
            </a:r>
          </a:p>
        </p:txBody>
      </p:sp>
      <p:cxnSp>
        <p:nvCxnSpPr>
          <p:cNvPr id="4" name="Straight Arrow Connector 3">
            <a:extLst>
              <a:ext uri="{FF2B5EF4-FFF2-40B4-BE49-F238E27FC236}">
                <a16:creationId xmlns:a16="http://schemas.microsoft.com/office/drawing/2014/main" id="{506FBC11-052A-B24B-9510-83F2D3D52364}"/>
              </a:ext>
            </a:extLst>
          </p:cNvPr>
          <p:cNvCxnSpPr>
            <a:cxnSpLocks/>
          </p:cNvCxnSpPr>
          <p:nvPr/>
        </p:nvCxnSpPr>
        <p:spPr>
          <a:xfrm flipV="1">
            <a:off x="4159623" y="2205319"/>
            <a:ext cx="770966" cy="627528"/>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642BE8C-9AA7-314B-816B-95DFA4B69564}"/>
              </a:ext>
            </a:extLst>
          </p:cNvPr>
          <p:cNvSpPr txBox="1"/>
          <p:nvPr/>
        </p:nvSpPr>
        <p:spPr>
          <a:xfrm>
            <a:off x="1473431" y="2808748"/>
            <a:ext cx="3071675" cy="553998"/>
          </a:xfrm>
          <a:prstGeom prst="rect">
            <a:avLst/>
          </a:prstGeom>
          <a:noFill/>
        </p:spPr>
        <p:txBody>
          <a:bodyPr wrap="none" rtlCol="0">
            <a:spAutoFit/>
          </a:bodyPr>
          <a:lstStyle/>
          <a:p>
            <a:r>
              <a:rPr lang="en-US" sz="3000" dirty="0">
                <a:solidFill>
                  <a:srgbClr val="597F77"/>
                </a:solidFill>
                <a:latin typeface="Garamond" panose="02020404030301010803" pitchFamily="18" charset="0"/>
              </a:rPr>
              <a:t>population in year </a:t>
            </a:r>
            <a:r>
              <a:rPr lang="en-US" sz="3000" i="1" dirty="0">
                <a:solidFill>
                  <a:srgbClr val="597F77"/>
                </a:solidFill>
                <a:latin typeface="Garamond" panose="02020404030301010803" pitchFamily="18" charset="0"/>
              </a:rPr>
              <a:t>t</a:t>
            </a:r>
            <a:endParaRPr lang="en-US" sz="3000" dirty="0">
              <a:solidFill>
                <a:srgbClr val="597F77"/>
              </a:solidFill>
              <a:latin typeface="Garamond" panose="02020404030301010803" pitchFamily="18" charset="0"/>
            </a:endParaRPr>
          </a:p>
        </p:txBody>
      </p:sp>
      <p:cxnSp>
        <p:nvCxnSpPr>
          <p:cNvPr id="7" name="Straight Arrow Connector 6">
            <a:extLst>
              <a:ext uri="{FF2B5EF4-FFF2-40B4-BE49-F238E27FC236}">
                <a16:creationId xmlns:a16="http://schemas.microsoft.com/office/drawing/2014/main" id="{5281C6F3-6CF2-1243-A8D6-59CF0BB69053}"/>
              </a:ext>
            </a:extLst>
          </p:cNvPr>
          <p:cNvCxnSpPr>
            <a:cxnSpLocks/>
          </p:cNvCxnSpPr>
          <p:nvPr/>
        </p:nvCxnSpPr>
        <p:spPr>
          <a:xfrm flipH="1" flipV="1">
            <a:off x="6985889" y="2133603"/>
            <a:ext cx="490817" cy="1157427"/>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732A010-63AC-BD49-981D-DB0F730C9F36}"/>
              </a:ext>
            </a:extLst>
          </p:cNvPr>
          <p:cNvSpPr txBox="1"/>
          <p:nvPr/>
        </p:nvSpPr>
        <p:spPr>
          <a:xfrm>
            <a:off x="7476706" y="3148968"/>
            <a:ext cx="790601" cy="553998"/>
          </a:xfrm>
          <a:prstGeom prst="rect">
            <a:avLst/>
          </a:prstGeom>
          <a:noFill/>
        </p:spPr>
        <p:txBody>
          <a:bodyPr wrap="none" rtlCol="0">
            <a:spAutoFit/>
          </a:bodyPr>
          <a:lstStyle/>
          <a:p>
            <a:r>
              <a:rPr lang="en-US" sz="3000" dirty="0">
                <a:latin typeface="Garamond" panose="02020404030301010803" pitchFamily="18" charset="0"/>
              </a:rPr>
              <a:t>year</a:t>
            </a:r>
          </a:p>
        </p:txBody>
      </p:sp>
      <p:cxnSp>
        <p:nvCxnSpPr>
          <p:cNvPr id="10" name="Straight Arrow Connector 9">
            <a:extLst>
              <a:ext uri="{FF2B5EF4-FFF2-40B4-BE49-F238E27FC236}">
                <a16:creationId xmlns:a16="http://schemas.microsoft.com/office/drawing/2014/main" id="{E80FF4FE-098C-4C45-8695-4AA404BB1F2E}"/>
              </a:ext>
            </a:extLst>
          </p:cNvPr>
          <p:cNvCxnSpPr>
            <a:cxnSpLocks/>
          </p:cNvCxnSpPr>
          <p:nvPr/>
        </p:nvCxnSpPr>
        <p:spPr>
          <a:xfrm flipV="1">
            <a:off x="6495072" y="2230035"/>
            <a:ext cx="242050" cy="1771259"/>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D8AEE05-DB22-344D-A24C-2425AD4B7EE1}"/>
              </a:ext>
            </a:extLst>
          </p:cNvPr>
          <p:cNvSpPr txBox="1"/>
          <p:nvPr/>
        </p:nvSpPr>
        <p:spPr>
          <a:xfrm>
            <a:off x="6167860" y="3984373"/>
            <a:ext cx="5844846" cy="1862048"/>
          </a:xfrm>
          <a:prstGeom prst="rect">
            <a:avLst/>
          </a:prstGeom>
          <a:noFill/>
        </p:spPr>
        <p:txBody>
          <a:bodyPr wrap="square" rtlCol="0">
            <a:spAutoFit/>
          </a:bodyPr>
          <a:lstStyle/>
          <a:p>
            <a:r>
              <a:rPr lang="en-US" sz="3000" dirty="0">
                <a:latin typeface="Garamond" panose="02020404030301010803" pitchFamily="18" charset="0"/>
              </a:rPr>
              <a:t>population growth rate</a:t>
            </a:r>
          </a:p>
          <a:p>
            <a:pPr marL="342900" indent="-342900">
              <a:buFont typeface="Arial" panose="020B0604020202020204" pitchFamily="34" charset="0"/>
              <a:buChar char="•"/>
            </a:pPr>
            <a:r>
              <a:rPr lang="en-US" sz="1700" dirty="0">
                <a:latin typeface="Garamond" panose="02020404030301010803" pitchFamily="18" charset="0"/>
              </a:rPr>
              <a:t>r is a percentage expressed in decimal form in this function.</a:t>
            </a:r>
          </a:p>
          <a:p>
            <a:pPr marL="800100" lvl="1" indent="-342900">
              <a:buFont typeface="Arial" panose="020B0604020202020204" pitchFamily="34" charset="0"/>
              <a:buChar char="•"/>
            </a:pPr>
            <a:r>
              <a:rPr lang="en-US" sz="1700" dirty="0">
                <a:latin typeface="Garamond" panose="02020404030301010803" pitchFamily="18" charset="0"/>
              </a:rPr>
              <a:t>Ex: If the population growth rate is 2.3%, r=0.023.</a:t>
            </a:r>
          </a:p>
          <a:p>
            <a:pPr marL="342900" indent="-342900">
              <a:buFont typeface="Arial" panose="020B0604020202020204" pitchFamily="34" charset="0"/>
              <a:buChar char="•"/>
            </a:pPr>
            <a:r>
              <a:rPr lang="en-US" sz="1700" dirty="0">
                <a:latin typeface="Garamond" panose="02020404030301010803" pitchFamily="18" charset="0"/>
              </a:rPr>
              <a:t>If r&lt;0, then 0&lt;b&lt;1 and the population is decreasing in size.</a:t>
            </a:r>
          </a:p>
          <a:p>
            <a:pPr marL="342900" indent="-342900">
              <a:buFont typeface="Arial" panose="020B0604020202020204" pitchFamily="34" charset="0"/>
              <a:buChar char="•"/>
            </a:pPr>
            <a:r>
              <a:rPr lang="en-US" sz="1700" dirty="0">
                <a:latin typeface="Garamond" panose="02020404030301010803" pitchFamily="18" charset="0"/>
              </a:rPr>
              <a:t>If r=0, then b=1 and the population is constant in size.</a:t>
            </a:r>
          </a:p>
          <a:p>
            <a:pPr marL="342900" indent="-342900">
              <a:buFont typeface="Arial" panose="020B0604020202020204" pitchFamily="34" charset="0"/>
              <a:buChar char="•"/>
            </a:pPr>
            <a:r>
              <a:rPr lang="en-US" sz="1700" dirty="0">
                <a:latin typeface="Garamond" panose="02020404030301010803" pitchFamily="18" charset="0"/>
              </a:rPr>
              <a:t>If r&gt;0, then b&gt;1 and the population is growing in size.</a:t>
            </a:r>
          </a:p>
        </p:txBody>
      </p:sp>
      <p:cxnSp>
        <p:nvCxnSpPr>
          <p:cNvPr id="13" name="Straight Arrow Connector 12">
            <a:extLst>
              <a:ext uri="{FF2B5EF4-FFF2-40B4-BE49-F238E27FC236}">
                <a16:creationId xmlns:a16="http://schemas.microsoft.com/office/drawing/2014/main" id="{0D4DD982-3573-A044-A08A-3F9A5DA6C781}"/>
              </a:ext>
            </a:extLst>
          </p:cNvPr>
          <p:cNvCxnSpPr>
            <a:cxnSpLocks/>
          </p:cNvCxnSpPr>
          <p:nvPr/>
        </p:nvCxnSpPr>
        <p:spPr>
          <a:xfrm flipH="1" flipV="1">
            <a:off x="7227939" y="2019371"/>
            <a:ext cx="1530185" cy="499712"/>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A847DC2-8610-6747-BB93-74517C01E273}"/>
              </a:ext>
            </a:extLst>
          </p:cNvPr>
          <p:cNvSpPr txBox="1"/>
          <p:nvPr/>
        </p:nvSpPr>
        <p:spPr>
          <a:xfrm>
            <a:off x="8758124" y="2351001"/>
            <a:ext cx="1704313" cy="553998"/>
          </a:xfrm>
          <a:prstGeom prst="rect">
            <a:avLst/>
          </a:prstGeom>
          <a:noFill/>
        </p:spPr>
        <p:txBody>
          <a:bodyPr wrap="none" rtlCol="0">
            <a:spAutoFit/>
          </a:bodyPr>
          <a:lstStyle/>
          <a:p>
            <a:r>
              <a:rPr lang="en-US" sz="3000" dirty="0">
                <a:latin typeface="Garamond" panose="02020404030301010803" pitchFamily="18" charset="0"/>
              </a:rPr>
              <a:t>initial year</a:t>
            </a:r>
          </a:p>
        </p:txBody>
      </p:sp>
      <p:sp>
        <p:nvSpPr>
          <p:cNvPr id="17" name="TextBox 16">
            <a:extLst>
              <a:ext uri="{FF2B5EF4-FFF2-40B4-BE49-F238E27FC236}">
                <a16:creationId xmlns:a16="http://schemas.microsoft.com/office/drawing/2014/main" id="{146E1334-FB26-1D43-9AC2-A4D9840D199A}"/>
              </a:ext>
            </a:extLst>
          </p:cNvPr>
          <p:cNvSpPr txBox="1"/>
          <p:nvPr/>
        </p:nvSpPr>
        <p:spPr>
          <a:xfrm>
            <a:off x="838200" y="4005097"/>
            <a:ext cx="4357283" cy="553998"/>
          </a:xfrm>
          <a:prstGeom prst="rect">
            <a:avLst/>
          </a:prstGeom>
          <a:noFill/>
        </p:spPr>
        <p:txBody>
          <a:bodyPr wrap="none" rtlCol="0">
            <a:spAutoFit/>
          </a:bodyPr>
          <a:lstStyle/>
          <a:p>
            <a:r>
              <a:rPr lang="en-US" sz="3000" dirty="0">
                <a:latin typeface="Garamond" panose="02020404030301010803" pitchFamily="18" charset="0"/>
              </a:rPr>
              <a:t>population in the initial year</a:t>
            </a:r>
          </a:p>
        </p:txBody>
      </p:sp>
      <p:cxnSp>
        <p:nvCxnSpPr>
          <p:cNvPr id="18" name="Straight Arrow Connector 17">
            <a:extLst>
              <a:ext uri="{FF2B5EF4-FFF2-40B4-BE49-F238E27FC236}">
                <a16:creationId xmlns:a16="http://schemas.microsoft.com/office/drawing/2014/main" id="{471293C2-42A6-0D4C-8BA5-9774CC003348}"/>
              </a:ext>
            </a:extLst>
          </p:cNvPr>
          <p:cNvCxnSpPr>
            <a:cxnSpLocks/>
          </p:cNvCxnSpPr>
          <p:nvPr/>
        </p:nvCxnSpPr>
        <p:spPr>
          <a:xfrm flipV="1">
            <a:off x="4930589" y="2315824"/>
            <a:ext cx="1041441" cy="170933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192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dissolv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dissolve">
                                      <p:cBhvr>
                                        <p:cTn id="39" dur="500"/>
                                        <p:tgtEl>
                                          <p:spTgt spid="18"/>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ssolv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C591-DFE0-324B-973B-345751AAD726}"/>
              </a:ext>
            </a:extLst>
          </p:cNvPr>
          <p:cNvSpPr>
            <a:spLocks noGrp="1"/>
          </p:cNvSpPr>
          <p:nvPr>
            <p:ph type="title"/>
          </p:nvPr>
        </p:nvSpPr>
        <p:spPr/>
        <p:txBody>
          <a:bodyPr/>
          <a:lstStyle/>
          <a:p>
            <a:pPr algn="ctr"/>
            <a:r>
              <a:rPr lang="en-US" dirty="0">
                <a:latin typeface="Garamond" panose="02020404030301010803" pitchFamily="18" charset="0"/>
              </a:rPr>
              <a:t>Practice Problems</a:t>
            </a:r>
          </a:p>
        </p:txBody>
      </p:sp>
      <p:sp>
        <p:nvSpPr>
          <p:cNvPr id="3" name="Content Placeholder 2">
            <a:extLst>
              <a:ext uri="{FF2B5EF4-FFF2-40B4-BE49-F238E27FC236}">
                <a16:creationId xmlns:a16="http://schemas.microsoft.com/office/drawing/2014/main" id="{451D0325-711D-3948-A277-0332A9FB3B26}"/>
              </a:ext>
            </a:extLst>
          </p:cNvPr>
          <p:cNvSpPr>
            <a:spLocks noGrp="1"/>
          </p:cNvSpPr>
          <p:nvPr>
            <p:ph idx="1"/>
          </p:nvPr>
        </p:nvSpPr>
        <p:spPr/>
        <p:txBody>
          <a:bodyPr>
            <a:normAutofit/>
          </a:bodyPr>
          <a:lstStyle/>
          <a:p>
            <a:pPr marL="514350" indent="-514350">
              <a:buClr>
                <a:schemeClr val="tx1"/>
              </a:buClr>
              <a:buFont typeface="+mj-lt"/>
              <a:buAutoNum type="arabicPeriod" startAt="3"/>
            </a:pPr>
            <a:r>
              <a:rPr lang="en-US" dirty="0">
                <a:solidFill>
                  <a:srgbClr val="597F77"/>
                </a:solidFill>
                <a:latin typeface="Garamond" panose="02020404030301010803" pitchFamily="18" charset="0"/>
              </a:rPr>
              <a:t>Without a calculator, evaluate the following expressions.</a:t>
            </a:r>
          </a:p>
          <a:p>
            <a:pPr marL="914400" lvl="1" indent="-457200">
              <a:buClr>
                <a:schemeClr val="tx1"/>
              </a:buClr>
              <a:buFont typeface="+mj-lt"/>
              <a:buAutoNum type="alphaLcParenR"/>
            </a:pPr>
            <a:r>
              <a:rPr lang="en-US" dirty="0">
                <a:solidFill>
                  <a:srgbClr val="597F77"/>
                </a:solidFill>
                <a:latin typeface="Garamond" panose="02020404030301010803" pitchFamily="18" charset="0"/>
              </a:rPr>
              <a:t>4</a:t>
            </a:r>
            <a:r>
              <a:rPr lang="en-US" baseline="30000" dirty="0">
                <a:solidFill>
                  <a:srgbClr val="597F77"/>
                </a:solidFill>
                <a:latin typeface="Garamond" panose="02020404030301010803" pitchFamily="18" charset="0"/>
              </a:rPr>
              <a:t>2</a:t>
            </a:r>
          </a:p>
          <a:p>
            <a:pPr marL="914400" lvl="1" indent="-457200">
              <a:buClr>
                <a:schemeClr val="tx1"/>
              </a:buClr>
              <a:buFont typeface="+mj-lt"/>
              <a:buAutoNum type="alphaLcParenR"/>
            </a:pPr>
            <a:endParaRPr lang="en-US" baseline="30000" dirty="0">
              <a:solidFill>
                <a:srgbClr val="597F77"/>
              </a:solidFill>
              <a:latin typeface="Garamond" panose="02020404030301010803" pitchFamily="18" charset="0"/>
            </a:endParaRPr>
          </a:p>
          <a:p>
            <a:pPr marL="914400" lvl="1" indent="-457200">
              <a:buClr>
                <a:schemeClr val="tx1"/>
              </a:buClr>
              <a:buFont typeface="+mj-lt"/>
              <a:buAutoNum type="alphaLcParenR"/>
            </a:pPr>
            <a:endParaRPr lang="en-US" dirty="0">
              <a:solidFill>
                <a:srgbClr val="597F77"/>
              </a:solidFill>
              <a:latin typeface="Garamond" panose="02020404030301010803" pitchFamily="18" charset="0"/>
            </a:endParaRPr>
          </a:p>
          <a:p>
            <a:pPr marL="914400" lvl="1" indent="-457200">
              <a:buClr>
                <a:schemeClr val="tx1"/>
              </a:buClr>
              <a:buFont typeface="+mj-lt"/>
              <a:buAutoNum type="alphaLcParenR"/>
            </a:pPr>
            <a:r>
              <a:rPr lang="en-US" dirty="0">
                <a:solidFill>
                  <a:srgbClr val="597F77"/>
                </a:solidFill>
                <a:latin typeface="Garamond" panose="02020404030301010803" pitchFamily="18" charset="0"/>
              </a:rPr>
              <a:t>2(3+1)</a:t>
            </a:r>
            <a:r>
              <a:rPr lang="en-US" baseline="30000" dirty="0">
                <a:solidFill>
                  <a:srgbClr val="597F77"/>
                </a:solidFill>
                <a:latin typeface="Garamond" panose="02020404030301010803" pitchFamily="18" charset="0"/>
              </a:rPr>
              <a:t>5-3 </a:t>
            </a:r>
            <a:endParaRPr lang="en-US" dirty="0">
              <a:solidFill>
                <a:srgbClr val="597F77"/>
              </a:solidFill>
              <a:latin typeface="Garamond" panose="02020404030301010803" pitchFamily="18" charset="0"/>
            </a:endParaRPr>
          </a:p>
        </p:txBody>
      </p:sp>
      <p:sp>
        <p:nvSpPr>
          <p:cNvPr id="4" name="TextBox 3">
            <a:extLst>
              <a:ext uri="{FF2B5EF4-FFF2-40B4-BE49-F238E27FC236}">
                <a16:creationId xmlns:a16="http://schemas.microsoft.com/office/drawing/2014/main" id="{1A9EF5E8-F40D-8B45-AAE6-5030A6B295E9}"/>
              </a:ext>
            </a:extLst>
          </p:cNvPr>
          <p:cNvSpPr txBox="1"/>
          <p:nvPr/>
        </p:nvSpPr>
        <p:spPr>
          <a:xfrm rot="20700000">
            <a:off x="140678" y="643148"/>
            <a:ext cx="3239733"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4 of your Packet!</a:t>
            </a:r>
          </a:p>
        </p:txBody>
      </p:sp>
    </p:spTree>
    <p:extLst>
      <p:ext uri="{BB962C8B-B14F-4D97-AF65-F5344CB8AC3E}">
        <p14:creationId xmlns:p14="http://schemas.microsoft.com/office/powerpoint/2010/main" val="3771765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C591-DFE0-324B-973B-345751AAD726}"/>
              </a:ext>
            </a:extLst>
          </p:cNvPr>
          <p:cNvSpPr>
            <a:spLocks noGrp="1"/>
          </p:cNvSpPr>
          <p:nvPr>
            <p:ph type="title"/>
          </p:nvPr>
        </p:nvSpPr>
        <p:spPr/>
        <p:txBody>
          <a:bodyPr/>
          <a:lstStyle/>
          <a:p>
            <a:pPr algn="ctr"/>
            <a:r>
              <a:rPr lang="en-US" dirty="0">
                <a:latin typeface="Garamond" panose="02020404030301010803" pitchFamily="18" charset="0"/>
              </a:rPr>
              <a:t>Practice Problems</a:t>
            </a:r>
          </a:p>
        </p:txBody>
      </p:sp>
      <p:sp>
        <p:nvSpPr>
          <p:cNvPr id="3" name="Content Placeholder 2">
            <a:extLst>
              <a:ext uri="{FF2B5EF4-FFF2-40B4-BE49-F238E27FC236}">
                <a16:creationId xmlns:a16="http://schemas.microsoft.com/office/drawing/2014/main" id="{451D0325-711D-3948-A277-0332A9FB3B26}"/>
              </a:ext>
            </a:extLst>
          </p:cNvPr>
          <p:cNvSpPr>
            <a:spLocks noGrp="1"/>
          </p:cNvSpPr>
          <p:nvPr>
            <p:ph idx="1"/>
          </p:nvPr>
        </p:nvSpPr>
        <p:spPr/>
        <p:txBody>
          <a:bodyPr>
            <a:normAutofit/>
          </a:bodyPr>
          <a:lstStyle/>
          <a:p>
            <a:pPr marL="514350" indent="-514350">
              <a:buClr>
                <a:schemeClr val="tx1"/>
              </a:buClr>
              <a:buFont typeface="+mj-lt"/>
              <a:buAutoNum type="arabicPeriod" startAt="3"/>
            </a:pPr>
            <a:r>
              <a:rPr lang="en-US" dirty="0">
                <a:solidFill>
                  <a:srgbClr val="597F77"/>
                </a:solidFill>
                <a:latin typeface="Garamond" panose="02020404030301010803" pitchFamily="18" charset="0"/>
              </a:rPr>
              <a:t>Without a calculator, evaluate the following expressions.</a:t>
            </a:r>
          </a:p>
          <a:p>
            <a:pPr marL="914400" lvl="1" indent="-457200">
              <a:buClr>
                <a:schemeClr val="tx1"/>
              </a:buClr>
              <a:buFont typeface="+mj-lt"/>
              <a:buAutoNum type="alphaLcParenR"/>
            </a:pPr>
            <a:r>
              <a:rPr lang="en-US" dirty="0">
                <a:solidFill>
                  <a:srgbClr val="597F77"/>
                </a:solidFill>
                <a:latin typeface="Garamond" panose="02020404030301010803" pitchFamily="18" charset="0"/>
              </a:rPr>
              <a:t>4</a:t>
            </a:r>
            <a:r>
              <a:rPr lang="en-US" baseline="30000" dirty="0">
                <a:solidFill>
                  <a:srgbClr val="597F77"/>
                </a:solidFill>
                <a:latin typeface="Garamond" panose="02020404030301010803" pitchFamily="18" charset="0"/>
              </a:rPr>
              <a:t>2</a:t>
            </a:r>
          </a:p>
          <a:p>
            <a:pPr marL="914400" lvl="1" indent="-457200">
              <a:buClr>
                <a:schemeClr val="tx1"/>
              </a:buClr>
              <a:buFont typeface="+mj-lt"/>
              <a:buAutoNum type="alphaLcParenR"/>
            </a:pPr>
            <a:endParaRPr lang="en-US" baseline="30000" dirty="0">
              <a:solidFill>
                <a:srgbClr val="597F77"/>
              </a:solidFill>
              <a:latin typeface="Garamond" panose="02020404030301010803" pitchFamily="18" charset="0"/>
            </a:endParaRPr>
          </a:p>
          <a:p>
            <a:pPr marL="914400" lvl="1" indent="-457200">
              <a:buClr>
                <a:schemeClr val="tx1"/>
              </a:buClr>
              <a:buFont typeface="+mj-lt"/>
              <a:buAutoNum type="alphaLcParenR"/>
            </a:pPr>
            <a:endParaRPr lang="en-US" dirty="0">
              <a:solidFill>
                <a:srgbClr val="597F77"/>
              </a:solidFill>
              <a:latin typeface="Garamond" panose="02020404030301010803" pitchFamily="18" charset="0"/>
            </a:endParaRPr>
          </a:p>
          <a:p>
            <a:pPr marL="914400" lvl="1" indent="-457200">
              <a:buClr>
                <a:schemeClr val="tx1"/>
              </a:buClr>
              <a:buFont typeface="+mj-lt"/>
              <a:buAutoNum type="alphaLcParenR"/>
            </a:pPr>
            <a:r>
              <a:rPr lang="en-US" dirty="0">
                <a:solidFill>
                  <a:srgbClr val="597F77"/>
                </a:solidFill>
                <a:latin typeface="Garamond" panose="02020404030301010803" pitchFamily="18" charset="0"/>
              </a:rPr>
              <a:t>2(3+1)</a:t>
            </a:r>
            <a:r>
              <a:rPr lang="en-US" baseline="30000" dirty="0">
                <a:solidFill>
                  <a:srgbClr val="597F77"/>
                </a:solidFill>
                <a:latin typeface="Garamond" panose="02020404030301010803" pitchFamily="18" charset="0"/>
              </a:rPr>
              <a:t>5-3</a:t>
            </a:r>
            <a:endParaRPr lang="en-US" dirty="0">
              <a:solidFill>
                <a:srgbClr val="597F77"/>
              </a:solidFill>
              <a:latin typeface="Garamond" panose="02020404030301010803" pitchFamily="18" charset="0"/>
            </a:endParaRPr>
          </a:p>
        </p:txBody>
      </p:sp>
      <p:sp>
        <p:nvSpPr>
          <p:cNvPr id="4" name="TextBox 3">
            <a:extLst>
              <a:ext uri="{FF2B5EF4-FFF2-40B4-BE49-F238E27FC236}">
                <a16:creationId xmlns:a16="http://schemas.microsoft.com/office/drawing/2014/main" id="{1A9EF5E8-F40D-8B45-AAE6-5030A6B295E9}"/>
              </a:ext>
            </a:extLst>
          </p:cNvPr>
          <p:cNvSpPr txBox="1"/>
          <p:nvPr/>
        </p:nvSpPr>
        <p:spPr>
          <a:xfrm rot="20700000">
            <a:off x="140678" y="643148"/>
            <a:ext cx="3239733"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4 of your Packet!</a:t>
            </a:r>
          </a:p>
        </p:txBody>
      </p:sp>
      <p:sp>
        <p:nvSpPr>
          <p:cNvPr id="5" name="Content Placeholder 2">
            <a:extLst>
              <a:ext uri="{FF2B5EF4-FFF2-40B4-BE49-F238E27FC236}">
                <a16:creationId xmlns:a16="http://schemas.microsoft.com/office/drawing/2014/main" id="{6CE676CE-849E-4478-BBFB-BC3B2A6197CE}"/>
              </a:ext>
            </a:extLst>
          </p:cNvPr>
          <p:cNvSpPr txBox="1">
            <a:spLocks/>
          </p:cNvSpPr>
          <p:nvPr/>
        </p:nvSpPr>
        <p:spPr>
          <a:xfrm>
            <a:off x="838200" y="4505739"/>
            <a:ext cx="5064212" cy="27802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chemeClr val="tx1"/>
              </a:buClr>
              <a:buFont typeface="Arial" panose="020B0604020202020204" pitchFamily="34" charset="0"/>
              <a:buNone/>
            </a:pPr>
            <a:r>
              <a:rPr lang="en-US" b="1" dirty="0">
                <a:solidFill>
                  <a:schemeClr val="accent2"/>
                </a:solidFill>
                <a:latin typeface="Garamond" panose="02020404030301010803" pitchFamily="18" charset="0"/>
              </a:rPr>
              <a:t>	2(4)</a:t>
            </a:r>
            <a:r>
              <a:rPr lang="en-US" b="1" baseline="30000" dirty="0">
                <a:solidFill>
                  <a:schemeClr val="accent2"/>
                </a:solidFill>
                <a:latin typeface="Garamond" panose="02020404030301010803" pitchFamily="18" charset="0"/>
              </a:rPr>
              <a:t>5-3</a:t>
            </a:r>
          </a:p>
          <a:p>
            <a:pPr marL="457200" lvl="1" indent="0">
              <a:buClr>
                <a:schemeClr val="tx1"/>
              </a:buClr>
              <a:buFont typeface="Arial" panose="020B0604020202020204" pitchFamily="34" charset="0"/>
              <a:buNone/>
            </a:pPr>
            <a:r>
              <a:rPr lang="en-US" b="1" dirty="0">
                <a:solidFill>
                  <a:schemeClr val="accent2"/>
                </a:solidFill>
                <a:latin typeface="Garamond" panose="02020404030301010803" pitchFamily="18" charset="0"/>
              </a:rPr>
              <a:t>	2(4)</a:t>
            </a:r>
            <a:r>
              <a:rPr lang="en-US" b="1" baseline="30000" dirty="0">
                <a:solidFill>
                  <a:schemeClr val="accent2"/>
                </a:solidFill>
                <a:latin typeface="Garamond" panose="02020404030301010803" pitchFamily="18" charset="0"/>
              </a:rPr>
              <a:t>2</a:t>
            </a:r>
          </a:p>
          <a:p>
            <a:pPr marL="457200" lvl="1" indent="0">
              <a:buClr>
                <a:schemeClr val="tx1"/>
              </a:buClr>
              <a:buFont typeface="Arial" panose="020B0604020202020204" pitchFamily="34" charset="0"/>
              <a:buNone/>
            </a:pPr>
            <a:r>
              <a:rPr lang="en-US" b="1" dirty="0">
                <a:solidFill>
                  <a:schemeClr val="accent2"/>
                </a:solidFill>
                <a:latin typeface="Garamond" panose="02020404030301010803" pitchFamily="18" charset="0"/>
              </a:rPr>
              <a:t>	2(16) = 32</a:t>
            </a:r>
          </a:p>
        </p:txBody>
      </p:sp>
      <p:sp>
        <p:nvSpPr>
          <p:cNvPr id="6" name="Content Placeholder 2">
            <a:extLst>
              <a:ext uri="{FF2B5EF4-FFF2-40B4-BE49-F238E27FC236}">
                <a16:creationId xmlns:a16="http://schemas.microsoft.com/office/drawing/2014/main" id="{32BBB6F1-31FA-4AF6-93CD-5977A0F4EFF1}"/>
              </a:ext>
            </a:extLst>
          </p:cNvPr>
          <p:cNvSpPr txBox="1">
            <a:spLocks/>
          </p:cNvSpPr>
          <p:nvPr/>
        </p:nvSpPr>
        <p:spPr>
          <a:xfrm>
            <a:off x="838200" y="2895599"/>
            <a:ext cx="5064212" cy="10933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chemeClr val="tx1"/>
              </a:buClr>
              <a:buFont typeface="Arial" panose="020B0604020202020204" pitchFamily="34" charset="0"/>
              <a:buNone/>
            </a:pPr>
            <a:r>
              <a:rPr lang="en-US" b="1" dirty="0">
                <a:solidFill>
                  <a:schemeClr val="accent2"/>
                </a:solidFill>
                <a:latin typeface="Garamond" panose="02020404030301010803" pitchFamily="18" charset="0"/>
              </a:rPr>
              <a:t>	4x4 = 16</a:t>
            </a:r>
            <a:endParaRPr lang="en-US" b="1" baseline="30000" dirty="0">
              <a:solidFill>
                <a:schemeClr val="accent2"/>
              </a:solidFill>
              <a:latin typeface="Garamond" panose="02020404030301010803" pitchFamily="18" charset="0"/>
            </a:endParaRPr>
          </a:p>
        </p:txBody>
      </p:sp>
    </p:spTree>
    <p:extLst>
      <p:ext uri="{BB962C8B-B14F-4D97-AF65-F5344CB8AC3E}">
        <p14:creationId xmlns:p14="http://schemas.microsoft.com/office/powerpoint/2010/main" val="2933944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C591-DFE0-324B-973B-345751AAD726}"/>
              </a:ext>
            </a:extLst>
          </p:cNvPr>
          <p:cNvSpPr>
            <a:spLocks noGrp="1"/>
          </p:cNvSpPr>
          <p:nvPr>
            <p:ph type="title"/>
          </p:nvPr>
        </p:nvSpPr>
        <p:spPr/>
        <p:txBody>
          <a:bodyPr/>
          <a:lstStyle/>
          <a:p>
            <a:pPr algn="ctr"/>
            <a:r>
              <a:rPr lang="en-US" dirty="0">
                <a:latin typeface="Garamond" panose="02020404030301010803" pitchFamily="18" charset="0"/>
              </a:rPr>
              <a:t>Preliminary Problem</a:t>
            </a:r>
          </a:p>
        </p:txBody>
      </p:sp>
      <p:sp>
        <p:nvSpPr>
          <p:cNvPr id="3" name="Content Placeholder 2">
            <a:extLst>
              <a:ext uri="{FF2B5EF4-FFF2-40B4-BE49-F238E27FC236}">
                <a16:creationId xmlns:a16="http://schemas.microsoft.com/office/drawing/2014/main" id="{451D0325-711D-3948-A277-0332A9FB3B26}"/>
              </a:ext>
            </a:extLst>
          </p:cNvPr>
          <p:cNvSpPr>
            <a:spLocks noGrp="1"/>
          </p:cNvSpPr>
          <p:nvPr>
            <p:ph idx="1"/>
          </p:nvPr>
        </p:nvSpPr>
        <p:spPr/>
        <p:txBody>
          <a:bodyPr>
            <a:normAutofit/>
          </a:bodyPr>
          <a:lstStyle/>
          <a:p>
            <a:pPr marL="514350" indent="-514350">
              <a:buClr>
                <a:schemeClr val="tx1"/>
              </a:buClr>
              <a:buFont typeface="+mj-lt"/>
              <a:buAutoNum type="arabicPeriod"/>
            </a:pPr>
            <a:r>
              <a:rPr lang="en-US" dirty="0">
                <a:solidFill>
                  <a:srgbClr val="597F77"/>
                </a:solidFill>
                <a:latin typeface="Garamond" panose="02020404030301010803" pitchFamily="18" charset="0"/>
              </a:rPr>
              <a:t>There are 103 students in the senior high school class. They are planning a class trip to the zoo. Only 25 students can fit on a bus. How many buses does the principal need to arrange to get all of the students to the zoo?</a:t>
            </a:r>
          </a:p>
          <a:p>
            <a:pPr marL="1371600" lvl="2" indent="-457200">
              <a:buClr>
                <a:schemeClr val="tx1"/>
              </a:buClr>
              <a:buFont typeface="+mj-lt"/>
              <a:buAutoNum type="alphaLcParenR"/>
            </a:pPr>
            <a:r>
              <a:rPr lang="en-US" sz="2800" dirty="0">
                <a:solidFill>
                  <a:srgbClr val="597F77"/>
                </a:solidFill>
                <a:latin typeface="Garamond" panose="02020404030301010803" pitchFamily="18" charset="0"/>
              </a:rPr>
              <a:t>3.12</a:t>
            </a:r>
          </a:p>
          <a:p>
            <a:pPr marL="1371600" lvl="2" indent="-457200">
              <a:buClr>
                <a:schemeClr val="tx1"/>
              </a:buClr>
              <a:buFont typeface="+mj-lt"/>
              <a:buAutoNum type="alphaLcParenR"/>
            </a:pPr>
            <a:r>
              <a:rPr lang="en-US" sz="2800" dirty="0">
                <a:solidFill>
                  <a:srgbClr val="597F77"/>
                </a:solidFill>
                <a:latin typeface="Garamond" panose="02020404030301010803" pitchFamily="18" charset="0"/>
              </a:rPr>
              <a:t>4</a:t>
            </a:r>
          </a:p>
          <a:p>
            <a:pPr marL="1371600" lvl="2" indent="-457200">
              <a:buClr>
                <a:schemeClr val="tx1"/>
              </a:buClr>
              <a:buFont typeface="+mj-lt"/>
              <a:buAutoNum type="alphaLcParenR"/>
            </a:pPr>
            <a:r>
              <a:rPr lang="en-US" sz="2800" dirty="0">
                <a:solidFill>
                  <a:srgbClr val="597F77"/>
                </a:solidFill>
                <a:latin typeface="Garamond" panose="02020404030301010803" pitchFamily="18" charset="0"/>
              </a:rPr>
              <a:t>4.12</a:t>
            </a:r>
          </a:p>
          <a:p>
            <a:pPr marL="1371600" lvl="2" indent="-457200">
              <a:buClr>
                <a:schemeClr val="tx1"/>
              </a:buClr>
              <a:buFont typeface="+mj-lt"/>
              <a:buAutoNum type="alphaLcParenR"/>
            </a:pPr>
            <a:r>
              <a:rPr lang="en-US" sz="2800" dirty="0">
                <a:solidFill>
                  <a:srgbClr val="597F77"/>
                </a:solidFill>
                <a:latin typeface="Garamond" panose="02020404030301010803" pitchFamily="18" charset="0"/>
              </a:rPr>
              <a:t>5</a:t>
            </a:r>
          </a:p>
        </p:txBody>
      </p:sp>
      <p:sp>
        <p:nvSpPr>
          <p:cNvPr id="4" name="TextBox 3">
            <a:extLst>
              <a:ext uri="{FF2B5EF4-FFF2-40B4-BE49-F238E27FC236}">
                <a16:creationId xmlns:a16="http://schemas.microsoft.com/office/drawing/2014/main" id="{1A9EF5E8-F40D-8B45-AAE6-5030A6B295E9}"/>
              </a:ext>
            </a:extLst>
          </p:cNvPr>
          <p:cNvSpPr txBox="1"/>
          <p:nvPr/>
        </p:nvSpPr>
        <p:spPr>
          <a:xfrm rot="20700000">
            <a:off x="140678" y="643148"/>
            <a:ext cx="3239733"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2 of your Packet!</a:t>
            </a:r>
          </a:p>
        </p:txBody>
      </p:sp>
    </p:spTree>
    <p:extLst>
      <p:ext uri="{BB962C8B-B14F-4D97-AF65-F5344CB8AC3E}">
        <p14:creationId xmlns:p14="http://schemas.microsoft.com/office/powerpoint/2010/main" val="1524854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C591-DFE0-324B-973B-345751AAD726}"/>
              </a:ext>
            </a:extLst>
          </p:cNvPr>
          <p:cNvSpPr>
            <a:spLocks noGrp="1"/>
          </p:cNvSpPr>
          <p:nvPr>
            <p:ph type="title"/>
          </p:nvPr>
        </p:nvSpPr>
        <p:spPr/>
        <p:txBody>
          <a:bodyPr/>
          <a:lstStyle/>
          <a:p>
            <a:pPr algn="ctr"/>
            <a:r>
              <a:rPr lang="en-US" dirty="0">
                <a:latin typeface="Garamond" panose="02020404030301010803" pitchFamily="18" charset="0"/>
              </a:rPr>
              <a:t>Practice Problems</a:t>
            </a:r>
          </a:p>
        </p:txBody>
      </p:sp>
      <p:sp>
        <p:nvSpPr>
          <p:cNvPr id="3" name="Content Placeholder 2">
            <a:extLst>
              <a:ext uri="{FF2B5EF4-FFF2-40B4-BE49-F238E27FC236}">
                <a16:creationId xmlns:a16="http://schemas.microsoft.com/office/drawing/2014/main" id="{451D0325-711D-3948-A277-0332A9FB3B26}"/>
              </a:ext>
            </a:extLst>
          </p:cNvPr>
          <p:cNvSpPr>
            <a:spLocks noGrp="1"/>
          </p:cNvSpPr>
          <p:nvPr>
            <p:ph idx="1"/>
          </p:nvPr>
        </p:nvSpPr>
        <p:spPr>
          <a:xfrm>
            <a:off x="838200" y="1825624"/>
            <a:ext cx="10515600" cy="4802187"/>
          </a:xfrm>
        </p:spPr>
        <p:txBody>
          <a:bodyPr>
            <a:normAutofit lnSpcReduction="10000"/>
          </a:bodyPr>
          <a:lstStyle/>
          <a:p>
            <a:pPr marL="514350" indent="-514350">
              <a:buClr>
                <a:schemeClr val="tx1"/>
              </a:buClr>
              <a:buFont typeface="+mj-lt"/>
              <a:buAutoNum type="arabicPeriod" startAt="4"/>
            </a:pPr>
            <a:r>
              <a:rPr lang="en-US" dirty="0">
                <a:solidFill>
                  <a:srgbClr val="597F77"/>
                </a:solidFill>
                <a:latin typeface="Garamond" panose="02020404030301010803" pitchFamily="18" charset="0"/>
              </a:rPr>
              <a:t>The exponential population model for Anytown, USA is </a:t>
            </a:r>
          </a:p>
          <a:p>
            <a:pPr marL="0" indent="0" algn="ctr">
              <a:buClr>
                <a:schemeClr val="tx1"/>
              </a:buClr>
              <a:buNone/>
            </a:pPr>
            <a:r>
              <a:rPr lang="en-US" dirty="0">
                <a:solidFill>
                  <a:srgbClr val="597F77"/>
                </a:solidFill>
                <a:latin typeface="Garamond" panose="02020404030301010803" pitchFamily="18" charset="0"/>
              </a:rPr>
              <a:t>P(t) = 200(1+0.032)</a:t>
            </a:r>
            <a:r>
              <a:rPr lang="en-US" baseline="30000" dirty="0">
                <a:solidFill>
                  <a:srgbClr val="597F77"/>
                </a:solidFill>
                <a:latin typeface="Garamond" panose="02020404030301010803" pitchFamily="18" charset="0"/>
              </a:rPr>
              <a:t>t-1947</a:t>
            </a:r>
            <a:r>
              <a:rPr lang="en-US" dirty="0">
                <a:solidFill>
                  <a:srgbClr val="597F77"/>
                </a:solidFill>
                <a:latin typeface="Garamond" panose="02020404030301010803" pitchFamily="18" charset="0"/>
              </a:rPr>
              <a:t>. </a:t>
            </a:r>
          </a:p>
          <a:p>
            <a:pPr marL="0" indent="0">
              <a:buClr>
                <a:schemeClr val="tx1"/>
              </a:buClr>
              <a:buNone/>
            </a:pPr>
            <a:r>
              <a:rPr lang="en-US" dirty="0">
                <a:solidFill>
                  <a:srgbClr val="597F77"/>
                </a:solidFill>
                <a:latin typeface="Garamond" panose="02020404030301010803" pitchFamily="18" charset="0"/>
              </a:rPr>
              <a:t>Without performing any calculations, answer the following questions.</a:t>
            </a:r>
          </a:p>
          <a:p>
            <a:pPr marL="914400" lvl="1" indent="-457200">
              <a:buClr>
                <a:schemeClr val="tx1"/>
              </a:buClr>
              <a:buFont typeface="+mj-lt"/>
              <a:buAutoNum type="alphaLcParenR"/>
            </a:pPr>
            <a:r>
              <a:rPr lang="en-US" dirty="0">
                <a:solidFill>
                  <a:srgbClr val="597F77"/>
                </a:solidFill>
                <a:latin typeface="Garamond" panose="02020404030301010803" pitchFamily="18" charset="0"/>
              </a:rPr>
              <a:t>Written as a percentage, what is the growth rate?</a:t>
            </a:r>
          </a:p>
          <a:p>
            <a:pPr marL="914400" lvl="2" indent="0">
              <a:buClr>
                <a:schemeClr val="tx1"/>
              </a:buClr>
              <a:buNone/>
            </a:pPr>
            <a:r>
              <a:rPr lang="en-US" dirty="0">
                <a:solidFill>
                  <a:srgbClr val="597F77"/>
                </a:solidFill>
                <a:latin typeface="Garamond" panose="02020404030301010803" pitchFamily="18" charset="0"/>
              </a:rPr>
              <a:t>	</a:t>
            </a:r>
            <a:r>
              <a:rPr lang="en-US" sz="2400" b="1" dirty="0">
                <a:solidFill>
                  <a:schemeClr val="accent2"/>
                </a:solidFill>
                <a:latin typeface="Garamond" panose="02020404030301010803" pitchFamily="18" charset="0"/>
              </a:rPr>
              <a:t>3.2%</a:t>
            </a:r>
          </a:p>
          <a:p>
            <a:pPr marL="914400" lvl="1" indent="-457200">
              <a:buClr>
                <a:schemeClr val="tx1"/>
              </a:buClr>
              <a:buFont typeface="+mj-lt"/>
              <a:buAutoNum type="alphaLcParenR"/>
            </a:pPr>
            <a:r>
              <a:rPr lang="en-US" dirty="0">
                <a:solidFill>
                  <a:srgbClr val="597F77"/>
                </a:solidFill>
                <a:latin typeface="Garamond" panose="02020404030301010803" pitchFamily="18" charset="0"/>
              </a:rPr>
              <a:t>What does the number 200 represent?</a:t>
            </a:r>
          </a:p>
          <a:p>
            <a:pPr marL="1371600" lvl="3" indent="0">
              <a:buClr>
                <a:schemeClr val="tx1"/>
              </a:buClr>
              <a:buNone/>
            </a:pPr>
            <a:r>
              <a:rPr lang="en-US" b="1" dirty="0">
                <a:solidFill>
                  <a:srgbClr val="597F77"/>
                </a:solidFill>
                <a:latin typeface="Garamond" panose="02020404030301010803" pitchFamily="18" charset="0"/>
              </a:rPr>
              <a:t>	</a:t>
            </a:r>
            <a:r>
              <a:rPr lang="en-US" sz="2400" b="1" dirty="0">
                <a:solidFill>
                  <a:schemeClr val="accent2"/>
                </a:solidFill>
                <a:latin typeface="Garamond" panose="02020404030301010803" pitchFamily="18" charset="0"/>
              </a:rPr>
              <a:t>the population of Anytown, USE in 1947</a:t>
            </a:r>
          </a:p>
          <a:p>
            <a:pPr marL="914400" lvl="1" indent="-457200">
              <a:buClr>
                <a:schemeClr val="tx1"/>
              </a:buClr>
              <a:buFont typeface="+mj-lt"/>
              <a:buAutoNum type="alphaLcParenR"/>
            </a:pPr>
            <a:r>
              <a:rPr lang="en-US" dirty="0">
                <a:solidFill>
                  <a:srgbClr val="597F77"/>
                </a:solidFill>
                <a:latin typeface="Garamond" panose="02020404030301010803" pitchFamily="18" charset="0"/>
              </a:rPr>
              <a:t>What would P91975) represent?</a:t>
            </a:r>
          </a:p>
          <a:p>
            <a:pPr marL="1371600" lvl="3" indent="0">
              <a:buClr>
                <a:schemeClr val="tx1"/>
              </a:buClr>
              <a:buNone/>
            </a:pPr>
            <a:r>
              <a:rPr lang="en-US" dirty="0">
                <a:solidFill>
                  <a:srgbClr val="597F77"/>
                </a:solidFill>
                <a:latin typeface="Garamond" panose="02020404030301010803" pitchFamily="18" charset="0"/>
              </a:rPr>
              <a:t>	</a:t>
            </a:r>
            <a:r>
              <a:rPr lang="en-US" sz="2400" b="1" dirty="0">
                <a:solidFill>
                  <a:schemeClr val="accent2"/>
                </a:solidFill>
                <a:latin typeface="Garamond" panose="02020404030301010803" pitchFamily="18" charset="0"/>
              </a:rPr>
              <a:t>the population of Anytown, USA in 1975</a:t>
            </a:r>
          </a:p>
        </p:txBody>
      </p:sp>
      <p:sp>
        <p:nvSpPr>
          <p:cNvPr id="4" name="TextBox 3">
            <a:extLst>
              <a:ext uri="{FF2B5EF4-FFF2-40B4-BE49-F238E27FC236}">
                <a16:creationId xmlns:a16="http://schemas.microsoft.com/office/drawing/2014/main" id="{1A9EF5E8-F40D-8B45-AAE6-5030A6B295E9}"/>
              </a:ext>
            </a:extLst>
          </p:cNvPr>
          <p:cNvSpPr txBox="1"/>
          <p:nvPr/>
        </p:nvSpPr>
        <p:spPr>
          <a:xfrm rot="20700000">
            <a:off x="140678" y="643148"/>
            <a:ext cx="3239733"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4 of your Packet!</a:t>
            </a:r>
          </a:p>
        </p:txBody>
      </p:sp>
      <p:sp>
        <p:nvSpPr>
          <p:cNvPr id="5" name="Rectangle 4">
            <a:extLst>
              <a:ext uri="{FF2B5EF4-FFF2-40B4-BE49-F238E27FC236}">
                <a16:creationId xmlns:a16="http://schemas.microsoft.com/office/drawing/2014/main" id="{AD363334-A611-4690-9DD9-96288FD3201B}"/>
              </a:ext>
            </a:extLst>
          </p:cNvPr>
          <p:cNvSpPr/>
          <p:nvPr/>
        </p:nvSpPr>
        <p:spPr>
          <a:xfrm>
            <a:off x="2451652" y="3988904"/>
            <a:ext cx="1338470" cy="6096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FD030154-7AB5-4DA4-91E3-F7A1409DF655}"/>
              </a:ext>
            </a:extLst>
          </p:cNvPr>
          <p:cNvSpPr/>
          <p:nvPr/>
        </p:nvSpPr>
        <p:spPr>
          <a:xfrm>
            <a:off x="2703776" y="5079757"/>
            <a:ext cx="5658346" cy="6096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677A45ED-6349-4920-90EF-2549FF835506}"/>
              </a:ext>
            </a:extLst>
          </p:cNvPr>
          <p:cNvSpPr/>
          <p:nvPr/>
        </p:nvSpPr>
        <p:spPr>
          <a:xfrm>
            <a:off x="2763412" y="6080297"/>
            <a:ext cx="5658346" cy="6096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73695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C591-DFE0-324B-973B-345751AAD726}"/>
              </a:ext>
            </a:extLst>
          </p:cNvPr>
          <p:cNvSpPr>
            <a:spLocks noGrp="1"/>
          </p:cNvSpPr>
          <p:nvPr>
            <p:ph type="title"/>
          </p:nvPr>
        </p:nvSpPr>
        <p:spPr/>
        <p:txBody>
          <a:bodyPr/>
          <a:lstStyle/>
          <a:p>
            <a:pPr algn="ctr"/>
            <a:r>
              <a:rPr lang="en-US" dirty="0">
                <a:latin typeface="Garamond" panose="02020404030301010803" pitchFamily="18" charset="0"/>
              </a:rPr>
              <a:t>Practice Problems</a:t>
            </a:r>
          </a:p>
        </p:txBody>
      </p:sp>
      <p:sp>
        <p:nvSpPr>
          <p:cNvPr id="3" name="Content Placeholder 2">
            <a:extLst>
              <a:ext uri="{FF2B5EF4-FFF2-40B4-BE49-F238E27FC236}">
                <a16:creationId xmlns:a16="http://schemas.microsoft.com/office/drawing/2014/main" id="{451D0325-711D-3948-A277-0332A9FB3B26}"/>
              </a:ext>
            </a:extLst>
          </p:cNvPr>
          <p:cNvSpPr>
            <a:spLocks noGrp="1"/>
          </p:cNvSpPr>
          <p:nvPr>
            <p:ph idx="1"/>
          </p:nvPr>
        </p:nvSpPr>
        <p:spPr>
          <a:xfrm>
            <a:off x="838200" y="1825624"/>
            <a:ext cx="10515600" cy="4802187"/>
          </a:xfrm>
        </p:spPr>
        <p:txBody>
          <a:bodyPr>
            <a:normAutofit lnSpcReduction="10000"/>
          </a:bodyPr>
          <a:lstStyle/>
          <a:p>
            <a:pPr marL="514350" indent="-514350">
              <a:buClr>
                <a:schemeClr val="tx1"/>
              </a:buClr>
              <a:buFont typeface="+mj-lt"/>
              <a:buAutoNum type="arabicPeriod" startAt="4"/>
            </a:pPr>
            <a:r>
              <a:rPr lang="en-US" dirty="0">
                <a:solidFill>
                  <a:srgbClr val="597F77"/>
                </a:solidFill>
                <a:latin typeface="Garamond" panose="02020404030301010803" pitchFamily="18" charset="0"/>
              </a:rPr>
              <a:t>The exponential population model for Anytown, USA is </a:t>
            </a:r>
          </a:p>
          <a:p>
            <a:pPr marL="0" indent="0" algn="ctr">
              <a:buClr>
                <a:schemeClr val="tx1"/>
              </a:buClr>
              <a:buNone/>
            </a:pPr>
            <a:r>
              <a:rPr lang="en-US" dirty="0">
                <a:solidFill>
                  <a:srgbClr val="597F77"/>
                </a:solidFill>
                <a:latin typeface="Garamond" panose="02020404030301010803" pitchFamily="18" charset="0"/>
              </a:rPr>
              <a:t>P(t) = 200(1+0.032)</a:t>
            </a:r>
            <a:r>
              <a:rPr lang="en-US" baseline="30000" dirty="0">
                <a:solidFill>
                  <a:srgbClr val="597F77"/>
                </a:solidFill>
                <a:latin typeface="Garamond" panose="02020404030301010803" pitchFamily="18" charset="0"/>
              </a:rPr>
              <a:t>t-1947</a:t>
            </a:r>
            <a:r>
              <a:rPr lang="en-US" dirty="0">
                <a:solidFill>
                  <a:srgbClr val="597F77"/>
                </a:solidFill>
                <a:latin typeface="Garamond" panose="02020404030301010803" pitchFamily="18" charset="0"/>
              </a:rPr>
              <a:t>. </a:t>
            </a:r>
          </a:p>
          <a:p>
            <a:pPr marL="0" indent="0">
              <a:buClr>
                <a:schemeClr val="tx1"/>
              </a:buClr>
              <a:buNone/>
            </a:pPr>
            <a:r>
              <a:rPr lang="en-US" dirty="0">
                <a:solidFill>
                  <a:srgbClr val="597F77"/>
                </a:solidFill>
                <a:latin typeface="Garamond" panose="02020404030301010803" pitchFamily="18" charset="0"/>
              </a:rPr>
              <a:t>Without performing any calculations, answer the following questions.</a:t>
            </a:r>
          </a:p>
          <a:p>
            <a:pPr marL="914400" lvl="1" indent="-457200">
              <a:buClr>
                <a:schemeClr val="tx1"/>
              </a:buClr>
              <a:buFont typeface="+mj-lt"/>
              <a:buAutoNum type="alphaLcParenR"/>
            </a:pPr>
            <a:r>
              <a:rPr lang="en-US" dirty="0">
                <a:solidFill>
                  <a:srgbClr val="597F77"/>
                </a:solidFill>
                <a:latin typeface="Garamond" panose="02020404030301010803" pitchFamily="18" charset="0"/>
              </a:rPr>
              <a:t>Written as a percentage, what is the growth rate?</a:t>
            </a:r>
          </a:p>
          <a:p>
            <a:pPr marL="914400" lvl="2" indent="0">
              <a:buClr>
                <a:schemeClr val="tx1"/>
              </a:buClr>
              <a:buNone/>
            </a:pPr>
            <a:r>
              <a:rPr lang="en-US" dirty="0">
                <a:solidFill>
                  <a:srgbClr val="597F77"/>
                </a:solidFill>
                <a:latin typeface="Garamond" panose="02020404030301010803" pitchFamily="18" charset="0"/>
              </a:rPr>
              <a:t>	</a:t>
            </a:r>
            <a:r>
              <a:rPr lang="en-US" sz="2400" b="1" dirty="0">
                <a:solidFill>
                  <a:schemeClr val="accent2"/>
                </a:solidFill>
                <a:latin typeface="Garamond" panose="02020404030301010803" pitchFamily="18" charset="0"/>
              </a:rPr>
              <a:t>3.2%</a:t>
            </a:r>
          </a:p>
          <a:p>
            <a:pPr marL="914400" lvl="1" indent="-457200">
              <a:buClr>
                <a:schemeClr val="tx1"/>
              </a:buClr>
              <a:buFont typeface="+mj-lt"/>
              <a:buAutoNum type="alphaLcParenR"/>
            </a:pPr>
            <a:r>
              <a:rPr lang="en-US" dirty="0">
                <a:solidFill>
                  <a:srgbClr val="597F77"/>
                </a:solidFill>
                <a:latin typeface="Garamond" panose="02020404030301010803" pitchFamily="18" charset="0"/>
              </a:rPr>
              <a:t>What does the number 200 represent?</a:t>
            </a:r>
          </a:p>
          <a:p>
            <a:pPr marL="1371600" lvl="3" indent="0">
              <a:buClr>
                <a:schemeClr val="tx1"/>
              </a:buClr>
              <a:buNone/>
            </a:pPr>
            <a:r>
              <a:rPr lang="en-US" b="1" dirty="0">
                <a:solidFill>
                  <a:srgbClr val="597F77"/>
                </a:solidFill>
                <a:latin typeface="Garamond" panose="02020404030301010803" pitchFamily="18" charset="0"/>
              </a:rPr>
              <a:t>	</a:t>
            </a:r>
            <a:r>
              <a:rPr lang="en-US" sz="2400" b="1" dirty="0">
                <a:solidFill>
                  <a:schemeClr val="accent2"/>
                </a:solidFill>
                <a:latin typeface="Garamond" panose="02020404030301010803" pitchFamily="18" charset="0"/>
              </a:rPr>
              <a:t>the population of Anytown, USA in 1947</a:t>
            </a:r>
          </a:p>
          <a:p>
            <a:pPr marL="914400" lvl="1" indent="-457200">
              <a:buClr>
                <a:schemeClr val="tx1"/>
              </a:buClr>
              <a:buFont typeface="+mj-lt"/>
              <a:buAutoNum type="alphaLcParenR"/>
            </a:pPr>
            <a:r>
              <a:rPr lang="en-US" dirty="0">
                <a:solidFill>
                  <a:srgbClr val="597F77"/>
                </a:solidFill>
                <a:latin typeface="Garamond" panose="02020404030301010803" pitchFamily="18" charset="0"/>
              </a:rPr>
              <a:t>What would P91975) represent?</a:t>
            </a:r>
          </a:p>
          <a:p>
            <a:pPr marL="1371600" lvl="3" indent="0">
              <a:buClr>
                <a:schemeClr val="tx1"/>
              </a:buClr>
              <a:buNone/>
            </a:pPr>
            <a:r>
              <a:rPr lang="en-US" dirty="0">
                <a:solidFill>
                  <a:srgbClr val="597F77"/>
                </a:solidFill>
                <a:latin typeface="Garamond" panose="02020404030301010803" pitchFamily="18" charset="0"/>
              </a:rPr>
              <a:t>	</a:t>
            </a:r>
            <a:r>
              <a:rPr lang="en-US" sz="2400" b="1" dirty="0">
                <a:solidFill>
                  <a:schemeClr val="accent2"/>
                </a:solidFill>
                <a:latin typeface="Garamond" panose="02020404030301010803" pitchFamily="18" charset="0"/>
              </a:rPr>
              <a:t>the population of Anytown, USA in 1975</a:t>
            </a:r>
          </a:p>
        </p:txBody>
      </p:sp>
      <p:sp>
        <p:nvSpPr>
          <p:cNvPr id="4" name="TextBox 3">
            <a:extLst>
              <a:ext uri="{FF2B5EF4-FFF2-40B4-BE49-F238E27FC236}">
                <a16:creationId xmlns:a16="http://schemas.microsoft.com/office/drawing/2014/main" id="{1A9EF5E8-F40D-8B45-AAE6-5030A6B295E9}"/>
              </a:ext>
            </a:extLst>
          </p:cNvPr>
          <p:cNvSpPr txBox="1"/>
          <p:nvPr/>
        </p:nvSpPr>
        <p:spPr>
          <a:xfrm rot="20700000">
            <a:off x="140678" y="643148"/>
            <a:ext cx="3239733"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4 of your Packet!</a:t>
            </a:r>
          </a:p>
        </p:txBody>
      </p:sp>
    </p:spTree>
    <p:extLst>
      <p:ext uri="{BB962C8B-B14F-4D97-AF65-F5344CB8AC3E}">
        <p14:creationId xmlns:p14="http://schemas.microsoft.com/office/powerpoint/2010/main" val="3656633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C591-DFE0-324B-973B-345751AAD726}"/>
              </a:ext>
            </a:extLst>
          </p:cNvPr>
          <p:cNvSpPr>
            <a:spLocks noGrp="1"/>
          </p:cNvSpPr>
          <p:nvPr>
            <p:ph type="title"/>
          </p:nvPr>
        </p:nvSpPr>
        <p:spPr/>
        <p:txBody>
          <a:bodyPr/>
          <a:lstStyle/>
          <a:p>
            <a:pPr algn="ctr"/>
            <a:r>
              <a:rPr lang="en-US" dirty="0">
                <a:latin typeface="Garamond" panose="02020404030301010803" pitchFamily="18" charset="0"/>
              </a:rPr>
              <a:t>Practice Problems</a:t>
            </a:r>
          </a:p>
        </p:txBody>
      </p:sp>
      <p:sp>
        <p:nvSpPr>
          <p:cNvPr id="3" name="Content Placeholder 2">
            <a:extLst>
              <a:ext uri="{FF2B5EF4-FFF2-40B4-BE49-F238E27FC236}">
                <a16:creationId xmlns:a16="http://schemas.microsoft.com/office/drawing/2014/main" id="{451D0325-711D-3948-A277-0332A9FB3B26}"/>
              </a:ext>
            </a:extLst>
          </p:cNvPr>
          <p:cNvSpPr>
            <a:spLocks noGrp="1"/>
          </p:cNvSpPr>
          <p:nvPr>
            <p:ph idx="1"/>
          </p:nvPr>
        </p:nvSpPr>
        <p:spPr>
          <a:xfrm>
            <a:off x="838200" y="1825624"/>
            <a:ext cx="10515600" cy="4802187"/>
          </a:xfrm>
        </p:spPr>
        <p:txBody>
          <a:bodyPr>
            <a:normAutofit/>
          </a:bodyPr>
          <a:lstStyle/>
          <a:p>
            <a:pPr marL="514350" indent="-514350">
              <a:buClr>
                <a:schemeClr val="tx1"/>
              </a:buClr>
              <a:buFont typeface="+mj-lt"/>
              <a:buAutoNum type="arabicPeriod" startAt="5"/>
            </a:pPr>
            <a:r>
              <a:rPr lang="en-US" dirty="0">
                <a:solidFill>
                  <a:srgbClr val="597F77"/>
                </a:solidFill>
                <a:latin typeface="Garamond" panose="02020404030301010803" pitchFamily="18" charset="0"/>
              </a:rPr>
              <a:t>In 1990, Whoville had a population of 2,000,000 residents. Its population growth rate was 0.45%.</a:t>
            </a:r>
          </a:p>
          <a:p>
            <a:pPr marL="971550" lvl="1" indent="-514350">
              <a:buClr>
                <a:schemeClr val="tx1"/>
              </a:buClr>
              <a:buFont typeface="+mj-lt"/>
              <a:buAutoNum type="alphaLcParenR"/>
            </a:pPr>
            <a:r>
              <a:rPr lang="en-US" dirty="0">
                <a:solidFill>
                  <a:srgbClr val="597F77"/>
                </a:solidFill>
                <a:latin typeface="Garamond" panose="02020404030301010803" pitchFamily="18" charset="0"/>
              </a:rPr>
              <a:t>Create an exponential function to model the population of Whoville.</a:t>
            </a:r>
          </a:p>
          <a:p>
            <a:pPr marL="914400" lvl="2" indent="0">
              <a:buClr>
                <a:schemeClr val="tx1"/>
              </a:buClr>
              <a:buNone/>
            </a:pPr>
            <a:r>
              <a:rPr lang="en-US" dirty="0">
                <a:solidFill>
                  <a:srgbClr val="597F77"/>
                </a:solidFill>
                <a:latin typeface="Garamond" panose="02020404030301010803" pitchFamily="18" charset="0"/>
              </a:rPr>
              <a:t>	</a:t>
            </a:r>
            <a:r>
              <a:rPr lang="en-US" sz="2400" b="1" dirty="0">
                <a:solidFill>
                  <a:schemeClr val="accent2"/>
                </a:solidFill>
                <a:latin typeface="Garamond" panose="02020404030301010803" pitchFamily="18" charset="0"/>
              </a:rPr>
              <a:t>P(t) = 2,000,000(1+0.0045)</a:t>
            </a:r>
            <a:r>
              <a:rPr lang="en-US" sz="2400" b="1" baseline="30000" dirty="0">
                <a:solidFill>
                  <a:schemeClr val="accent2"/>
                </a:solidFill>
                <a:latin typeface="Garamond" panose="02020404030301010803" pitchFamily="18" charset="0"/>
              </a:rPr>
              <a:t>t-1990</a:t>
            </a:r>
          </a:p>
          <a:p>
            <a:pPr marL="914400" lvl="1" indent="-457200">
              <a:buClr>
                <a:schemeClr val="tx1"/>
              </a:buClr>
              <a:buFont typeface="+mj-lt"/>
              <a:buAutoNum type="alphaLcParenR"/>
            </a:pPr>
            <a:r>
              <a:rPr lang="en-US" dirty="0">
                <a:solidFill>
                  <a:srgbClr val="597F77"/>
                </a:solidFill>
                <a:latin typeface="Garamond" panose="02020404030301010803" pitchFamily="18" charset="0"/>
              </a:rPr>
              <a:t>Use your model to predict the population of Whoville in 2010.</a:t>
            </a:r>
          </a:p>
          <a:p>
            <a:pPr marL="1371600" lvl="3" indent="0">
              <a:buClr>
                <a:schemeClr val="tx1"/>
              </a:buClr>
              <a:buNone/>
            </a:pPr>
            <a:r>
              <a:rPr lang="en-US" b="1" dirty="0">
                <a:solidFill>
                  <a:srgbClr val="597F77"/>
                </a:solidFill>
                <a:latin typeface="Garamond" panose="02020404030301010803" pitchFamily="18" charset="0"/>
              </a:rPr>
              <a:t>	</a:t>
            </a:r>
            <a:r>
              <a:rPr lang="en-US" sz="2400" b="1" dirty="0">
                <a:solidFill>
                  <a:schemeClr val="accent2"/>
                </a:solidFill>
                <a:latin typeface="Garamond" panose="02020404030301010803" pitchFamily="18" charset="0"/>
              </a:rPr>
              <a:t>P(2010) = 2,187,907</a:t>
            </a:r>
          </a:p>
        </p:txBody>
      </p:sp>
      <p:sp>
        <p:nvSpPr>
          <p:cNvPr id="4" name="TextBox 3">
            <a:extLst>
              <a:ext uri="{FF2B5EF4-FFF2-40B4-BE49-F238E27FC236}">
                <a16:creationId xmlns:a16="http://schemas.microsoft.com/office/drawing/2014/main" id="{1A9EF5E8-F40D-8B45-AAE6-5030A6B295E9}"/>
              </a:ext>
            </a:extLst>
          </p:cNvPr>
          <p:cNvSpPr txBox="1"/>
          <p:nvPr/>
        </p:nvSpPr>
        <p:spPr>
          <a:xfrm rot="20700000">
            <a:off x="140678" y="643148"/>
            <a:ext cx="3239733"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5 of your Packet!</a:t>
            </a:r>
          </a:p>
        </p:txBody>
      </p:sp>
      <p:sp>
        <p:nvSpPr>
          <p:cNvPr id="5" name="Rectangle 4">
            <a:extLst>
              <a:ext uri="{FF2B5EF4-FFF2-40B4-BE49-F238E27FC236}">
                <a16:creationId xmlns:a16="http://schemas.microsoft.com/office/drawing/2014/main" id="{45356594-5574-4847-885F-97E8DAA3B9F8}"/>
              </a:ext>
            </a:extLst>
          </p:cNvPr>
          <p:cNvSpPr/>
          <p:nvPr/>
        </p:nvSpPr>
        <p:spPr>
          <a:xfrm>
            <a:off x="1760544" y="4470157"/>
            <a:ext cx="5658346" cy="6096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3B5D4C9D-0EC6-4289-BDF5-E7BC4C3A1363}"/>
              </a:ext>
            </a:extLst>
          </p:cNvPr>
          <p:cNvSpPr/>
          <p:nvPr/>
        </p:nvSpPr>
        <p:spPr>
          <a:xfrm>
            <a:off x="1961654" y="3230216"/>
            <a:ext cx="5658346" cy="6096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54049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C591-DFE0-324B-973B-345751AAD726}"/>
              </a:ext>
            </a:extLst>
          </p:cNvPr>
          <p:cNvSpPr>
            <a:spLocks noGrp="1"/>
          </p:cNvSpPr>
          <p:nvPr>
            <p:ph type="title"/>
          </p:nvPr>
        </p:nvSpPr>
        <p:spPr/>
        <p:txBody>
          <a:bodyPr/>
          <a:lstStyle/>
          <a:p>
            <a:pPr algn="ctr"/>
            <a:r>
              <a:rPr lang="en-US" dirty="0">
                <a:latin typeface="Garamond" panose="02020404030301010803" pitchFamily="18" charset="0"/>
              </a:rPr>
              <a:t>Practice Problems</a:t>
            </a:r>
          </a:p>
        </p:txBody>
      </p:sp>
      <p:sp>
        <p:nvSpPr>
          <p:cNvPr id="3" name="Content Placeholder 2">
            <a:extLst>
              <a:ext uri="{FF2B5EF4-FFF2-40B4-BE49-F238E27FC236}">
                <a16:creationId xmlns:a16="http://schemas.microsoft.com/office/drawing/2014/main" id="{451D0325-711D-3948-A277-0332A9FB3B26}"/>
              </a:ext>
            </a:extLst>
          </p:cNvPr>
          <p:cNvSpPr>
            <a:spLocks noGrp="1"/>
          </p:cNvSpPr>
          <p:nvPr>
            <p:ph idx="1"/>
          </p:nvPr>
        </p:nvSpPr>
        <p:spPr>
          <a:xfrm>
            <a:off x="838200" y="1825624"/>
            <a:ext cx="10515600" cy="4802187"/>
          </a:xfrm>
        </p:spPr>
        <p:txBody>
          <a:bodyPr>
            <a:normAutofit lnSpcReduction="10000"/>
          </a:bodyPr>
          <a:lstStyle/>
          <a:p>
            <a:pPr marL="514350" indent="-514350">
              <a:buClr>
                <a:schemeClr val="tx1"/>
              </a:buClr>
              <a:buFont typeface="+mj-lt"/>
              <a:buAutoNum type="arabicPeriod" startAt="5"/>
            </a:pPr>
            <a:r>
              <a:rPr lang="en-US" dirty="0">
                <a:solidFill>
                  <a:srgbClr val="597F77"/>
                </a:solidFill>
                <a:latin typeface="Garamond" panose="02020404030301010803" pitchFamily="18" charset="0"/>
              </a:rPr>
              <a:t>In 1990, Whoville had a population of 2,000,000 residents Its population growth rate was 0.45%.</a:t>
            </a:r>
          </a:p>
          <a:p>
            <a:pPr marL="971550" lvl="1" indent="-514350">
              <a:buClr>
                <a:schemeClr val="tx1"/>
              </a:buClr>
              <a:buFont typeface="+mj-lt"/>
              <a:buAutoNum type="alphaLcParenR"/>
            </a:pPr>
            <a:r>
              <a:rPr lang="en-US" dirty="0">
                <a:solidFill>
                  <a:srgbClr val="597F77"/>
                </a:solidFill>
                <a:latin typeface="Garamond" panose="02020404030301010803" pitchFamily="18" charset="0"/>
              </a:rPr>
              <a:t>Create an exponential function to model the population of Whoville.</a:t>
            </a:r>
          </a:p>
          <a:p>
            <a:pPr marL="914400" lvl="2" indent="0">
              <a:buClr>
                <a:schemeClr val="tx1"/>
              </a:buClr>
              <a:buNone/>
            </a:pPr>
            <a:r>
              <a:rPr lang="en-US" dirty="0">
                <a:solidFill>
                  <a:srgbClr val="597F77"/>
                </a:solidFill>
                <a:latin typeface="Garamond" panose="02020404030301010803" pitchFamily="18" charset="0"/>
              </a:rPr>
              <a:t>	</a:t>
            </a:r>
            <a:r>
              <a:rPr lang="en-US" sz="2400" b="1" dirty="0">
                <a:solidFill>
                  <a:schemeClr val="accent2"/>
                </a:solidFill>
                <a:latin typeface="Garamond" panose="02020404030301010803" pitchFamily="18" charset="0"/>
              </a:rPr>
              <a:t>P(t) = 2,000,000(1+0.0045)</a:t>
            </a:r>
            <a:r>
              <a:rPr lang="en-US" sz="2400" b="1" baseline="30000" dirty="0">
                <a:solidFill>
                  <a:schemeClr val="accent2"/>
                </a:solidFill>
                <a:latin typeface="Garamond" panose="02020404030301010803" pitchFamily="18" charset="0"/>
              </a:rPr>
              <a:t>t-1990</a:t>
            </a:r>
          </a:p>
          <a:p>
            <a:pPr marL="914400" lvl="1" indent="-457200">
              <a:buClr>
                <a:schemeClr val="tx1"/>
              </a:buClr>
              <a:buFont typeface="+mj-lt"/>
              <a:buAutoNum type="alphaLcParenR"/>
            </a:pPr>
            <a:r>
              <a:rPr lang="en-US" dirty="0">
                <a:solidFill>
                  <a:srgbClr val="597F77"/>
                </a:solidFill>
                <a:latin typeface="Garamond" panose="02020404030301010803" pitchFamily="18" charset="0"/>
              </a:rPr>
              <a:t>Use your model to predict the population of Whoville in 2010.</a:t>
            </a:r>
            <a:r>
              <a:rPr lang="en-US" b="1" dirty="0">
                <a:solidFill>
                  <a:srgbClr val="597F77"/>
                </a:solidFill>
                <a:latin typeface="Garamond" panose="02020404030301010803" pitchFamily="18" charset="0"/>
              </a:rPr>
              <a:t>	</a:t>
            </a:r>
          </a:p>
          <a:p>
            <a:pPr marL="1371600" lvl="3" indent="0">
              <a:buClr>
                <a:schemeClr val="tx1"/>
              </a:buClr>
              <a:buNone/>
            </a:pPr>
            <a:r>
              <a:rPr lang="en-US" sz="2400" b="1" dirty="0">
                <a:solidFill>
                  <a:schemeClr val="accent2"/>
                </a:solidFill>
                <a:latin typeface="Garamond" panose="02020404030301010803" pitchFamily="18" charset="0"/>
              </a:rPr>
              <a:t>	P(2010) = 2,000,000(1+0.0045)</a:t>
            </a:r>
            <a:r>
              <a:rPr lang="en-US" sz="2400" b="1" baseline="30000" dirty="0">
                <a:solidFill>
                  <a:schemeClr val="accent2"/>
                </a:solidFill>
                <a:latin typeface="Garamond" panose="02020404030301010803" pitchFamily="18" charset="0"/>
              </a:rPr>
              <a:t>2010-1990</a:t>
            </a:r>
          </a:p>
          <a:p>
            <a:pPr marL="1371600" lvl="3" indent="0">
              <a:buClr>
                <a:schemeClr val="tx1"/>
              </a:buClr>
              <a:buNone/>
            </a:pPr>
            <a:r>
              <a:rPr lang="en-US" sz="2400" b="1" dirty="0">
                <a:solidFill>
                  <a:schemeClr val="accent2"/>
                </a:solidFill>
                <a:latin typeface="Garamond" panose="02020404030301010803" pitchFamily="18" charset="0"/>
              </a:rPr>
              <a:t>	P(2010) = 2,000,000(1.0045)</a:t>
            </a:r>
            <a:r>
              <a:rPr lang="en-US" sz="2400" b="1" baseline="30000" dirty="0">
                <a:solidFill>
                  <a:schemeClr val="accent2"/>
                </a:solidFill>
                <a:latin typeface="Garamond" panose="02020404030301010803" pitchFamily="18" charset="0"/>
              </a:rPr>
              <a:t>2010-1990</a:t>
            </a:r>
          </a:p>
          <a:p>
            <a:pPr marL="1371600" lvl="3" indent="0">
              <a:buClr>
                <a:schemeClr val="tx1"/>
              </a:buClr>
              <a:buNone/>
            </a:pPr>
            <a:r>
              <a:rPr lang="en-US" sz="2400" b="1" dirty="0">
                <a:solidFill>
                  <a:schemeClr val="accent2"/>
                </a:solidFill>
                <a:latin typeface="Garamond" panose="02020404030301010803" pitchFamily="18" charset="0"/>
              </a:rPr>
              <a:t>	P(2010) = 2,000,000(1.0045)</a:t>
            </a:r>
            <a:r>
              <a:rPr lang="en-US" sz="2400" b="1" baseline="30000" dirty="0">
                <a:solidFill>
                  <a:schemeClr val="accent2"/>
                </a:solidFill>
                <a:latin typeface="Garamond" panose="02020404030301010803" pitchFamily="18" charset="0"/>
              </a:rPr>
              <a:t>20</a:t>
            </a:r>
          </a:p>
          <a:p>
            <a:pPr marL="1371600" lvl="3" indent="0">
              <a:buClr>
                <a:schemeClr val="tx1"/>
              </a:buClr>
              <a:buNone/>
            </a:pPr>
            <a:r>
              <a:rPr lang="en-US" sz="2400" b="1" dirty="0">
                <a:solidFill>
                  <a:schemeClr val="accent2"/>
                </a:solidFill>
                <a:latin typeface="Garamond" panose="02020404030301010803" pitchFamily="18" charset="0"/>
              </a:rPr>
              <a:t>	P(2010) = 2,187,907</a:t>
            </a:r>
          </a:p>
          <a:p>
            <a:pPr marL="1371600" lvl="3" indent="0">
              <a:buClr>
                <a:schemeClr val="tx1"/>
              </a:buClr>
              <a:buNone/>
            </a:pPr>
            <a:endParaRPr lang="en-US" sz="2400" b="1" dirty="0">
              <a:solidFill>
                <a:schemeClr val="accent2"/>
              </a:solidFill>
              <a:latin typeface="Garamond" panose="02020404030301010803" pitchFamily="18" charset="0"/>
            </a:endParaRPr>
          </a:p>
        </p:txBody>
      </p:sp>
      <p:sp>
        <p:nvSpPr>
          <p:cNvPr id="4" name="TextBox 3">
            <a:extLst>
              <a:ext uri="{FF2B5EF4-FFF2-40B4-BE49-F238E27FC236}">
                <a16:creationId xmlns:a16="http://schemas.microsoft.com/office/drawing/2014/main" id="{1A9EF5E8-F40D-8B45-AAE6-5030A6B295E9}"/>
              </a:ext>
            </a:extLst>
          </p:cNvPr>
          <p:cNvSpPr txBox="1"/>
          <p:nvPr/>
        </p:nvSpPr>
        <p:spPr>
          <a:xfrm rot="20700000">
            <a:off x="140678" y="643148"/>
            <a:ext cx="3239733"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5 of your Packet!</a:t>
            </a:r>
          </a:p>
        </p:txBody>
      </p:sp>
    </p:spTree>
    <p:extLst>
      <p:ext uri="{BB962C8B-B14F-4D97-AF65-F5344CB8AC3E}">
        <p14:creationId xmlns:p14="http://schemas.microsoft.com/office/powerpoint/2010/main" val="1891393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C591-DFE0-324B-973B-345751AAD726}"/>
              </a:ext>
            </a:extLst>
          </p:cNvPr>
          <p:cNvSpPr>
            <a:spLocks noGrp="1"/>
          </p:cNvSpPr>
          <p:nvPr>
            <p:ph type="title"/>
          </p:nvPr>
        </p:nvSpPr>
        <p:spPr/>
        <p:txBody>
          <a:bodyPr/>
          <a:lstStyle/>
          <a:p>
            <a:pPr algn="ctr"/>
            <a:r>
              <a:rPr lang="en-US" dirty="0">
                <a:latin typeface="Garamond" panose="02020404030301010803" pitchFamily="18" charset="0"/>
              </a:rPr>
              <a:t>Practice Problems</a:t>
            </a:r>
          </a:p>
        </p:txBody>
      </p:sp>
      <p:sp>
        <p:nvSpPr>
          <p:cNvPr id="3" name="Content Placeholder 2">
            <a:extLst>
              <a:ext uri="{FF2B5EF4-FFF2-40B4-BE49-F238E27FC236}">
                <a16:creationId xmlns:a16="http://schemas.microsoft.com/office/drawing/2014/main" id="{451D0325-711D-3948-A277-0332A9FB3B26}"/>
              </a:ext>
            </a:extLst>
          </p:cNvPr>
          <p:cNvSpPr>
            <a:spLocks noGrp="1"/>
          </p:cNvSpPr>
          <p:nvPr>
            <p:ph idx="1"/>
          </p:nvPr>
        </p:nvSpPr>
        <p:spPr>
          <a:xfrm>
            <a:off x="838200" y="1825624"/>
            <a:ext cx="10515600" cy="4802187"/>
          </a:xfrm>
        </p:spPr>
        <p:txBody>
          <a:bodyPr>
            <a:normAutofit/>
          </a:bodyPr>
          <a:lstStyle/>
          <a:p>
            <a:pPr marL="514350" indent="-514350">
              <a:buClr>
                <a:schemeClr val="tx1"/>
              </a:buClr>
              <a:buFont typeface="+mj-lt"/>
              <a:buAutoNum type="arabicPeriod" startAt="5"/>
            </a:pPr>
            <a:r>
              <a:rPr lang="en-US" dirty="0">
                <a:solidFill>
                  <a:srgbClr val="597F77"/>
                </a:solidFill>
                <a:latin typeface="Garamond" panose="02020404030301010803" pitchFamily="18" charset="0"/>
              </a:rPr>
              <a:t>In 1990, Whoville had a population of 2,000,000 residents Its population growth rate was 0.45%.</a:t>
            </a:r>
          </a:p>
          <a:p>
            <a:pPr marL="914400" lvl="1" indent="-457200">
              <a:buClr>
                <a:schemeClr val="tx1"/>
              </a:buClr>
              <a:buFont typeface="+mj-lt"/>
              <a:buAutoNum type="alphaLcParenR" startAt="3"/>
            </a:pPr>
            <a:r>
              <a:rPr lang="en-US" dirty="0">
                <a:solidFill>
                  <a:srgbClr val="597F77"/>
                </a:solidFill>
                <a:latin typeface="Garamond" panose="02020404030301010803" pitchFamily="18" charset="0"/>
              </a:rPr>
              <a:t>If Whoville sustained this population growth rate, in what year would Whoville reach 2,250,000? How did you find your answer?</a:t>
            </a:r>
          </a:p>
        </p:txBody>
      </p:sp>
      <p:sp>
        <p:nvSpPr>
          <p:cNvPr id="4" name="TextBox 3">
            <a:extLst>
              <a:ext uri="{FF2B5EF4-FFF2-40B4-BE49-F238E27FC236}">
                <a16:creationId xmlns:a16="http://schemas.microsoft.com/office/drawing/2014/main" id="{1A9EF5E8-F40D-8B45-AAE6-5030A6B295E9}"/>
              </a:ext>
            </a:extLst>
          </p:cNvPr>
          <p:cNvSpPr txBox="1"/>
          <p:nvPr/>
        </p:nvSpPr>
        <p:spPr>
          <a:xfrm rot="20700000">
            <a:off x="140678" y="643148"/>
            <a:ext cx="3239733"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5 of your Packet!</a:t>
            </a:r>
          </a:p>
        </p:txBody>
      </p:sp>
    </p:spTree>
    <p:extLst>
      <p:ext uri="{BB962C8B-B14F-4D97-AF65-F5344CB8AC3E}">
        <p14:creationId xmlns:p14="http://schemas.microsoft.com/office/powerpoint/2010/main" val="4191904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C591-DFE0-324B-973B-345751AAD726}"/>
              </a:ext>
            </a:extLst>
          </p:cNvPr>
          <p:cNvSpPr>
            <a:spLocks noGrp="1"/>
          </p:cNvSpPr>
          <p:nvPr>
            <p:ph type="title"/>
          </p:nvPr>
        </p:nvSpPr>
        <p:spPr/>
        <p:txBody>
          <a:bodyPr/>
          <a:lstStyle/>
          <a:p>
            <a:pPr algn="ctr"/>
            <a:r>
              <a:rPr lang="en-US" dirty="0">
                <a:latin typeface="Garamond" panose="02020404030301010803" pitchFamily="18" charset="0"/>
              </a:rPr>
              <a:t>Practice Problems</a:t>
            </a:r>
          </a:p>
        </p:txBody>
      </p:sp>
      <p:sp>
        <p:nvSpPr>
          <p:cNvPr id="3" name="Content Placeholder 2">
            <a:extLst>
              <a:ext uri="{FF2B5EF4-FFF2-40B4-BE49-F238E27FC236}">
                <a16:creationId xmlns:a16="http://schemas.microsoft.com/office/drawing/2014/main" id="{451D0325-711D-3948-A277-0332A9FB3B26}"/>
              </a:ext>
            </a:extLst>
          </p:cNvPr>
          <p:cNvSpPr>
            <a:spLocks noGrp="1"/>
          </p:cNvSpPr>
          <p:nvPr>
            <p:ph idx="1"/>
          </p:nvPr>
        </p:nvSpPr>
        <p:spPr>
          <a:xfrm>
            <a:off x="838200" y="1825624"/>
            <a:ext cx="10515600" cy="4802187"/>
          </a:xfrm>
        </p:spPr>
        <p:txBody>
          <a:bodyPr>
            <a:normAutofit/>
          </a:bodyPr>
          <a:lstStyle/>
          <a:p>
            <a:pPr marL="514350" indent="-514350">
              <a:buClr>
                <a:schemeClr val="tx1"/>
              </a:buClr>
              <a:buFont typeface="+mj-lt"/>
              <a:buAutoNum type="arabicPeriod" startAt="5"/>
            </a:pPr>
            <a:r>
              <a:rPr lang="en-US" dirty="0">
                <a:solidFill>
                  <a:srgbClr val="597F77"/>
                </a:solidFill>
                <a:latin typeface="Garamond" panose="02020404030301010803" pitchFamily="18" charset="0"/>
              </a:rPr>
              <a:t>In 1990, Whoville had a population of 2,000,000 residents Its population growth rate was 0.45%.</a:t>
            </a:r>
          </a:p>
          <a:p>
            <a:pPr marL="914400" lvl="1" indent="-457200">
              <a:buClr>
                <a:schemeClr val="tx1"/>
              </a:buClr>
              <a:buFont typeface="+mj-lt"/>
              <a:buAutoNum type="alphaLcParenR" startAt="3"/>
            </a:pPr>
            <a:r>
              <a:rPr lang="en-US" dirty="0">
                <a:solidFill>
                  <a:srgbClr val="597F77"/>
                </a:solidFill>
                <a:latin typeface="Garamond" panose="02020404030301010803" pitchFamily="18" charset="0"/>
              </a:rPr>
              <a:t>If Whoville sustained this population growth rate, in what year would Whoville reach 2,250,000? How did you find your answer?</a:t>
            </a:r>
          </a:p>
        </p:txBody>
      </p:sp>
      <p:sp>
        <p:nvSpPr>
          <p:cNvPr id="4" name="TextBox 3">
            <a:extLst>
              <a:ext uri="{FF2B5EF4-FFF2-40B4-BE49-F238E27FC236}">
                <a16:creationId xmlns:a16="http://schemas.microsoft.com/office/drawing/2014/main" id="{1A9EF5E8-F40D-8B45-AAE6-5030A6B295E9}"/>
              </a:ext>
            </a:extLst>
          </p:cNvPr>
          <p:cNvSpPr txBox="1"/>
          <p:nvPr/>
        </p:nvSpPr>
        <p:spPr>
          <a:xfrm rot="20700000">
            <a:off x="140678" y="643148"/>
            <a:ext cx="3239733"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5 of your Packet!</a:t>
            </a:r>
          </a:p>
        </p:txBody>
      </p:sp>
      <p:pic>
        <p:nvPicPr>
          <p:cNvPr id="5" name="Picture 4">
            <a:extLst>
              <a:ext uri="{FF2B5EF4-FFF2-40B4-BE49-F238E27FC236}">
                <a16:creationId xmlns:a16="http://schemas.microsoft.com/office/drawing/2014/main" id="{DBF5E2D8-685F-43DA-9A7F-028611244CDE}"/>
              </a:ext>
            </a:extLst>
          </p:cNvPr>
          <p:cNvPicPr>
            <a:picLocks noChangeAspect="1"/>
          </p:cNvPicPr>
          <p:nvPr/>
        </p:nvPicPr>
        <p:blipFill>
          <a:blip r:embed="rId3"/>
          <a:stretch>
            <a:fillRect/>
          </a:stretch>
        </p:blipFill>
        <p:spPr>
          <a:xfrm>
            <a:off x="7615026" y="3959513"/>
            <a:ext cx="4285745" cy="1867866"/>
          </a:xfrm>
          <a:prstGeom prst="rect">
            <a:avLst/>
          </a:prstGeom>
        </p:spPr>
      </p:pic>
      <p:pic>
        <p:nvPicPr>
          <p:cNvPr id="6" name="Picture 5">
            <a:extLst>
              <a:ext uri="{FF2B5EF4-FFF2-40B4-BE49-F238E27FC236}">
                <a16:creationId xmlns:a16="http://schemas.microsoft.com/office/drawing/2014/main" id="{921C84DE-659B-4E8F-8AFE-BEE028E59650}"/>
              </a:ext>
            </a:extLst>
          </p:cNvPr>
          <p:cNvPicPr>
            <a:picLocks noChangeAspect="1"/>
          </p:cNvPicPr>
          <p:nvPr/>
        </p:nvPicPr>
        <p:blipFill rotWithShape="1">
          <a:blip r:embed="rId4"/>
          <a:srcRect l="8379" t="12058" r="10417" b="8605"/>
          <a:stretch/>
        </p:blipFill>
        <p:spPr>
          <a:xfrm>
            <a:off x="5401694" y="3735253"/>
            <a:ext cx="1775792" cy="2707582"/>
          </a:xfrm>
          <a:prstGeom prst="rect">
            <a:avLst/>
          </a:prstGeom>
        </p:spPr>
      </p:pic>
      <p:sp>
        <p:nvSpPr>
          <p:cNvPr id="8" name="Content Placeholder 2">
            <a:extLst>
              <a:ext uri="{FF2B5EF4-FFF2-40B4-BE49-F238E27FC236}">
                <a16:creationId xmlns:a16="http://schemas.microsoft.com/office/drawing/2014/main" id="{ACEFE489-57BF-4D58-8C14-D3CBD7F871D0}"/>
              </a:ext>
            </a:extLst>
          </p:cNvPr>
          <p:cNvSpPr txBox="1">
            <a:spLocks/>
          </p:cNvSpPr>
          <p:nvPr/>
        </p:nvSpPr>
        <p:spPr>
          <a:xfrm>
            <a:off x="130193" y="4055165"/>
            <a:ext cx="5064212" cy="17910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200"/>
              </a:spcAft>
              <a:buClr>
                <a:srgbClr val="001340"/>
              </a:buClr>
              <a:buFont typeface="Arial" panose="020B0604020202020204" pitchFamily="34" charset="0"/>
              <a:buChar char="•"/>
              <a:defRPr sz="2800" kern="1200">
                <a:solidFill>
                  <a:schemeClr val="tx1">
                    <a:lumMod val="65000"/>
                    <a:lumOff val="35000"/>
                  </a:schemeClr>
                </a:solidFill>
                <a:latin typeface="Times" pitchFamily="2" charset="0"/>
                <a:ea typeface="+mn-ea"/>
                <a:cs typeface="+mn-cs"/>
              </a:defRPr>
            </a:lvl1pPr>
            <a:lvl2pPr marL="6858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400" kern="1200">
                <a:solidFill>
                  <a:schemeClr val="tx1">
                    <a:lumMod val="65000"/>
                    <a:lumOff val="35000"/>
                  </a:schemeClr>
                </a:solidFill>
                <a:latin typeface="Times" pitchFamily="2" charset="0"/>
                <a:ea typeface="+mn-ea"/>
                <a:cs typeface="+mn-cs"/>
              </a:defRPr>
            </a:lvl2pPr>
            <a:lvl3pPr marL="11430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2000" kern="1200">
                <a:solidFill>
                  <a:schemeClr val="tx1">
                    <a:lumMod val="65000"/>
                    <a:lumOff val="35000"/>
                  </a:schemeClr>
                </a:solidFill>
                <a:latin typeface="Times" pitchFamily="2" charset="0"/>
                <a:ea typeface="+mn-ea"/>
                <a:cs typeface="+mn-cs"/>
              </a:defRPr>
            </a:lvl3pPr>
            <a:lvl4pPr marL="16002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4pPr>
            <a:lvl5pPr marL="2057400" indent="-228600" algn="l" defTabSz="914400" rtl="0" eaLnBrk="1" latinLnBrk="0" hangingPunct="1">
              <a:lnSpc>
                <a:spcPct val="90000"/>
              </a:lnSpc>
              <a:spcBef>
                <a:spcPts val="500"/>
              </a:spcBef>
              <a:spcAft>
                <a:spcPts val="1200"/>
              </a:spcAft>
              <a:buClr>
                <a:srgbClr val="001340"/>
              </a:buClr>
              <a:buFont typeface="Arial" panose="020B0604020202020204" pitchFamily="34" charset="0"/>
              <a:buChar char="•"/>
              <a:defRPr sz="1800" kern="1200">
                <a:solidFill>
                  <a:schemeClr val="tx1">
                    <a:lumMod val="65000"/>
                    <a:lumOff val="35000"/>
                  </a:schemeClr>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chemeClr val="tx1"/>
              </a:buClr>
              <a:buNone/>
            </a:pPr>
            <a:r>
              <a:rPr lang="en-US" b="1" dirty="0">
                <a:solidFill>
                  <a:schemeClr val="accent2"/>
                </a:solidFill>
                <a:latin typeface="Garamond" panose="02020404030301010803" pitchFamily="18" charset="0"/>
              </a:rPr>
              <a:t>Whoville’s population would reach 2,250,000 in 2016. There are many ways to solve this problem, including with a graph, through algebra, and with a table.</a:t>
            </a:r>
          </a:p>
        </p:txBody>
      </p:sp>
    </p:spTree>
    <p:extLst>
      <p:ext uri="{BB962C8B-B14F-4D97-AF65-F5344CB8AC3E}">
        <p14:creationId xmlns:p14="http://schemas.microsoft.com/office/powerpoint/2010/main" val="1855144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C591-DFE0-324B-973B-345751AAD726}"/>
              </a:ext>
            </a:extLst>
          </p:cNvPr>
          <p:cNvSpPr>
            <a:spLocks noGrp="1"/>
          </p:cNvSpPr>
          <p:nvPr>
            <p:ph type="title"/>
          </p:nvPr>
        </p:nvSpPr>
        <p:spPr/>
        <p:txBody>
          <a:bodyPr/>
          <a:lstStyle/>
          <a:p>
            <a:pPr algn="ctr"/>
            <a:r>
              <a:rPr lang="en-US" dirty="0">
                <a:latin typeface="Garamond" panose="02020404030301010803" pitchFamily="18" charset="0"/>
              </a:rPr>
              <a:t>Preliminary Problem</a:t>
            </a:r>
          </a:p>
        </p:txBody>
      </p:sp>
      <p:sp>
        <p:nvSpPr>
          <p:cNvPr id="3" name="Content Placeholder 2">
            <a:extLst>
              <a:ext uri="{FF2B5EF4-FFF2-40B4-BE49-F238E27FC236}">
                <a16:creationId xmlns:a16="http://schemas.microsoft.com/office/drawing/2014/main" id="{451D0325-711D-3948-A277-0332A9FB3B26}"/>
              </a:ext>
            </a:extLst>
          </p:cNvPr>
          <p:cNvSpPr>
            <a:spLocks noGrp="1"/>
          </p:cNvSpPr>
          <p:nvPr>
            <p:ph idx="1"/>
          </p:nvPr>
        </p:nvSpPr>
        <p:spPr/>
        <p:txBody>
          <a:bodyPr>
            <a:normAutofit/>
          </a:bodyPr>
          <a:lstStyle/>
          <a:p>
            <a:pPr marL="514350" indent="-514350">
              <a:buClr>
                <a:schemeClr val="tx1"/>
              </a:buClr>
              <a:buFont typeface="+mj-lt"/>
              <a:buAutoNum type="arabicPeriod"/>
            </a:pPr>
            <a:r>
              <a:rPr lang="en-US" dirty="0">
                <a:solidFill>
                  <a:srgbClr val="597F77"/>
                </a:solidFill>
                <a:latin typeface="Garamond" panose="02020404030301010803" pitchFamily="18" charset="0"/>
              </a:rPr>
              <a:t>There are 103 students in the senior high school class. They are planning a class trip to the zoo. Only 25 students can fit on a bus. How many buses does the principal need to arrange to get all of the students to the zoo?</a:t>
            </a:r>
          </a:p>
          <a:p>
            <a:pPr marL="1371600" lvl="2" indent="-457200">
              <a:buClr>
                <a:schemeClr val="tx1"/>
              </a:buClr>
              <a:buFont typeface="+mj-lt"/>
              <a:buAutoNum type="alphaLcParenR"/>
            </a:pPr>
            <a:r>
              <a:rPr lang="en-US" sz="2800" dirty="0">
                <a:solidFill>
                  <a:srgbClr val="597F77"/>
                </a:solidFill>
                <a:latin typeface="Garamond" panose="02020404030301010803" pitchFamily="18" charset="0"/>
              </a:rPr>
              <a:t>3.12</a:t>
            </a:r>
          </a:p>
          <a:p>
            <a:pPr marL="1371600" lvl="2" indent="-457200">
              <a:buClr>
                <a:schemeClr val="tx1"/>
              </a:buClr>
              <a:buFont typeface="+mj-lt"/>
              <a:buAutoNum type="alphaLcParenR"/>
            </a:pPr>
            <a:r>
              <a:rPr lang="en-US" sz="2800" dirty="0">
                <a:solidFill>
                  <a:srgbClr val="597F77"/>
                </a:solidFill>
                <a:latin typeface="Garamond" panose="02020404030301010803" pitchFamily="18" charset="0"/>
              </a:rPr>
              <a:t>4</a:t>
            </a:r>
          </a:p>
          <a:p>
            <a:pPr marL="1371600" lvl="2" indent="-457200">
              <a:buClr>
                <a:schemeClr val="tx1"/>
              </a:buClr>
              <a:buFont typeface="+mj-lt"/>
              <a:buAutoNum type="alphaLcParenR"/>
            </a:pPr>
            <a:r>
              <a:rPr lang="en-US" sz="2800" dirty="0">
                <a:solidFill>
                  <a:srgbClr val="597F77"/>
                </a:solidFill>
                <a:latin typeface="Garamond" panose="02020404030301010803" pitchFamily="18" charset="0"/>
              </a:rPr>
              <a:t>4.12</a:t>
            </a:r>
          </a:p>
          <a:p>
            <a:pPr marL="1371600" lvl="2" indent="-457200">
              <a:buClr>
                <a:schemeClr val="tx1"/>
              </a:buClr>
              <a:buFont typeface="+mj-lt"/>
              <a:buAutoNum type="alphaLcParenR"/>
            </a:pPr>
            <a:r>
              <a:rPr lang="en-US" sz="2800" dirty="0">
                <a:solidFill>
                  <a:srgbClr val="597F77"/>
                </a:solidFill>
                <a:latin typeface="Garamond" panose="02020404030301010803" pitchFamily="18" charset="0"/>
              </a:rPr>
              <a:t>5</a:t>
            </a:r>
          </a:p>
        </p:txBody>
      </p:sp>
      <p:sp>
        <p:nvSpPr>
          <p:cNvPr id="4" name="TextBox 3">
            <a:extLst>
              <a:ext uri="{FF2B5EF4-FFF2-40B4-BE49-F238E27FC236}">
                <a16:creationId xmlns:a16="http://schemas.microsoft.com/office/drawing/2014/main" id="{1A9EF5E8-F40D-8B45-AAE6-5030A6B295E9}"/>
              </a:ext>
            </a:extLst>
          </p:cNvPr>
          <p:cNvSpPr txBox="1"/>
          <p:nvPr/>
        </p:nvSpPr>
        <p:spPr>
          <a:xfrm rot="20700000">
            <a:off x="140678" y="643148"/>
            <a:ext cx="3239733"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2 of your Packet!</a:t>
            </a:r>
          </a:p>
        </p:txBody>
      </p:sp>
      <p:sp>
        <p:nvSpPr>
          <p:cNvPr id="5" name="TextBox 4">
            <a:extLst>
              <a:ext uri="{FF2B5EF4-FFF2-40B4-BE49-F238E27FC236}">
                <a16:creationId xmlns:a16="http://schemas.microsoft.com/office/drawing/2014/main" id="{E4065FB0-188D-43B0-8700-6891E81E05FF}"/>
              </a:ext>
            </a:extLst>
          </p:cNvPr>
          <p:cNvSpPr txBox="1"/>
          <p:nvPr/>
        </p:nvSpPr>
        <p:spPr>
          <a:xfrm>
            <a:off x="5041556" y="4001294"/>
            <a:ext cx="4889253" cy="1815882"/>
          </a:xfrm>
          <a:prstGeom prst="rect">
            <a:avLst/>
          </a:prstGeom>
          <a:noFill/>
        </p:spPr>
        <p:txBody>
          <a:bodyPr wrap="square" rtlCol="0">
            <a:spAutoFit/>
          </a:bodyPr>
          <a:lstStyle/>
          <a:p>
            <a:r>
              <a:rPr lang="en-US" sz="2800" b="1" dirty="0">
                <a:solidFill>
                  <a:schemeClr val="accent2"/>
                </a:solidFill>
                <a:latin typeface="Garamond" panose="02020404030301010803" pitchFamily="18" charset="0"/>
              </a:rPr>
              <a:t>Correct answer: 5 (d)</a:t>
            </a:r>
          </a:p>
          <a:p>
            <a:endParaRPr lang="en-US" sz="2800" b="1" dirty="0">
              <a:solidFill>
                <a:schemeClr val="accent2"/>
              </a:solidFill>
              <a:latin typeface="Garamond" panose="02020404030301010803" pitchFamily="18" charset="0"/>
            </a:endParaRPr>
          </a:p>
          <a:p>
            <a:r>
              <a:rPr lang="en-US" sz="2800" b="1" dirty="0">
                <a:solidFill>
                  <a:schemeClr val="accent2"/>
                </a:solidFill>
                <a:latin typeface="Garamond" panose="02020404030301010803" pitchFamily="18" charset="0"/>
              </a:rPr>
              <a:t>Fractions of buses do not have any contextual meaning. </a:t>
            </a:r>
          </a:p>
        </p:txBody>
      </p:sp>
    </p:spTree>
    <p:extLst>
      <p:ext uri="{BB962C8B-B14F-4D97-AF65-F5344CB8AC3E}">
        <p14:creationId xmlns:p14="http://schemas.microsoft.com/office/powerpoint/2010/main" val="2427285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08DC8-F1D2-F64E-A5AC-7C84C9C9CF90}"/>
              </a:ext>
            </a:extLst>
          </p:cNvPr>
          <p:cNvSpPr>
            <a:spLocks noGrp="1"/>
          </p:cNvSpPr>
          <p:nvPr>
            <p:ph type="title"/>
          </p:nvPr>
        </p:nvSpPr>
        <p:spPr/>
        <p:txBody>
          <a:bodyPr/>
          <a:lstStyle/>
          <a:p>
            <a:r>
              <a:rPr lang="en-US" dirty="0">
                <a:latin typeface="Garamond" panose="02020404030301010803" pitchFamily="18" charset="0"/>
              </a:rPr>
              <a:t>In this unit…</a:t>
            </a:r>
          </a:p>
        </p:txBody>
      </p:sp>
      <p:sp>
        <p:nvSpPr>
          <p:cNvPr id="3" name="Content Placeholder 2">
            <a:extLst>
              <a:ext uri="{FF2B5EF4-FFF2-40B4-BE49-F238E27FC236}">
                <a16:creationId xmlns:a16="http://schemas.microsoft.com/office/drawing/2014/main" id="{77B3EA27-284D-E743-960C-BBB81899DE05}"/>
              </a:ext>
            </a:extLst>
          </p:cNvPr>
          <p:cNvSpPr>
            <a:spLocks noGrp="1"/>
          </p:cNvSpPr>
          <p:nvPr>
            <p:ph idx="1"/>
          </p:nvPr>
        </p:nvSpPr>
        <p:spPr/>
        <p:txBody>
          <a:bodyPr/>
          <a:lstStyle/>
          <a:p>
            <a:pPr>
              <a:buClr>
                <a:schemeClr val="accent2"/>
              </a:buClr>
            </a:pPr>
            <a:r>
              <a:rPr lang="en-US" dirty="0">
                <a:solidFill>
                  <a:srgbClr val="597F77"/>
                </a:solidFill>
                <a:latin typeface="Garamond" panose="02020404030301010803" pitchFamily="18" charset="0"/>
              </a:rPr>
              <a:t>you will explore </a:t>
            </a:r>
            <a:r>
              <a:rPr lang="en-US" b="1" dirty="0">
                <a:solidFill>
                  <a:srgbClr val="597F77"/>
                </a:solidFill>
                <a:latin typeface="Garamond" panose="02020404030301010803" pitchFamily="18" charset="0"/>
              </a:rPr>
              <a:t>the mathematics </a:t>
            </a:r>
            <a:r>
              <a:rPr lang="en-US" dirty="0">
                <a:solidFill>
                  <a:srgbClr val="597F77"/>
                </a:solidFill>
                <a:latin typeface="Garamond" panose="02020404030301010803" pitchFamily="18" charset="0"/>
              </a:rPr>
              <a:t>behind China’s one-child policy.</a:t>
            </a:r>
          </a:p>
          <a:p>
            <a:pPr>
              <a:buClr>
                <a:schemeClr val="accent2"/>
              </a:buClr>
            </a:pPr>
            <a:r>
              <a:rPr lang="en-US" dirty="0">
                <a:solidFill>
                  <a:srgbClr val="597F77"/>
                </a:solidFill>
                <a:latin typeface="Garamond" panose="02020404030301010803" pitchFamily="18" charset="0"/>
              </a:rPr>
              <a:t>you will engage in a </a:t>
            </a:r>
            <a:r>
              <a:rPr lang="en-US" b="1" dirty="0">
                <a:solidFill>
                  <a:srgbClr val="597F77"/>
                </a:solidFill>
                <a:latin typeface="Garamond" panose="02020404030301010803" pitchFamily="18" charset="0"/>
              </a:rPr>
              <a:t>moral consideration</a:t>
            </a:r>
            <a:r>
              <a:rPr lang="en-US" dirty="0">
                <a:solidFill>
                  <a:srgbClr val="597F77"/>
                </a:solidFill>
                <a:latin typeface="Garamond" panose="02020404030301010803" pitchFamily="18" charset="0"/>
              </a:rPr>
              <a:t> of China’s one-child policy.</a:t>
            </a:r>
          </a:p>
          <a:p>
            <a:pPr>
              <a:buClr>
                <a:schemeClr val="accent2"/>
              </a:buClr>
            </a:pPr>
            <a:r>
              <a:rPr lang="en-US" dirty="0">
                <a:solidFill>
                  <a:srgbClr val="597F77"/>
                </a:solidFill>
                <a:latin typeface="Garamond" panose="02020404030301010803" pitchFamily="18" charset="0"/>
              </a:rPr>
              <a:t>you will consider the role mathematics should play in ethical and policy decisions.</a:t>
            </a:r>
          </a:p>
          <a:p>
            <a:pPr marL="0" indent="0">
              <a:buClr>
                <a:schemeClr val="accent2"/>
              </a:buClr>
              <a:buNone/>
            </a:pPr>
            <a:endParaRPr lang="en-US" dirty="0">
              <a:solidFill>
                <a:srgbClr val="597F77"/>
              </a:solidFill>
              <a:latin typeface="Garamond" panose="02020404030301010803" pitchFamily="18" charset="0"/>
            </a:endParaRPr>
          </a:p>
        </p:txBody>
      </p:sp>
    </p:spTree>
    <p:extLst>
      <p:ext uri="{BB962C8B-B14F-4D97-AF65-F5344CB8AC3E}">
        <p14:creationId xmlns:p14="http://schemas.microsoft.com/office/powerpoint/2010/main" val="2628202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67B5-977C-9449-A26F-E7ADE9C9973A}"/>
              </a:ext>
            </a:extLst>
          </p:cNvPr>
          <p:cNvSpPr>
            <a:spLocks noGrp="1"/>
          </p:cNvSpPr>
          <p:nvPr>
            <p:ph type="title"/>
          </p:nvPr>
        </p:nvSpPr>
        <p:spPr/>
        <p:txBody>
          <a:bodyPr/>
          <a:lstStyle/>
          <a:p>
            <a:r>
              <a:rPr lang="en-US" dirty="0">
                <a:latin typeface="Garamond" panose="02020404030301010803" pitchFamily="18" charset="0"/>
              </a:rPr>
              <a:t>Overview of this Unit</a:t>
            </a:r>
          </a:p>
        </p:txBody>
      </p:sp>
      <p:sp>
        <p:nvSpPr>
          <p:cNvPr id="3" name="Content Placeholder 2">
            <a:extLst>
              <a:ext uri="{FF2B5EF4-FFF2-40B4-BE49-F238E27FC236}">
                <a16:creationId xmlns:a16="http://schemas.microsoft.com/office/drawing/2014/main" id="{20944477-DAC5-AD41-A708-E87F75A3B528}"/>
              </a:ext>
            </a:extLst>
          </p:cNvPr>
          <p:cNvSpPr>
            <a:spLocks noGrp="1"/>
          </p:cNvSpPr>
          <p:nvPr>
            <p:ph idx="1"/>
          </p:nvPr>
        </p:nvSpPr>
        <p:spPr/>
        <p:txBody>
          <a:bodyPr>
            <a:normAutofit/>
          </a:bodyPr>
          <a:lstStyle/>
          <a:p>
            <a:pPr marL="0" indent="0">
              <a:buNone/>
            </a:pPr>
            <a:r>
              <a:rPr lang="en-US" sz="3400" b="1" dirty="0">
                <a:solidFill>
                  <a:srgbClr val="597F77"/>
                </a:solidFill>
                <a:latin typeface="Garamond" panose="02020404030301010803" pitchFamily="18" charset="0"/>
              </a:rPr>
              <a:t>Day 1</a:t>
            </a:r>
            <a:r>
              <a:rPr lang="en-US" sz="3400" dirty="0">
                <a:solidFill>
                  <a:srgbClr val="597F77"/>
                </a:solidFill>
                <a:latin typeface="Garamond" panose="02020404030301010803" pitchFamily="18" charset="0"/>
              </a:rPr>
              <a:t>: Introduction and Review of Exponential Functions</a:t>
            </a:r>
          </a:p>
          <a:p>
            <a:pPr marL="0" indent="0">
              <a:buNone/>
            </a:pPr>
            <a:r>
              <a:rPr lang="en-US" sz="3400" b="1" dirty="0">
                <a:solidFill>
                  <a:srgbClr val="597F77"/>
                </a:solidFill>
                <a:latin typeface="Garamond" panose="02020404030301010803" pitchFamily="18" charset="0"/>
              </a:rPr>
              <a:t>Day 2</a:t>
            </a:r>
            <a:r>
              <a:rPr lang="en-US" sz="3400" dirty="0">
                <a:solidFill>
                  <a:srgbClr val="597F77"/>
                </a:solidFill>
                <a:latin typeface="Garamond" panose="02020404030301010803" pitchFamily="18" charset="0"/>
              </a:rPr>
              <a:t>: Review of Logarithmic Functions and “War”</a:t>
            </a:r>
          </a:p>
          <a:p>
            <a:pPr marL="0" indent="0">
              <a:buNone/>
            </a:pPr>
            <a:r>
              <a:rPr lang="en-US" sz="3400" b="1" dirty="0">
                <a:solidFill>
                  <a:srgbClr val="597F77"/>
                </a:solidFill>
                <a:latin typeface="Garamond" panose="02020404030301010803" pitchFamily="18" charset="0"/>
              </a:rPr>
              <a:t>Day 3</a:t>
            </a:r>
            <a:r>
              <a:rPr lang="en-US" sz="3400" dirty="0">
                <a:solidFill>
                  <a:srgbClr val="597F77"/>
                </a:solidFill>
                <a:latin typeface="Garamond" panose="02020404030301010803" pitchFamily="18" charset="0"/>
              </a:rPr>
              <a:t>: Development of China’s One-Child Policy</a:t>
            </a:r>
          </a:p>
          <a:p>
            <a:pPr marL="0" indent="0">
              <a:buNone/>
            </a:pPr>
            <a:r>
              <a:rPr lang="en-US" sz="3400" b="1" dirty="0">
                <a:solidFill>
                  <a:srgbClr val="597F77"/>
                </a:solidFill>
                <a:latin typeface="Garamond" panose="02020404030301010803" pitchFamily="18" charset="0"/>
              </a:rPr>
              <a:t>Day 4</a:t>
            </a:r>
            <a:r>
              <a:rPr lang="en-US" sz="3400" dirty="0">
                <a:solidFill>
                  <a:srgbClr val="597F77"/>
                </a:solidFill>
                <a:latin typeface="Garamond" panose="02020404030301010803" pitchFamily="18" charset="0"/>
              </a:rPr>
              <a:t>: Quiz / Moral Consideration of China’s One-Child Policy</a:t>
            </a:r>
          </a:p>
          <a:p>
            <a:pPr marL="0" indent="0">
              <a:buNone/>
            </a:pPr>
            <a:r>
              <a:rPr lang="en-US" sz="3400" b="1" dirty="0">
                <a:solidFill>
                  <a:srgbClr val="597F77"/>
                </a:solidFill>
                <a:latin typeface="Garamond" panose="02020404030301010803" pitchFamily="18" charset="0"/>
              </a:rPr>
              <a:t>Day 5</a:t>
            </a:r>
            <a:r>
              <a:rPr lang="en-US" sz="3400" dirty="0">
                <a:solidFill>
                  <a:srgbClr val="597F77"/>
                </a:solidFill>
                <a:latin typeface="Garamond" panose="02020404030301010803" pitchFamily="18" charset="0"/>
              </a:rPr>
              <a:t>: Evaluating China’s One-Child Policy</a:t>
            </a:r>
          </a:p>
        </p:txBody>
      </p:sp>
    </p:spTree>
    <p:extLst>
      <p:ext uri="{BB962C8B-B14F-4D97-AF65-F5344CB8AC3E}">
        <p14:creationId xmlns:p14="http://schemas.microsoft.com/office/powerpoint/2010/main" val="2567116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C591-DFE0-324B-973B-345751AAD726}"/>
              </a:ext>
            </a:extLst>
          </p:cNvPr>
          <p:cNvSpPr>
            <a:spLocks noGrp="1"/>
          </p:cNvSpPr>
          <p:nvPr>
            <p:ph type="title"/>
          </p:nvPr>
        </p:nvSpPr>
        <p:spPr/>
        <p:txBody>
          <a:bodyPr/>
          <a:lstStyle/>
          <a:p>
            <a:r>
              <a:rPr lang="en-US" dirty="0">
                <a:latin typeface="Garamond" panose="02020404030301010803" pitchFamily="18" charset="0"/>
              </a:rPr>
              <a:t>PBS </a:t>
            </a:r>
            <a:r>
              <a:rPr lang="en-US" dirty="0" err="1">
                <a:latin typeface="Garamond" panose="02020404030301010803" pitchFamily="18" charset="0"/>
              </a:rPr>
              <a:t>RetroReport</a:t>
            </a:r>
            <a:r>
              <a:rPr lang="en-US" dirty="0">
                <a:latin typeface="Garamond" panose="02020404030301010803" pitchFamily="18" charset="0"/>
              </a:rPr>
              <a:t>: “The Population Bomb”</a:t>
            </a:r>
          </a:p>
        </p:txBody>
      </p:sp>
      <p:sp>
        <p:nvSpPr>
          <p:cNvPr id="3" name="Content Placeholder 2">
            <a:extLst>
              <a:ext uri="{FF2B5EF4-FFF2-40B4-BE49-F238E27FC236}">
                <a16:creationId xmlns:a16="http://schemas.microsoft.com/office/drawing/2014/main" id="{451D0325-711D-3948-A277-0332A9FB3B26}"/>
              </a:ext>
            </a:extLst>
          </p:cNvPr>
          <p:cNvSpPr>
            <a:spLocks noGrp="1"/>
          </p:cNvSpPr>
          <p:nvPr>
            <p:ph idx="1"/>
          </p:nvPr>
        </p:nvSpPr>
        <p:spPr/>
        <p:txBody>
          <a:bodyPr>
            <a:normAutofit fontScale="85000" lnSpcReduction="20000"/>
          </a:bodyPr>
          <a:lstStyle/>
          <a:p>
            <a:pPr fontAlgn="base">
              <a:buClr>
                <a:schemeClr val="accent2"/>
              </a:buClr>
            </a:pPr>
            <a:r>
              <a:rPr lang="en-US" dirty="0">
                <a:solidFill>
                  <a:srgbClr val="597F77"/>
                </a:solidFill>
                <a:latin typeface="Garamond" panose="02020404030301010803" pitchFamily="18" charset="0"/>
              </a:rPr>
              <a:t>What is the new kind of fear that began to spread in the 1960s?</a:t>
            </a:r>
          </a:p>
          <a:p>
            <a:pPr fontAlgn="base">
              <a:buClr>
                <a:schemeClr val="accent2"/>
              </a:buClr>
            </a:pPr>
            <a:r>
              <a:rPr lang="en-US" dirty="0">
                <a:solidFill>
                  <a:srgbClr val="597F77"/>
                </a:solidFill>
                <a:latin typeface="Garamond" panose="02020404030301010803" pitchFamily="18" charset="0"/>
              </a:rPr>
              <a:t>Describe the sources of this new fear? </a:t>
            </a:r>
          </a:p>
          <a:p>
            <a:pPr fontAlgn="base">
              <a:buClr>
                <a:schemeClr val="accent2"/>
              </a:buClr>
            </a:pPr>
            <a:r>
              <a:rPr lang="en-US" dirty="0">
                <a:solidFill>
                  <a:srgbClr val="597F77"/>
                </a:solidFill>
                <a:latin typeface="Garamond" panose="02020404030301010803" pitchFamily="18" charset="0"/>
              </a:rPr>
              <a:t>What is zero population growth (ZPG)?</a:t>
            </a:r>
          </a:p>
          <a:p>
            <a:pPr fontAlgn="base">
              <a:buClr>
                <a:schemeClr val="accent2"/>
              </a:buClr>
            </a:pPr>
            <a:r>
              <a:rPr lang="en-US" dirty="0">
                <a:solidFill>
                  <a:srgbClr val="597F77"/>
                </a:solidFill>
                <a:latin typeface="Garamond" panose="02020404030301010803" pitchFamily="18" charset="0"/>
              </a:rPr>
              <a:t> What techniques did advocates push in order to decrease the birth rate?</a:t>
            </a:r>
          </a:p>
          <a:p>
            <a:pPr fontAlgn="base">
              <a:buClr>
                <a:schemeClr val="accent2"/>
              </a:buClr>
            </a:pPr>
            <a:r>
              <a:rPr lang="en-US" dirty="0">
                <a:solidFill>
                  <a:srgbClr val="597F77"/>
                </a:solidFill>
                <a:latin typeface="Garamond" panose="02020404030301010803" pitchFamily="18" charset="0"/>
              </a:rPr>
              <a:t>Why did India’s elite think the poor were poor? What other reason does the speaker give that might be why the poor are poor?</a:t>
            </a:r>
          </a:p>
          <a:p>
            <a:pPr fontAlgn="base">
              <a:buClr>
                <a:schemeClr val="accent2"/>
              </a:buClr>
            </a:pPr>
            <a:r>
              <a:rPr lang="en-US" dirty="0">
                <a:solidFill>
                  <a:srgbClr val="597F77"/>
                </a:solidFill>
                <a:latin typeface="Garamond" panose="02020404030301010803" pitchFamily="18" charset="0"/>
              </a:rPr>
              <a:t>According to the video, why aren’t insect models appropriate for modeling human populations?</a:t>
            </a:r>
          </a:p>
          <a:p>
            <a:pPr fontAlgn="base">
              <a:buClr>
                <a:schemeClr val="accent2"/>
              </a:buClr>
            </a:pPr>
            <a:r>
              <a:rPr lang="en-US" dirty="0">
                <a:solidFill>
                  <a:srgbClr val="597F77"/>
                </a:solidFill>
                <a:latin typeface="Garamond" panose="02020404030301010803" pitchFamily="18" charset="0"/>
              </a:rPr>
              <a:t>How has the shift towards urbanization and the rise of the green revolution impacted family size?</a:t>
            </a:r>
          </a:p>
        </p:txBody>
      </p:sp>
    </p:spTree>
    <p:extLst>
      <p:ext uri="{BB962C8B-B14F-4D97-AF65-F5344CB8AC3E}">
        <p14:creationId xmlns:p14="http://schemas.microsoft.com/office/powerpoint/2010/main" val="4189319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C591-DFE0-324B-973B-345751AAD726}"/>
              </a:ext>
            </a:extLst>
          </p:cNvPr>
          <p:cNvSpPr>
            <a:spLocks noGrp="1"/>
          </p:cNvSpPr>
          <p:nvPr>
            <p:ph type="title"/>
          </p:nvPr>
        </p:nvSpPr>
        <p:spPr/>
        <p:txBody>
          <a:bodyPr>
            <a:normAutofit/>
          </a:bodyPr>
          <a:lstStyle/>
          <a:p>
            <a:r>
              <a:rPr lang="en-US" sz="4000" dirty="0">
                <a:latin typeface="Garamond" panose="02020404030301010803" pitchFamily="18" charset="0"/>
              </a:rPr>
              <a:t>PBS </a:t>
            </a:r>
            <a:r>
              <a:rPr lang="en-US" sz="4000" dirty="0" err="1">
                <a:latin typeface="Garamond" panose="02020404030301010803" pitchFamily="18" charset="0"/>
              </a:rPr>
              <a:t>RetroReport</a:t>
            </a:r>
            <a:r>
              <a:rPr lang="en-US" sz="4000" dirty="0">
                <a:latin typeface="Garamond" panose="02020404030301010803" pitchFamily="18" charset="0"/>
              </a:rPr>
              <a:t>: “The Population Bomb”</a:t>
            </a:r>
          </a:p>
        </p:txBody>
      </p:sp>
      <p:sp>
        <p:nvSpPr>
          <p:cNvPr id="3" name="Content Placeholder 2">
            <a:extLst>
              <a:ext uri="{FF2B5EF4-FFF2-40B4-BE49-F238E27FC236}">
                <a16:creationId xmlns:a16="http://schemas.microsoft.com/office/drawing/2014/main" id="{451D0325-711D-3948-A277-0332A9FB3B26}"/>
              </a:ext>
            </a:extLst>
          </p:cNvPr>
          <p:cNvSpPr>
            <a:spLocks noGrp="1"/>
          </p:cNvSpPr>
          <p:nvPr>
            <p:ph idx="1"/>
          </p:nvPr>
        </p:nvSpPr>
        <p:spPr>
          <a:xfrm>
            <a:off x="838200" y="1825624"/>
            <a:ext cx="10515600" cy="5032375"/>
          </a:xfrm>
        </p:spPr>
        <p:txBody>
          <a:bodyPr>
            <a:normAutofit fontScale="85000" lnSpcReduction="20000"/>
          </a:bodyPr>
          <a:lstStyle/>
          <a:p>
            <a:pPr fontAlgn="base">
              <a:buClr>
                <a:schemeClr val="accent2"/>
              </a:buClr>
            </a:pPr>
            <a:r>
              <a:rPr lang="en-US" dirty="0">
                <a:solidFill>
                  <a:srgbClr val="597F77"/>
                </a:solidFill>
                <a:latin typeface="Garamond" panose="02020404030301010803" pitchFamily="18" charset="0"/>
              </a:rPr>
              <a:t>What is the new kind of fear that began to spread in the 1960s?</a:t>
            </a:r>
          </a:p>
          <a:p>
            <a:pPr lvl="1" fontAlgn="base">
              <a:buClr>
                <a:schemeClr val="accent2"/>
              </a:buClr>
            </a:pPr>
            <a:r>
              <a:rPr lang="en-US" b="1" dirty="0">
                <a:solidFill>
                  <a:schemeClr val="accent2"/>
                </a:solidFill>
                <a:latin typeface="Garamond" panose="02020404030301010803" pitchFamily="18" charset="0"/>
              </a:rPr>
              <a:t>Rampant population growth which will lead to mass starvation, mass pollution, social conflicts, crime…</a:t>
            </a:r>
          </a:p>
          <a:p>
            <a:pPr fontAlgn="base">
              <a:buClr>
                <a:schemeClr val="accent2"/>
              </a:buClr>
            </a:pPr>
            <a:r>
              <a:rPr lang="en-US" dirty="0">
                <a:solidFill>
                  <a:srgbClr val="597F77"/>
                </a:solidFill>
                <a:latin typeface="Garamond" panose="02020404030301010803" pitchFamily="18" charset="0"/>
              </a:rPr>
              <a:t>Describe the sources of this new fear?</a:t>
            </a:r>
          </a:p>
          <a:p>
            <a:pPr lvl="1" fontAlgn="base">
              <a:buClr>
                <a:schemeClr val="accent2"/>
              </a:buClr>
            </a:pPr>
            <a:r>
              <a:rPr lang="en-US" b="1" dirty="0">
                <a:solidFill>
                  <a:schemeClr val="accent2"/>
                </a:solidFill>
                <a:latin typeface="Garamond" panose="02020404030301010803" pitchFamily="18" charset="0"/>
              </a:rPr>
              <a:t>Paul Ehrlich and his book </a:t>
            </a:r>
            <a:r>
              <a:rPr lang="en-US" b="1" i="1" dirty="0">
                <a:solidFill>
                  <a:schemeClr val="accent2"/>
                </a:solidFill>
                <a:latin typeface="Garamond" panose="02020404030301010803" pitchFamily="18" charset="0"/>
              </a:rPr>
              <a:t>Population Bomb</a:t>
            </a:r>
            <a:r>
              <a:rPr lang="en-US" b="1" dirty="0">
                <a:solidFill>
                  <a:schemeClr val="accent2"/>
                </a:solidFill>
                <a:latin typeface="Garamond" panose="02020404030301010803" pitchFamily="18" charset="0"/>
              </a:rPr>
              <a:t> published in 1968</a:t>
            </a:r>
            <a:r>
              <a:rPr lang="en-US" dirty="0">
                <a:solidFill>
                  <a:srgbClr val="597F77"/>
                </a:solidFill>
                <a:latin typeface="Garamond" panose="02020404030301010803" pitchFamily="18" charset="0"/>
              </a:rPr>
              <a:t> </a:t>
            </a:r>
          </a:p>
          <a:p>
            <a:pPr fontAlgn="base">
              <a:buClr>
                <a:schemeClr val="accent2"/>
              </a:buClr>
            </a:pPr>
            <a:r>
              <a:rPr lang="en-US" dirty="0">
                <a:solidFill>
                  <a:srgbClr val="597F77"/>
                </a:solidFill>
                <a:latin typeface="Garamond" panose="02020404030301010803" pitchFamily="18" charset="0"/>
              </a:rPr>
              <a:t>What is zero population growth (ZPG)?</a:t>
            </a:r>
          </a:p>
          <a:p>
            <a:pPr lvl="1" fontAlgn="base">
              <a:buClr>
                <a:schemeClr val="accent2"/>
              </a:buClr>
            </a:pPr>
            <a:r>
              <a:rPr lang="en-US" b="1" dirty="0">
                <a:solidFill>
                  <a:schemeClr val="accent2"/>
                </a:solidFill>
                <a:latin typeface="Garamond" panose="02020404030301010803" pitchFamily="18" charset="0"/>
              </a:rPr>
              <a:t>when the birth rate is equal to the death rate, so the total population remains constant</a:t>
            </a:r>
          </a:p>
          <a:p>
            <a:pPr fontAlgn="base">
              <a:buClr>
                <a:schemeClr val="accent2"/>
              </a:buClr>
            </a:pPr>
            <a:r>
              <a:rPr lang="en-US" dirty="0">
                <a:solidFill>
                  <a:srgbClr val="597F77"/>
                </a:solidFill>
                <a:latin typeface="Garamond" panose="02020404030301010803" pitchFamily="18" charset="0"/>
              </a:rPr>
              <a:t> What techniques did advocates push in order to decrease the birth rate?</a:t>
            </a:r>
          </a:p>
          <a:p>
            <a:pPr lvl="1" fontAlgn="base">
              <a:buClr>
                <a:schemeClr val="accent2"/>
              </a:buClr>
            </a:pPr>
            <a:r>
              <a:rPr lang="en-US" b="1" dirty="0">
                <a:solidFill>
                  <a:schemeClr val="accent2"/>
                </a:solidFill>
                <a:latin typeface="Garamond" panose="02020404030301010803" pitchFamily="18" charset="0"/>
              </a:rPr>
              <a:t>Couples voluntarily reducing the number of children in a given marriage, compulsion from the government including taxes on people who have more children, blacklisting people, companies, and organizations impeding population control, responsibility prizes for childless marriages, luxury taxes on cribs, diapers, expensive toys, etc., sterility drugs put in water sources.</a:t>
            </a:r>
          </a:p>
        </p:txBody>
      </p:sp>
    </p:spTree>
    <p:extLst>
      <p:ext uri="{BB962C8B-B14F-4D97-AF65-F5344CB8AC3E}">
        <p14:creationId xmlns:p14="http://schemas.microsoft.com/office/powerpoint/2010/main" val="1834152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C591-DFE0-324B-973B-345751AAD726}"/>
              </a:ext>
            </a:extLst>
          </p:cNvPr>
          <p:cNvSpPr>
            <a:spLocks noGrp="1"/>
          </p:cNvSpPr>
          <p:nvPr>
            <p:ph type="title"/>
          </p:nvPr>
        </p:nvSpPr>
        <p:spPr>
          <a:xfrm>
            <a:off x="838200" y="365125"/>
            <a:ext cx="11353800" cy="1325563"/>
          </a:xfrm>
        </p:spPr>
        <p:txBody>
          <a:bodyPr>
            <a:normAutofit/>
          </a:bodyPr>
          <a:lstStyle/>
          <a:p>
            <a:r>
              <a:rPr lang="en-US" sz="4000" dirty="0">
                <a:latin typeface="Garamond" panose="02020404030301010803" pitchFamily="18" charset="0"/>
              </a:rPr>
              <a:t>PBS </a:t>
            </a:r>
            <a:r>
              <a:rPr lang="en-US" sz="4000" dirty="0" err="1">
                <a:latin typeface="Garamond" panose="02020404030301010803" pitchFamily="18" charset="0"/>
              </a:rPr>
              <a:t>RetroReport</a:t>
            </a:r>
            <a:r>
              <a:rPr lang="en-US" sz="4000" dirty="0">
                <a:latin typeface="Garamond" panose="02020404030301010803" pitchFamily="18" charset="0"/>
              </a:rPr>
              <a:t>: “The Population Bomb” cont.</a:t>
            </a:r>
          </a:p>
        </p:txBody>
      </p:sp>
      <p:sp>
        <p:nvSpPr>
          <p:cNvPr id="3" name="Content Placeholder 2">
            <a:extLst>
              <a:ext uri="{FF2B5EF4-FFF2-40B4-BE49-F238E27FC236}">
                <a16:creationId xmlns:a16="http://schemas.microsoft.com/office/drawing/2014/main" id="{451D0325-711D-3948-A277-0332A9FB3B26}"/>
              </a:ext>
            </a:extLst>
          </p:cNvPr>
          <p:cNvSpPr>
            <a:spLocks noGrp="1"/>
          </p:cNvSpPr>
          <p:nvPr>
            <p:ph idx="1"/>
          </p:nvPr>
        </p:nvSpPr>
        <p:spPr/>
        <p:txBody>
          <a:bodyPr>
            <a:normAutofit fontScale="85000" lnSpcReduction="20000"/>
          </a:bodyPr>
          <a:lstStyle/>
          <a:p>
            <a:pPr fontAlgn="base">
              <a:buClr>
                <a:schemeClr val="accent2"/>
              </a:buClr>
            </a:pPr>
            <a:r>
              <a:rPr lang="en-US" dirty="0">
                <a:solidFill>
                  <a:srgbClr val="597F77"/>
                </a:solidFill>
                <a:latin typeface="Garamond" panose="02020404030301010803" pitchFamily="18" charset="0"/>
              </a:rPr>
              <a:t>Why did India’s elite think the poor were poor? What other reason does the speaker give that might be why the poor are poor?</a:t>
            </a:r>
          </a:p>
          <a:p>
            <a:pPr lvl="1" fontAlgn="base">
              <a:buClr>
                <a:schemeClr val="accent2"/>
              </a:buClr>
            </a:pPr>
            <a:r>
              <a:rPr lang="en-US" b="1" dirty="0">
                <a:solidFill>
                  <a:schemeClr val="accent2"/>
                </a:solidFill>
                <a:latin typeface="Garamond" panose="02020404030301010803" pitchFamily="18" charset="0"/>
              </a:rPr>
              <a:t>India’s elite thought the poor were poor because they had too many children. The speaker suggests that the poor were poor because of an unfair and unequal economic system.</a:t>
            </a:r>
          </a:p>
          <a:p>
            <a:pPr fontAlgn="base">
              <a:buClr>
                <a:schemeClr val="accent2"/>
              </a:buClr>
            </a:pPr>
            <a:r>
              <a:rPr lang="en-US" dirty="0">
                <a:solidFill>
                  <a:srgbClr val="597F77"/>
                </a:solidFill>
                <a:latin typeface="Garamond" panose="02020404030301010803" pitchFamily="18" charset="0"/>
              </a:rPr>
              <a:t>According to the video, why aren’t insect models appropriate for modeling human populations?</a:t>
            </a:r>
          </a:p>
          <a:p>
            <a:pPr lvl="1" fontAlgn="base">
              <a:buClr>
                <a:schemeClr val="accent2"/>
              </a:buClr>
            </a:pPr>
            <a:r>
              <a:rPr lang="en-US" b="1" dirty="0">
                <a:solidFill>
                  <a:schemeClr val="accent2"/>
                </a:solidFill>
                <a:latin typeface="Garamond" panose="02020404030301010803" pitchFamily="18" charset="0"/>
              </a:rPr>
              <a:t>Human beings are conscious beings and do all kinds of things to change our destiny</a:t>
            </a:r>
          </a:p>
          <a:p>
            <a:pPr fontAlgn="base">
              <a:buClr>
                <a:schemeClr val="accent2"/>
              </a:buClr>
            </a:pPr>
            <a:r>
              <a:rPr lang="en-US" dirty="0">
                <a:solidFill>
                  <a:srgbClr val="597F77"/>
                </a:solidFill>
                <a:latin typeface="Garamond" panose="02020404030301010803" pitchFamily="18" charset="0"/>
              </a:rPr>
              <a:t>How has the shift towards urbanization and the rise of the green revolution impacted family size?</a:t>
            </a:r>
          </a:p>
          <a:p>
            <a:pPr lvl="1" fontAlgn="base">
              <a:buClr>
                <a:schemeClr val="accent2"/>
              </a:buClr>
            </a:pPr>
            <a:r>
              <a:rPr lang="en-US" b="1" dirty="0">
                <a:solidFill>
                  <a:schemeClr val="accent2"/>
                </a:solidFill>
                <a:latin typeface="Garamond" panose="02020404030301010803" pitchFamily="18" charset="0"/>
              </a:rPr>
              <a:t>As families move into urban areas and away from farming, parents don’t need as many children to help with a farm. Focus has shifted to the education of children, and many families are naturally choosing to have fewer children. With advances in farming there is also more food available for children. </a:t>
            </a:r>
          </a:p>
        </p:txBody>
      </p:sp>
    </p:spTree>
    <p:extLst>
      <p:ext uri="{BB962C8B-B14F-4D97-AF65-F5344CB8AC3E}">
        <p14:creationId xmlns:p14="http://schemas.microsoft.com/office/powerpoint/2010/main" val="2214173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C591-DFE0-324B-973B-345751AAD726}"/>
              </a:ext>
            </a:extLst>
          </p:cNvPr>
          <p:cNvSpPr>
            <a:spLocks noGrp="1"/>
          </p:cNvSpPr>
          <p:nvPr>
            <p:ph type="title"/>
          </p:nvPr>
        </p:nvSpPr>
        <p:spPr/>
        <p:txBody>
          <a:bodyPr/>
          <a:lstStyle/>
          <a:p>
            <a:pPr algn="ctr"/>
            <a:r>
              <a:rPr lang="en-US" dirty="0">
                <a:latin typeface="Garamond" panose="02020404030301010803" pitchFamily="18" charset="0"/>
              </a:rPr>
              <a:t>Review Problems</a:t>
            </a:r>
          </a:p>
        </p:txBody>
      </p:sp>
      <p:sp>
        <p:nvSpPr>
          <p:cNvPr id="3" name="Content Placeholder 2">
            <a:extLst>
              <a:ext uri="{FF2B5EF4-FFF2-40B4-BE49-F238E27FC236}">
                <a16:creationId xmlns:a16="http://schemas.microsoft.com/office/drawing/2014/main" id="{451D0325-711D-3948-A277-0332A9FB3B26}"/>
              </a:ext>
            </a:extLst>
          </p:cNvPr>
          <p:cNvSpPr>
            <a:spLocks noGrp="1"/>
          </p:cNvSpPr>
          <p:nvPr>
            <p:ph idx="1"/>
          </p:nvPr>
        </p:nvSpPr>
        <p:spPr/>
        <p:txBody>
          <a:bodyPr>
            <a:normAutofit/>
          </a:bodyPr>
          <a:lstStyle/>
          <a:p>
            <a:pPr marL="514350" indent="-514350">
              <a:buClr>
                <a:schemeClr val="tx1"/>
              </a:buClr>
              <a:buFont typeface="+mj-lt"/>
              <a:buAutoNum type="arabicPeriod"/>
            </a:pPr>
            <a:r>
              <a:rPr lang="en-US" dirty="0">
                <a:solidFill>
                  <a:srgbClr val="597F77"/>
                </a:solidFill>
                <a:latin typeface="Garamond" panose="02020404030301010803" pitchFamily="18" charset="0"/>
              </a:rPr>
              <a:t>Without a calculator, evaluate the following expressions.</a:t>
            </a:r>
          </a:p>
          <a:p>
            <a:pPr marL="914400" lvl="1" indent="-457200">
              <a:buClr>
                <a:schemeClr val="tx1"/>
              </a:buClr>
              <a:buFont typeface="+mj-lt"/>
              <a:buAutoNum type="alphaLcParenR"/>
            </a:pPr>
            <a:r>
              <a:rPr lang="en-US" dirty="0">
                <a:solidFill>
                  <a:srgbClr val="597F77"/>
                </a:solidFill>
                <a:latin typeface="Garamond" panose="02020404030301010803" pitchFamily="18" charset="0"/>
              </a:rPr>
              <a:t>3</a:t>
            </a:r>
            <a:r>
              <a:rPr lang="en-US" baseline="30000" dirty="0">
                <a:solidFill>
                  <a:srgbClr val="597F77"/>
                </a:solidFill>
                <a:latin typeface="Garamond" panose="02020404030301010803" pitchFamily="18" charset="0"/>
              </a:rPr>
              <a:t>2</a:t>
            </a:r>
            <a:endParaRPr lang="en-US" dirty="0">
              <a:solidFill>
                <a:srgbClr val="597F77"/>
              </a:solidFill>
              <a:latin typeface="Garamond" panose="02020404030301010803" pitchFamily="18" charset="0"/>
            </a:endParaRPr>
          </a:p>
          <a:p>
            <a:pPr marL="914400" lvl="1" indent="-457200">
              <a:buClr>
                <a:schemeClr val="tx1"/>
              </a:buClr>
              <a:buFont typeface="+mj-lt"/>
              <a:buAutoNum type="alphaLcParenR"/>
            </a:pPr>
            <a:r>
              <a:rPr lang="en-US" dirty="0">
                <a:solidFill>
                  <a:srgbClr val="597F77"/>
                </a:solidFill>
                <a:latin typeface="Garamond" panose="02020404030301010803" pitchFamily="18" charset="0"/>
              </a:rPr>
              <a:t>2</a:t>
            </a:r>
            <a:r>
              <a:rPr lang="en-US" baseline="30000" dirty="0">
                <a:solidFill>
                  <a:srgbClr val="597F77"/>
                </a:solidFill>
                <a:latin typeface="Garamond" panose="02020404030301010803" pitchFamily="18" charset="0"/>
              </a:rPr>
              <a:t>4</a:t>
            </a:r>
            <a:endParaRPr lang="en-US" dirty="0">
              <a:solidFill>
                <a:srgbClr val="597F77"/>
              </a:solidFill>
              <a:latin typeface="Garamond" panose="02020404030301010803" pitchFamily="18" charset="0"/>
            </a:endParaRPr>
          </a:p>
          <a:p>
            <a:pPr marL="914400" lvl="1" indent="-457200">
              <a:buClr>
                <a:schemeClr val="tx1"/>
              </a:buClr>
              <a:buFont typeface="+mj-lt"/>
              <a:buAutoNum type="alphaLcParenR"/>
            </a:pPr>
            <a:r>
              <a:rPr lang="en-US" dirty="0">
                <a:solidFill>
                  <a:srgbClr val="597F77"/>
                </a:solidFill>
                <a:latin typeface="Garamond" panose="02020404030301010803" pitchFamily="18" charset="0"/>
              </a:rPr>
              <a:t>(1+3)</a:t>
            </a:r>
            <a:r>
              <a:rPr lang="en-US" baseline="30000" dirty="0">
                <a:solidFill>
                  <a:srgbClr val="597F77"/>
                </a:solidFill>
                <a:latin typeface="Garamond" panose="02020404030301010803" pitchFamily="18" charset="0"/>
              </a:rPr>
              <a:t>2</a:t>
            </a:r>
            <a:endParaRPr lang="en-US" dirty="0">
              <a:solidFill>
                <a:srgbClr val="597F77"/>
              </a:solidFill>
              <a:latin typeface="Garamond" panose="02020404030301010803" pitchFamily="18" charset="0"/>
            </a:endParaRPr>
          </a:p>
          <a:p>
            <a:pPr marL="914400" lvl="1" indent="-457200">
              <a:buClr>
                <a:schemeClr val="tx1"/>
              </a:buClr>
              <a:buFont typeface="+mj-lt"/>
              <a:buAutoNum type="alphaLcParenR"/>
            </a:pPr>
            <a:r>
              <a:rPr lang="en-US" dirty="0">
                <a:solidFill>
                  <a:srgbClr val="597F77"/>
                </a:solidFill>
                <a:latin typeface="Garamond" panose="02020404030301010803" pitchFamily="18" charset="0"/>
              </a:rPr>
              <a:t>2(1+1)</a:t>
            </a:r>
            <a:r>
              <a:rPr lang="en-US" baseline="30000" dirty="0">
                <a:solidFill>
                  <a:srgbClr val="597F77"/>
                </a:solidFill>
                <a:latin typeface="Garamond" panose="02020404030301010803" pitchFamily="18" charset="0"/>
              </a:rPr>
              <a:t>3</a:t>
            </a:r>
            <a:endParaRPr lang="en-US" dirty="0">
              <a:solidFill>
                <a:srgbClr val="597F77"/>
              </a:solidFill>
              <a:latin typeface="Garamond" panose="02020404030301010803" pitchFamily="18" charset="0"/>
            </a:endParaRPr>
          </a:p>
        </p:txBody>
      </p:sp>
      <p:sp>
        <p:nvSpPr>
          <p:cNvPr id="4" name="TextBox 3">
            <a:extLst>
              <a:ext uri="{FF2B5EF4-FFF2-40B4-BE49-F238E27FC236}">
                <a16:creationId xmlns:a16="http://schemas.microsoft.com/office/drawing/2014/main" id="{1A9EF5E8-F40D-8B45-AAE6-5030A6B295E9}"/>
              </a:ext>
            </a:extLst>
          </p:cNvPr>
          <p:cNvSpPr txBox="1"/>
          <p:nvPr/>
        </p:nvSpPr>
        <p:spPr>
          <a:xfrm rot="20700000">
            <a:off x="140678" y="643148"/>
            <a:ext cx="3239733" cy="369332"/>
          </a:xfrm>
          <a:prstGeom prst="rect">
            <a:avLst/>
          </a:prstGeom>
          <a:noFill/>
        </p:spPr>
        <p:txBody>
          <a:bodyPr wrap="none" rtlCol="0">
            <a:spAutoFit/>
          </a:bodyPr>
          <a:lstStyle/>
          <a:p>
            <a:r>
              <a:rPr lang="en-US" b="1" dirty="0">
                <a:solidFill>
                  <a:srgbClr val="597F77"/>
                </a:solidFill>
                <a:latin typeface="Garamond" panose="02020404030301010803" pitchFamily="18" charset="0"/>
              </a:rPr>
              <a:t>Open to Page 3 of your Packet!</a:t>
            </a:r>
          </a:p>
        </p:txBody>
      </p:sp>
    </p:spTree>
    <p:extLst>
      <p:ext uri="{BB962C8B-B14F-4D97-AF65-F5344CB8AC3E}">
        <p14:creationId xmlns:p14="http://schemas.microsoft.com/office/powerpoint/2010/main" val="1479300981"/>
      </p:ext>
    </p:extLst>
  </p:cSld>
  <p:clrMapOvr>
    <a:masterClrMapping/>
  </p:clrMapOvr>
</p:sld>
</file>

<file path=ppt/theme/theme1.xml><?xml version="1.0" encoding="utf-8"?>
<a:theme xmlns:a="http://schemas.openxmlformats.org/drawingml/2006/main" name="Office Theme">
  <a:themeElements>
    <a:clrScheme name="LHD Custom Theme">
      <a:dk1>
        <a:srgbClr val="597F77"/>
      </a:dk1>
      <a:lt1>
        <a:sysClr val="window" lastClr="FFFFFF"/>
      </a:lt1>
      <a:dk2>
        <a:srgbClr val="0C2340"/>
      </a:dk2>
      <a:lt2>
        <a:srgbClr val="D8A89F"/>
      </a:lt2>
      <a:accent1>
        <a:srgbClr val="AE8F40"/>
      </a:accent1>
      <a:accent2>
        <a:srgbClr val="785F50"/>
      </a:accent2>
      <a:accent3>
        <a:srgbClr val="1E589E"/>
      </a:accent3>
      <a:accent4>
        <a:srgbClr val="7FA59D"/>
      </a:accent4>
      <a:accent5>
        <a:srgbClr val="382626"/>
      </a:accent5>
      <a:accent6>
        <a:srgbClr val="E3C2B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205713</TotalTime>
  <Words>2200</Words>
  <Application>Microsoft Office PowerPoint</Application>
  <PresentationFormat>Widescreen</PresentationFormat>
  <Paragraphs>249</Paragraphs>
  <Slides>25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Garamond</vt:lpstr>
      <vt:lpstr>Georgia</vt:lpstr>
      <vt:lpstr>Times</vt:lpstr>
      <vt:lpstr>Office Theme</vt:lpstr>
      <vt:lpstr>PowerPoint Presentation</vt:lpstr>
      <vt:lpstr>Preliminary Problem</vt:lpstr>
      <vt:lpstr>Preliminary Problem</vt:lpstr>
      <vt:lpstr>In this unit…</vt:lpstr>
      <vt:lpstr>Overview of this Unit</vt:lpstr>
      <vt:lpstr>PBS RetroReport: “The Population Bomb”</vt:lpstr>
      <vt:lpstr>PBS RetroReport: “The Population Bomb”</vt:lpstr>
      <vt:lpstr>PBS RetroReport: “The Population Bomb” cont.</vt:lpstr>
      <vt:lpstr>Review Problems</vt:lpstr>
      <vt:lpstr>Review Problems</vt:lpstr>
      <vt:lpstr>Review Problems</vt:lpstr>
      <vt:lpstr>Review Problems</vt:lpstr>
      <vt:lpstr>PowerPoint Presentation</vt:lpstr>
      <vt:lpstr>Today’s Class</vt:lpstr>
      <vt:lpstr>What is Exponential Growth?</vt:lpstr>
      <vt:lpstr>What is the structure of an exponential equation?</vt:lpstr>
      <vt:lpstr>What is a simple exponential function that can be used to model population growth?</vt:lpstr>
      <vt:lpstr>Practice Problems</vt:lpstr>
      <vt:lpstr>Practice Problems</vt:lpstr>
      <vt:lpstr>Practice Problems</vt:lpstr>
      <vt:lpstr>Practice Problems</vt:lpstr>
      <vt:lpstr>Practice Problems</vt:lpstr>
      <vt:lpstr>Practice Problems</vt:lpstr>
      <vt:lpstr>Practice Problems</vt:lpstr>
      <vt:lpstr>Practice Problems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Human Dignity</dc:title>
  <dc:creator>tara hoover</dc:creator>
  <cp:lastModifiedBy>Christina Leblang</cp:lastModifiedBy>
  <cp:revision>357</cp:revision>
  <dcterms:created xsi:type="dcterms:W3CDTF">2019-03-28T15:18:55Z</dcterms:created>
  <dcterms:modified xsi:type="dcterms:W3CDTF">2022-10-17T13:21:03Z</dcterms:modified>
</cp:coreProperties>
</file>