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F40"/>
    <a:srgbClr val="001340"/>
    <a:srgbClr val="0C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65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1A415-1DCD-8941-A678-EF3A096EF5C8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8ABB-0616-1445-A761-23EBDB10A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0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280E9D-D32C-014E-9327-3696A8C8155B}"/>
              </a:ext>
            </a:extLst>
          </p:cNvPr>
          <p:cNvCxnSpPr/>
          <p:nvPr userDrawn="1"/>
        </p:nvCxnSpPr>
        <p:spPr>
          <a:xfrm>
            <a:off x="-10632" y="3456031"/>
            <a:ext cx="12192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19A1690-CC0D-7843-8885-71F412DACCD2}"/>
              </a:ext>
            </a:extLst>
          </p:cNvPr>
          <p:cNvSpPr/>
          <p:nvPr userDrawn="1"/>
        </p:nvSpPr>
        <p:spPr>
          <a:xfrm>
            <a:off x="0" y="0"/>
            <a:ext cx="12192000" cy="345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A7869C-085C-0945-8504-B008D46A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616" y="1565958"/>
            <a:ext cx="9346769" cy="3726084"/>
          </a:xfrm>
          <a:solidFill>
            <a:srgbClr val="001340"/>
          </a:solidFill>
        </p:spPr>
        <p:txBody>
          <a:bodyPr anchor="ctr" anchorCtr="0">
            <a:normAutofit/>
          </a:bodyPr>
          <a:lstStyle>
            <a:lvl1pPr algn="ctr">
              <a:defRPr sz="6000"/>
            </a:lvl1pPr>
          </a:lstStyle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Teaching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Human Dignity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E5E120C-EF41-1049-860B-64B3F3774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4609" y="4538434"/>
            <a:ext cx="7722781" cy="42813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Name or Date Could Appear Here</a:t>
            </a:r>
          </a:p>
        </p:txBody>
      </p:sp>
    </p:spTree>
    <p:extLst>
      <p:ext uri="{BB962C8B-B14F-4D97-AF65-F5344CB8AC3E}">
        <p14:creationId xmlns:p14="http://schemas.microsoft.com/office/powerpoint/2010/main" val="397206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16DF-8F31-CA42-B75A-A5BAD931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28143-D61F-EA40-AD98-7FA2D8176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DB9918-38EA-8348-9FC7-C962BA0C22F5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86AF0F-5767-DF40-9BBB-F5F8B7BFAE84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oter Placeholder 4">
              <a:extLst>
                <a:ext uri="{FF2B5EF4-FFF2-40B4-BE49-F238E27FC236}">
                  <a16:creationId xmlns:a16="http://schemas.microsoft.com/office/drawing/2014/main" id="{3E2B2441-D96D-4044-987A-6A7F8E5740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5EB791-E391-4949-BD19-DB52E581C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EFF711E-F29D-EC48-94A2-A19014CC3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6881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25B81-8C43-8544-8B43-135774AC7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A50C0-A425-7B4B-BBC8-CDA6CEE6A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C3F4EC-901E-BC45-A4F3-1B3EFE4D2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18684" y="6356350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94824F-9DC7-AC41-B843-9442F419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49" y="6356350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28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7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BEE837-7128-D447-9EDE-4526E1581CB5}"/>
              </a:ext>
            </a:extLst>
          </p:cNvPr>
          <p:cNvSpPr txBox="1">
            <a:spLocks/>
          </p:cNvSpPr>
          <p:nvPr userDrawn="1"/>
        </p:nvSpPr>
        <p:spPr>
          <a:xfrm>
            <a:off x="0" y="1565958"/>
            <a:ext cx="12192000" cy="372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64008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134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EC8AAA-80FC-314B-B349-4F1F84782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96" y="2731179"/>
            <a:ext cx="11062021" cy="10074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827C6-804F-FB42-A2FC-5D9B9A714095}"/>
              </a:ext>
            </a:extLst>
          </p:cNvPr>
          <p:cNvSpPr txBox="1">
            <a:spLocks/>
          </p:cNvSpPr>
          <p:nvPr userDrawn="1"/>
        </p:nvSpPr>
        <p:spPr>
          <a:xfrm>
            <a:off x="564989" y="3641848"/>
            <a:ext cx="11062021" cy="81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134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 sz="2400" b="0" i="1" dirty="0">
              <a:solidFill>
                <a:srgbClr val="00134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142C1E-4CFC-8D42-A478-9212CED6A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3738662"/>
            <a:ext cx="11061700" cy="587375"/>
          </a:xfrm>
        </p:spPr>
        <p:txBody>
          <a:bodyPr/>
          <a:lstStyle>
            <a:lvl1pPr marL="0" indent="0">
              <a:buNone/>
              <a:defRPr i="1">
                <a:solidFill>
                  <a:srgbClr val="001340"/>
                </a:solidFill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13685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31EB61-04AC-E247-9145-AAE75FE8FF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BEE837-7128-D447-9EDE-4526E1581CB5}"/>
              </a:ext>
            </a:extLst>
          </p:cNvPr>
          <p:cNvSpPr txBox="1">
            <a:spLocks/>
          </p:cNvSpPr>
          <p:nvPr userDrawn="1"/>
        </p:nvSpPr>
        <p:spPr>
          <a:xfrm>
            <a:off x="0" y="1565958"/>
            <a:ext cx="12192000" cy="3726084"/>
          </a:xfrm>
          <a:prstGeom prst="rect">
            <a:avLst/>
          </a:prstGeom>
          <a:solidFill>
            <a:srgbClr val="001340"/>
          </a:solidFill>
          <a:ln>
            <a:noFill/>
          </a:ln>
        </p:spPr>
        <p:txBody>
          <a:bodyPr vert="horz" lIns="64008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02AF85-C1D7-8146-9607-B83B9B1EB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296" y="2731179"/>
            <a:ext cx="11062021" cy="100748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008396-BF9C-4744-A9D2-D78E5CA40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3738662"/>
            <a:ext cx="11061700" cy="587375"/>
          </a:xfrm>
        </p:spPr>
        <p:txBody>
          <a:bodyPr/>
          <a:lstStyle>
            <a:lvl1pPr marL="0" indent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2940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2ED5-3F4A-5C49-A2AA-1E192547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78F6-A48C-664F-AE2B-E91066DC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1340"/>
              </a:buClr>
              <a:defRPr/>
            </a:lvl1pPr>
            <a:lvl2pPr>
              <a:buClr>
                <a:srgbClr val="001340"/>
              </a:buClr>
              <a:defRPr/>
            </a:lvl2pPr>
            <a:lvl3pPr>
              <a:buClr>
                <a:srgbClr val="001340"/>
              </a:buClr>
              <a:defRPr/>
            </a:lvl3pPr>
            <a:lvl4pPr>
              <a:buClr>
                <a:srgbClr val="001340"/>
              </a:buClr>
              <a:defRPr/>
            </a:lvl4pPr>
            <a:lvl5pPr>
              <a:buClr>
                <a:srgbClr val="001340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4D8DBF-12F7-0241-A453-6FFA9C128C0B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907194-37B0-A547-853E-819FB8F88C53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oter Placeholder 4">
              <a:extLst>
                <a:ext uri="{FF2B5EF4-FFF2-40B4-BE49-F238E27FC236}">
                  <a16:creationId xmlns:a16="http://schemas.microsoft.com/office/drawing/2014/main" id="{6F55827E-F47D-D548-B163-F2A38C8BC36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CD4303B-59E6-2B47-92F6-30D8172A4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01C6E6C-BA31-8344-903C-2457DEB1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7022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81BCB-36AD-2840-853F-9B1FDEF0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CF61-DE77-2A4D-83E0-B0E39899B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23F04-5E8E-7742-9209-533F834BD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F80603-A1F9-FE46-AB0A-90AB4B6048F3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4E8DE1-EE87-C84F-981A-B9439EC3308E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oter Placeholder 4">
              <a:extLst>
                <a:ext uri="{FF2B5EF4-FFF2-40B4-BE49-F238E27FC236}">
                  <a16:creationId xmlns:a16="http://schemas.microsoft.com/office/drawing/2014/main" id="{8407CAAA-7759-C24F-8DE7-96A47035DFE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19B57E-3428-2846-A41F-AB29A1C5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532030D-3178-E44A-8A3B-81E09445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45280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148A-FD93-1445-873B-3E918AA7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AA850-FF8D-BE4F-B17E-0B475C960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27417-55F3-D441-8B6B-49E082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69CFE-05E6-BA4F-8D74-342CA851D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DA944-B73E-3640-923E-D4540095F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5601A2-A0CF-CD40-830F-33A625236AC3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0713E7-2DC8-FC48-B2D7-727D55A15314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oter Placeholder 4">
              <a:extLst>
                <a:ext uri="{FF2B5EF4-FFF2-40B4-BE49-F238E27FC236}">
                  <a16:creationId xmlns:a16="http://schemas.microsoft.com/office/drawing/2014/main" id="{94AA64A4-FF68-BE4C-B18D-A31CCC4BE3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23361E3-5E25-2C4A-A140-B63FA7BCA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BAC71B4-F443-014D-8818-CB3CC7E7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106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246B-75A4-F348-ACFC-6D544C18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074BC-FAFD-D444-8D48-4090A47F87C9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D7AEFC-30C9-EE48-8DEC-4D364FBC3B25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oter Placeholder 4">
              <a:extLst>
                <a:ext uri="{FF2B5EF4-FFF2-40B4-BE49-F238E27FC236}">
                  <a16:creationId xmlns:a16="http://schemas.microsoft.com/office/drawing/2014/main" id="{B0C95111-D9DD-3045-B801-01C8940626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CA74FA1-5D4F-244A-9864-CC0B80E72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6DF0F47-70D3-6A45-8EF1-654422DE5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352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092B-66B1-644B-A73A-2DFC012F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CE13-4B20-5044-9682-9A65139F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6E275-1927-4247-BE17-3AE78FC4A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509407-B136-4F4F-8BE6-70395B35F1C9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7C2A8F-23AB-AB47-8A4A-608AB84F554D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oter Placeholder 4">
              <a:extLst>
                <a:ext uri="{FF2B5EF4-FFF2-40B4-BE49-F238E27FC236}">
                  <a16:creationId xmlns:a16="http://schemas.microsoft.com/office/drawing/2014/main" id="{6A18B24D-71B1-434A-8101-7AB97FDC52C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8F6EA9B-469E-4F45-A817-4383CD80E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1524D2-3F0C-714B-98E8-C16E432A4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0855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6FF7-3FB6-2444-8E28-31EE1FDFA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636DE-B3D9-8D42-94B8-D340C0CBB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3F9CA-5088-524A-99A4-6E202B5A6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832089-00B3-814D-9F25-CB7A4568A08B}"/>
              </a:ext>
            </a:extLst>
          </p:cNvPr>
          <p:cNvGrpSpPr/>
          <p:nvPr userDrawn="1"/>
        </p:nvGrpSpPr>
        <p:grpSpPr>
          <a:xfrm>
            <a:off x="8771860" y="6356349"/>
            <a:ext cx="3420140" cy="365126"/>
            <a:chOff x="8771860" y="6356349"/>
            <a:chExt cx="3420140" cy="365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F26478-A6FC-1343-A03E-6C92EDB29F37}"/>
                </a:ext>
              </a:extLst>
            </p:cNvPr>
            <p:cNvSpPr/>
            <p:nvPr userDrawn="1"/>
          </p:nvSpPr>
          <p:spPr>
            <a:xfrm>
              <a:off x="8771860" y="6356350"/>
              <a:ext cx="3420140" cy="365125"/>
            </a:xfrm>
            <a:prstGeom prst="rect">
              <a:avLst/>
            </a:prstGeom>
            <a:solidFill>
              <a:srgbClr val="001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oter Placeholder 4">
              <a:extLst>
                <a:ext uri="{FF2B5EF4-FFF2-40B4-BE49-F238E27FC236}">
                  <a16:creationId xmlns:a16="http://schemas.microsoft.com/office/drawing/2014/main" id="{1EBEB964-CA74-5A40-B29B-862467F0E6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984512" y="6356349"/>
              <a:ext cx="265814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b="0" i="1" kern="1200">
                  <a:solidFill>
                    <a:srgbClr val="001340"/>
                  </a:solidFill>
                  <a:latin typeface="Georgia" panose="02040502050405020303" pitchFamily="18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b="1" i="0" dirty="0">
                  <a:solidFill>
                    <a:schemeClr val="bg1"/>
                  </a:solidFill>
                  <a:latin typeface="Georgia" panose="02040502050405020303" pitchFamily="18" charset="0"/>
                </a:rPr>
                <a:t>Teaching Human Dignity</a:t>
              </a: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9CAE3A-77EA-DB46-B0E8-A8E951323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388249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E3FFDA9-BC9D-3F4F-A448-3EE77A134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0" i="1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8509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44EFA-0B36-AD48-9037-F16FE6D6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EC821-9F4A-3C48-8796-55BDF3AE9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E28CC9B-1921-2B4D-B274-8A76FC127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849" y="6356350"/>
            <a:ext cx="603545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001340"/>
                </a:solidFill>
                <a:latin typeface="Georgia" panose="02040502050405020303" pitchFamily="18" charset="0"/>
              </a:defRPr>
            </a:lvl1pPr>
          </a:lstStyle>
          <a:p>
            <a:fld id="{DDFCD82C-01E0-F94E-B818-D354039D3C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134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EB2F17-855B-6B49-A996-35B7CD94D10F}"/>
              </a:ext>
            </a:extLst>
          </p:cNvPr>
          <p:cNvCxnSpPr/>
          <p:nvPr/>
        </p:nvCxnSpPr>
        <p:spPr>
          <a:xfrm>
            <a:off x="-10632" y="3456031"/>
            <a:ext cx="12192000" cy="0"/>
          </a:xfrm>
          <a:prstGeom prst="line">
            <a:avLst/>
          </a:prstGeom>
          <a:ln>
            <a:solidFill>
              <a:srgbClr val="0C23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88749E3-5B78-2945-99E5-8AB66C4160B7}"/>
              </a:ext>
            </a:extLst>
          </p:cNvPr>
          <p:cNvSpPr/>
          <p:nvPr/>
        </p:nvSpPr>
        <p:spPr>
          <a:xfrm>
            <a:off x="0" y="0"/>
            <a:ext cx="12192000" cy="345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57BFE-78A6-0044-AE28-B8991C40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216" y="1565958"/>
            <a:ext cx="8447568" cy="3726084"/>
          </a:xfrm>
          <a:solidFill>
            <a:srgbClr val="001340"/>
          </a:solidFill>
        </p:spPr>
        <p:txBody>
          <a:bodyPr anchor="ctr" anchorCtr="0"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Teaching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Human Dignity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018C7-2ECA-BA43-A793-55A1D5C4DE9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34609" y="4538434"/>
            <a:ext cx="7722781" cy="428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  <a:latin typeface="Georgia" panose="02040502050405020303" pitchFamily="18" charset="0"/>
              </a:rPr>
              <a:t>Name or Date Could Appear Here</a:t>
            </a:r>
          </a:p>
        </p:txBody>
      </p:sp>
    </p:spTree>
    <p:extLst>
      <p:ext uri="{BB962C8B-B14F-4D97-AF65-F5344CB8AC3E}">
        <p14:creationId xmlns:p14="http://schemas.microsoft.com/office/powerpoint/2010/main" val="65538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6879-14AA-1E43-B62E-DEF8F15A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142" y="2731179"/>
            <a:ext cx="8899717" cy="1655995"/>
          </a:xfrm>
        </p:spPr>
        <p:txBody>
          <a:bodyPr/>
          <a:lstStyle/>
          <a:p>
            <a:pPr algn="ctr"/>
            <a:r>
              <a:rPr lang="en-US" sz="3200" dirty="0"/>
              <a:t>Let’s examine examples of activism from your pre-assessment to consider whether they are activism or slacktivism.</a:t>
            </a:r>
          </a:p>
        </p:txBody>
      </p:sp>
    </p:spTree>
    <p:extLst>
      <p:ext uri="{BB962C8B-B14F-4D97-AF65-F5344CB8AC3E}">
        <p14:creationId xmlns:p14="http://schemas.microsoft.com/office/powerpoint/2010/main" val="260581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EC72-15FD-224B-A973-6A354673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activism always make a positive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4E58-8D90-2747-B16E-DB9BB0B97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i="1" dirty="0">
                <a:solidFill>
                  <a:srgbClr val="AE8F40"/>
                </a:solidFill>
              </a:rPr>
              <a:t>NO!</a:t>
            </a:r>
          </a:p>
          <a:p>
            <a:pPr marL="0" indent="0">
              <a:buNone/>
            </a:pPr>
            <a:r>
              <a:rPr lang="en-US" dirty="0"/>
              <a:t>There were activists who assisted/promoted the atrocities we studied.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Activists who fail to acknowledge the dignity of the human person and operate with a self-defined sense of what the “good” are likely to act in ways that oppress, marginalize, silence, and eliminate people who have less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1B790-33FA-384C-9C7A-588936106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407705"/>
            <a:ext cx="603545" cy="365125"/>
          </a:xfrm>
        </p:spPr>
        <p:txBody>
          <a:bodyPr/>
          <a:lstStyle/>
          <a:p>
            <a:fld id="{DDFCD82C-01E0-F94E-B818-D354039D3C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97CA7-17C9-6745-8008-2A1AC8D4E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7357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Awareness: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Aft>
                <a:spcPts val="1200"/>
              </a:spcAft>
              <a:buSzPts val="1800"/>
              <a:buChar char="●"/>
            </a:pPr>
            <a:r>
              <a:rPr lang="en-US" dirty="0"/>
              <a:t>Involves intentional, planned efforts to make an issue “visible” to others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It is a precursor for activism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It is most successful when it allows others to see a problem and inspires them to become activists working for good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36396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awareness efforts: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Aft>
                <a:spcPts val="1200"/>
              </a:spcAft>
              <a:buSzPts val="1800"/>
              <a:buChar char="●"/>
            </a:pPr>
            <a:r>
              <a:rPr lang="en-US" dirty="0"/>
              <a:t>Get the issue “right” and portray its importance and impact completely, accurately.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Tailor message to the views and values of the audience (or effectively change hearts/minds with a tailored message)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Are designed to address other aspects to their audience (examples, colors, graphics, etc.)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Use an appropriate medium for their audience (TV, social media, billboards,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00328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Aft>
                <a:spcPts val="1200"/>
              </a:spcAft>
              <a:buSzPts val="3000"/>
              <a:buChar char="●"/>
            </a:pPr>
            <a:r>
              <a:rPr lang="en-US" dirty="0"/>
              <a:t>What is activism? </a:t>
            </a:r>
          </a:p>
          <a:p>
            <a:pPr marL="457200" lvl="0" indent="-41910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dirty="0"/>
              <a:t>How does it differ from slacktivism?</a:t>
            </a:r>
          </a:p>
          <a:p>
            <a:pPr marL="457200" lvl="0" indent="-41910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dirty="0"/>
              <a:t>When is activism good? When is it bad?</a:t>
            </a:r>
          </a:p>
          <a:p>
            <a:pPr marL="457200" lvl="0" indent="-41910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dirty="0"/>
              <a:t>How is awareness raising related to activism?</a:t>
            </a:r>
          </a:p>
          <a:p>
            <a:pPr marL="457200" lvl="0" indent="-419100">
              <a:spcBef>
                <a:spcPts val="0"/>
              </a:spcBef>
              <a:spcAft>
                <a:spcPts val="1200"/>
              </a:spcAft>
              <a:buSzPts val="3000"/>
              <a:buChar char="●"/>
            </a:pPr>
            <a:r>
              <a:rPr lang="en-US" dirty="0"/>
              <a:t>Why is awareness raising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43754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FCDC-DAD3-5D46-80E9-381CA741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1211E-BB0D-AB4A-979F-34F87416A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298827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ECDB-897F-7A49-A42C-85829B4D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presentation, you will learn: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4476-23CD-0A48-A2CA-A02A18E70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Aft>
                <a:spcPts val="1200"/>
              </a:spcAft>
              <a:buSzPts val="1800"/>
              <a:buChar char="●"/>
            </a:pPr>
            <a:r>
              <a:rPr lang="en-US" dirty="0"/>
              <a:t>What activism is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What slacktivism is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If activism is always good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What awareness raising 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7C2F8-40AC-4547-9949-572B6B6F8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B3B5C-70AE-A441-9DA8-059E46E18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167083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5BBB-63CF-CD42-8A2A-43F4716A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B70F-BCD9-3649-BC11-7AA539B461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rgbClr val="001340"/>
              </a:buClr>
            </a:pPr>
            <a:r>
              <a:rPr lang="en-US" dirty="0">
                <a:highlight>
                  <a:srgbClr val="FFFFFF"/>
                </a:highlight>
              </a:rPr>
              <a:t>An effort to promote, impede, direct, or intervene in </a:t>
            </a:r>
            <a:r>
              <a:rPr lang="en-US" dirty="0">
                <a:solidFill>
                  <a:srgbClr val="AE8F40"/>
                </a:solidFill>
                <a:highlight>
                  <a:srgbClr val="FFFFFF"/>
                </a:highlight>
              </a:rPr>
              <a:t>social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>
                <a:solidFill>
                  <a:srgbClr val="AE8F40"/>
                </a:solidFill>
                <a:highlight>
                  <a:srgbClr val="FFFFFF"/>
                </a:highlight>
              </a:rPr>
              <a:t>political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>
                <a:solidFill>
                  <a:srgbClr val="AE8F40"/>
                </a:solidFill>
                <a:highlight>
                  <a:srgbClr val="FFFFFF"/>
                </a:highlight>
              </a:rPr>
              <a:t>economic</a:t>
            </a:r>
            <a:r>
              <a:rPr lang="en-US" dirty="0">
                <a:highlight>
                  <a:srgbClr val="FFFFFF"/>
                </a:highlight>
              </a:rPr>
              <a:t> or </a:t>
            </a:r>
            <a:r>
              <a:rPr lang="en-US" dirty="0">
                <a:solidFill>
                  <a:srgbClr val="AE8F40"/>
                </a:solidFill>
                <a:highlight>
                  <a:srgbClr val="FFFFFF"/>
                </a:highlight>
              </a:rPr>
              <a:t>environmental</a:t>
            </a:r>
            <a:r>
              <a:rPr lang="en-US" dirty="0">
                <a:highlight>
                  <a:srgbClr val="FFFFFF"/>
                </a:highlight>
              </a:rPr>
              <a:t> reform with the desire to make </a:t>
            </a:r>
            <a:r>
              <a:rPr lang="en-US" i="1" dirty="0">
                <a:solidFill>
                  <a:srgbClr val="AE8F40"/>
                </a:solidFill>
                <a:highlight>
                  <a:srgbClr val="FFFFFF"/>
                </a:highlight>
              </a:rPr>
              <a:t>changes in society</a:t>
            </a:r>
            <a:r>
              <a:rPr lang="en-US" dirty="0">
                <a:highlight>
                  <a:srgbClr val="FFFFFF"/>
                </a:highlight>
              </a:rPr>
              <a:t>.</a:t>
            </a:r>
            <a:br>
              <a:rPr lang="en-US" dirty="0">
                <a:highlight>
                  <a:srgbClr val="FFFFFF"/>
                </a:highlight>
              </a:rPr>
            </a:br>
            <a:br>
              <a:rPr lang="en-US" dirty="0">
                <a:highlight>
                  <a:srgbClr val="FFFFFF"/>
                </a:highlight>
              </a:rPr>
            </a:b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(Wikipedia 1/9/19, https://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en.wikipedia.org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/wiki/Activism)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ED331-4B62-D94A-9DB6-9CDFDEEAA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1340"/>
              </a:buClr>
            </a:pPr>
            <a:r>
              <a:rPr lang="en-US" dirty="0"/>
              <a:t>The use of </a:t>
            </a:r>
            <a:r>
              <a:rPr lang="en-US" dirty="0">
                <a:solidFill>
                  <a:srgbClr val="AE8F40"/>
                </a:solidFill>
              </a:rPr>
              <a:t>direct</a:t>
            </a:r>
            <a:r>
              <a:rPr lang="en-US" dirty="0"/>
              <a:t> and </a:t>
            </a:r>
            <a:r>
              <a:rPr lang="en-US" dirty="0">
                <a:solidFill>
                  <a:srgbClr val="AE8F40"/>
                </a:solidFill>
              </a:rPr>
              <a:t>public</a:t>
            </a:r>
            <a:r>
              <a:rPr lang="en-US" dirty="0"/>
              <a:t> </a:t>
            </a:r>
            <a:r>
              <a:rPr lang="en-US" dirty="0">
                <a:solidFill>
                  <a:srgbClr val="AE8F40"/>
                </a:solidFill>
              </a:rPr>
              <a:t>methods</a:t>
            </a:r>
            <a:r>
              <a:rPr lang="en-US" dirty="0"/>
              <a:t> to </a:t>
            </a:r>
            <a:r>
              <a:rPr lang="en-US" dirty="0">
                <a:solidFill>
                  <a:srgbClr val="AE8F40"/>
                </a:solidFill>
              </a:rPr>
              <a:t>try</a:t>
            </a:r>
            <a:r>
              <a:rPr lang="en-US" dirty="0"/>
              <a:t> and </a:t>
            </a:r>
            <a:r>
              <a:rPr lang="en-US" dirty="0">
                <a:solidFill>
                  <a:srgbClr val="AE8F40"/>
                </a:solidFill>
              </a:rPr>
              <a:t>bring</a:t>
            </a:r>
            <a:r>
              <a:rPr lang="en-US" dirty="0"/>
              <a:t> about </a:t>
            </a:r>
            <a:r>
              <a:rPr lang="en-US" dirty="0">
                <a:solidFill>
                  <a:srgbClr val="AE8F40"/>
                </a:solidFill>
              </a:rPr>
              <a:t>especially </a:t>
            </a:r>
            <a:r>
              <a:rPr lang="en-US" i="1" dirty="0">
                <a:solidFill>
                  <a:srgbClr val="AE8F40"/>
                </a:solidFill>
              </a:rPr>
              <a:t>social</a:t>
            </a:r>
            <a:r>
              <a:rPr lang="en-US" dirty="0">
                <a:solidFill>
                  <a:srgbClr val="AE8F4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AE8F40"/>
                </a:solidFill>
              </a:rPr>
              <a:t>political changes</a:t>
            </a:r>
            <a:r>
              <a:rPr lang="en-US" dirty="0"/>
              <a:t> that you and </a:t>
            </a:r>
            <a:r>
              <a:rPr lang="en-US" dirty="0">
                <a:solidFill>
                  <a:srgbClr val="AE8F40"/>
                </a:solidFill>
              </a:rPr>
              <a:t>others want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(Cambridge Dictionary 1/9/19, https://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dictionary.cambridge.org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/us/dictionary/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english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ea typeface="Arial"/>
                <a:cs typeface="Arial"/>
                <a:sym typeface="Arial"/>
              </a:rPr>
              <a:t>/activism)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DA514-9EDE-1C46-90B6-81C5161B6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D6968-97F9-194A-A5CD-A090965AD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280649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D7BA-9A23-D34F-8BAD-868FBCB6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27266-E258-344D-B80F-E6BC9DE2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makes a DIFFERENCE in the world, rather than just making someone feel good about being socially engaged.</a:t>
            </a:r>
          </a:p>
          <a:p>
            <a:r>
              <a:rPr lang="en-US" dirty="0"/>
              <a:t>It is not “</a:t>
            </a:r>
            <a:r>
              <a:rPr lang="en-US" dirty="0" err="1"/>
              <a:t>Slactivism</a:t>
            </a:r>
            <a:r>
              <a:rPr lang="en-US" dirty="0"/>
              <a:t>” </a:t>
            </a:r>
            <a:r>
              <a:rPr lang="en-US" sz="2000" i="1" dirty="0"/>
              <a:t>(a portmanteau of “slacker” and “activism”)</a:t>
            </a:r>
          </a:p>
          <a:p>
            <a:r>
              <a:rPr lang="en-US" dirty="0"/>
              <a:t>The </a:t>
            </a:r>
            <a:r>
              <a:rPr lang="en-US" b="1" dirty="0"/>
              <a:t>inputs</a:t>
            </a:r>
            <a:r>
              <a:rPr lang="en-US" dirty="0"/>
              <a:t> are difference and as a result, the </a:t>
            </a:r>
            <a:r>
              <a:rPr lang="en-US" b="1" dirty="0"/>
              <a:t>outputs</a:t>
            </a:r>
            <a:r>
              <a:rPr lang="en-US" dirty="0"/>
              <a:t> are different.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4823C-0DD3-5D41-BE25-73A7E59F7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0C92A-19B3-CA48-8FC0-1B2E9E60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420682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3C112-3116-BE4C-A82E-DCFC434C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Slacktivism</a:t>
            </a:r>
            <a:br>
              <a:rPr lang="en-US" dirty="0"/>
            </a:br>
            <a:r>
              <a:rPr lang="en-US" sz="3200" dirty="0"/>
              <a:t>(also called “Armchair Activism”)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8EE1-64B9-0849-97E3-1AF4C56C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i="1" dirty="0"/>
              <a:t>Inputs: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Little time commitment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Little or no personal involvement</a:t>
            </a:r>
          </a:p>
          <a:p>
            <a:pPr marL="0" indent="0">
              <a:buNone/>
            </a:pPr>
            <a:br>
              <a:rPr lang="en-US" b="1" i="1" dirty="0"/>
            </a:br>
            <a:r>
              <a:rPr lang="en-US" b="1" i="1" dirty="0"/>
              <a:t>Outputs:</a:t>
            </a:r>
          </a:p>
          <a:p>
            <a:pPr marL="457200" lvl="0" indent="-342900">
              <a:buSzPts val="1800"/>
              <a:buChar char="●"/>
            </a:pPr>
            <a:r>
              <a:rPr lang="en-US" dirty="0"/>
              <a:t>No actual change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-US" dirty="0"/>
              <a:t>Personal gratification/validation—feelings of having made a change without actual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C0A29-D5A0-8641-BABD-E571B2CF5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407705"/>
            <a:ext cx="603545" cy="365125"/>
          </a:xfrm>
        </p:spPr>
        <p:txBody>
          <a:bodyPr/>
          <a:lstStyle/>
          <a:p>
            <a:fld id="{DDFCD82C-01E0-F94E-B818-D354039D3C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09786-2743-9C48-9AAC-4800D8B62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276" y="6388249"/>
            <a:ext cx="7646583" cy="365125"/>
          </a:xfrm>
        </p:spPr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317281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Aft>
                <a:spcPts val="1200"/>
              </a:spcAft>
              <a:buSzPts val="1800"/>
              <a:buChar char="●"/>
            </a:pPr>
            <a:r>
              <a:rPr lang="en-US" dirty="0"/>
              <a:t>“Liking” something on Facebook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Buying a product that supports a cause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Other ideas from the teacher inserted here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Student examples?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290592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Activism?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spcAft>
                <a:spcPts val="1200"/>
              </a:spcAft>
              <a:buSzPts val="1800"/>
              <a:buNone/>
            </a:pPr>
            <a:r>
              <a:rPr lang="en-US" b="1" i="1" dirty="0"/>
              <a:t>Inputs:</a:t>
            </a:r>
          </a:p>
          <a:p>
            <a:pPr marL="114300" indent="0">
              <a:spcAft>
                <a:spcPts val="1200"/>
              </a:spcAft>
              <a:buSzPts val="1800"/>
              <a:buNone/>
            </a:pPr>
            <a:r>
              <a:rPr lang="en-US" dirty="0"/>
              <a:t>Requires a significant investment of money, material goods, time, energy, reputation</a:t>
            </a:r>
            <a:br>
              <a:rPr lang="en-US" dirty="0"/>
            </a:br>
            <a:endParaRPr lang="en-US" dirty="0"/>
          </a:p>
          <a:p>
            <a:pPr marL="114300" lvl="0" indent="0">
              <a:spcAft>
                <a:spcPts val="1200"/>
              </a:spcAft>
              <a:buSzPts val="1800"/>
              <a:buNone/>
            </a:pPr>
            <a:r>
              <a:rPr lang="en-US" b="1" i="1" dirty="0"/>
              <a:t>Outputs:</a:t>
            </a:r>
          </a:p>
          <a:p>
            <a:pPr marL="114300" indent="0">
              <a:spcAft>
                <a:spcPts val="1200"/>
              </a:spcAft>
              <a:buSzPts val="1800"/>
              <a:buNone/>
            </a:pPr>
            <a:r>
              <a:rPr lang="en-US" dirty="0"/>
              <a:t>Generates awareness, or results in some type of measurable change (such as the development of policy or a social change)</a:t>
            </a:r>
          </a:p>
          <a:p>
            <a:pPr marL="457200" lvl="0" indent="-342900">
              <a:spcAft>
                <a:spcPts val="1200"/>
              </a:spcAft>
              <a:buSzPts val="1800"/>
              <a:buChar char="●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4258" y="6407705"/>
            <a:ext cx="603545" cy="365125"/>
          </a:xfrm>
        </p:spPr>
        <p:txBody>
          <a:bodyPr/>
          <a:lstStyle/>
          <a:p>
            <a:fld id="{DDFCD82C-01E0-F94E-B818-D354039D3C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391815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A1AE8-EC4B-5B4A-B652-B766AB7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80F9-DCEE-804D-A9B7-FBFFF574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Aft>
                <a:spcPts val="1200"/>
              </a:spcAft>
              <a:buSzPts val="1800"/>
              <a:buChar char="●"/>
            </a:pPr>
            <a:r>
              <a:rPr lang="en-US" dirty="0"/>
              <a:t>Women’s suffrage movement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Civil Rights movement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Dr. Jerome LeJeune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Jean Vanier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Other examples from the teacher inserted here</a:t>
            </a:r>
          </a:p>
          <a:p>
            <a:pPr marL="457200" lvl="0" indent="-342900">
              <a:spcBef>
                <a:spcPts val="0"/>
              </a:spcBef>
              <a:spcAft>
                <a:spcPts val="1200"/>
              </a:spcAft>
              <a:buSzPts val="1800"/>
              <a:buChar char="●"/>
            </a:pPr>
            <a:r>
              <a:rPr lang="en-US" dirty="0"/>
              <a:t>Student examples?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0785-1394-4C40-B193-D81CB4962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FCD82C-01E0-F94E-B818-D354039D3C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EF87-D049-B640-AAD0-B7357E4D6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Making a Difference Through Activism and Awareness</a:t>
            </a:r>
          </a:p>
        </p:txBody>
      </p:sp>
    </p:spTree>
    <p:extLst>
      <p:ext uri="{BB962C8B-B14F-4D97-AF65-F5344CB8AC3E}">
        <p14:creationId xmlns:p14="http://schemas.microsoft.com/office/powerpoint/2010/main" val="209942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515</Words>
  <Application>Microsoft Macintosh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Teaching Human Dignity</vt:lpstr>
      <vt:lpstr>Making a Difference</vt:lpstr>
      <vt:lpstr>In this presentation, you will learn:</vt:lpstr>
      <vt:lpstr>What is Activism?</vt:lpstr>
      <vt:lpstr>What is Activism?</vt:lpstr>
      <vt:lpstr>Slacktivism (also called “Armchair Activism”)</vt:lpstr>
      <vt:lpstr>Examples:</vt:lpstr>
      <vt:lpstr>What is Activism?</vt:lpstr>
      <vt:lpstr>Examples:</vt:lpstr>
      <vt:lpstr>Let’s examine examples of activism from your pre-assessment to consider whether they are activism or slacktivism.</vt:lpstr>
      <vt:lpstr>Does activism always make a positive difference?</vt:lpstr>
      <vt:lpstr>Raising Awareness:</vt:lpstr>
      <vt:lpstr>Successful awareness efforts:</vt:lpstr>
      <vt:lpstr>Review Questions: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Human Dignity</dc:title>
  <dc:creator>tara hoover</dc:creator>
  <cp:lastModifiedBy>tara hoover</cp:lastModifiedBy>
  <cp:revision>17</cp:revision>
  <dcterms:created xsi:type="dcterms:W3CDTF">2019-03-28T15:18:55Z</dcterms:created>
  <dcterms:modified xsi:type="dcterms:W3CDTF">2019-03-28T18:25:49Z</dcterms:modified>
</cp:coreProperties>
</file>